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00" r:id="rId2"/>
    <p:sldId id="291" r:id="rId3"/>
    <p:sldId id="289" r:id="rId4"/>
    <p:sldId id="292" r:id="rId5"/>
    <p:sldId id="293" r:id="rId6"/>
    <p:sldId id="290" r:id="rId7"/>
    <p:sldId id="296" r:id="rId8"/>
    <p:sldId id="295" r:id="rId9"/>
    <p:sldId id="30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3%20&#268;j%20-%20Balady%20-%20J.%20W.%20Goethe%20-%20uk&#225;zka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Balady – J. W. Goethe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VY_32_inovace_13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</a:t>
            </a:r>
            <a:r>
              <a:rPr lang="cs-CZ" sz="1600" smtClean="0">
                <a:solidFill>
                  <a:prstClr val="black"/>
                </a:solidFill>
              </a:rPr>
              <a:t>Březen  2012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lyrickoepické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Představení  života </a:t>
            </a:r>
            <a:r>
              <a:rPr lang="cs-CZ" sz="1600" dirty="0">
                <a:solidFill>
                  <a:prstClr val="black"/>
                </a:solidFill>
              </a:rPr>
              <a:t>a díla J. W. Goetha , vysvětlení pojmu balada,  </a:t>
            </a:r>
            <a:r>
              <a:rPr lang="cs-CZ" sz="1600" dirty="0" smtClean="0">
                <a:solidFill>
                  <a:prstClr val="black"/>
                </a:solidFill>
              </a:rPr>
              <a:t>možnost využití pracovních textů.</a:t>
            </a:r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49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Johann Wolfgang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 fontScale="77500" lnSpcReduction="20000"/>
          </a:bodyPr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(</a:t>
            </a:r>
            <a:r>
              <a:rPr lang="cs-CZ" sz="4600" b="1" dirty="0"/>
              <a:t>1749 – 1832)</a:t>
            </a:r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Německý </a:t>
            </a:r>
            <a:r>
              <a:rPr lang="cs-CZ" sz="4600" b="1" dirty="0"/>
              <a:t>vědec, zabýval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    se </a:t>
            </a:r>
            <a:r>
              <a:rPr lang="cs-CZ" sz="4600" b="1" dirty="0"/>
              <a:t>mnoha </a:t>
            </a:r>
            <a:r>
              <a:rPr lang="cs-CZ" sz="4600" b="1" dirty="0" smtClean="0"/>
              <a:t>obory.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Básník</a:t>
            </a:r>
            <a:r>
              <a:rPr lang="cs-CZ" sz="4600" b="1" dirty="0"/>
              <a:t>, prozaik, dramatik a politik</a:t>
            </a:r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Studoval </a:t>
            </a:r>
            <a:r>
              <a:rPr lang="cs-CZ" sz="4600" b="1" dirty="0"/>
              <a:t>práva a přírodní vědy, poté </a:t>
            </a:r>
            <a:r>
              <a:rPr lang="cs-CZ" sz="46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 se </a:t>
            </a:r>
            <a:r>
              <a:rPr lang="cs-CZ" sz="4600" b="1" dirty="0"/>
              <a:t>začal věnovat </a:t>
            </a:r>
            <a:r>
              <a:rPr lang="cs-CZ" sz="4600" b="1" dirty="0" smtClean="0"/>
              <a:t>literatuře.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Hodně cestoval. 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Často </a:t>
            </a:r>
            <a:r>
              <a:rPr lang="cs-CZ" sz="4600" b="1" dirty="0"/>
              <a:t>také navštěvoval západočeské </a:t>
            </a:r>
            <a:r>
              <a:rPr lang="cs-CZ" sz="4600" b="1" dirty="0" smtClean="0"/>
              <a:t>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 lázně </a:t>
            </a:r>
            <a:r>
              <a:rPr lang="cs-CZ" sz="4600" b="1" dirty="0"/>
              <a:t>a byl ve stálém kontaktu s českými </a:t>
            </a:r>
            <a:r>
              <a:rPr lang="cs-CZ" sz="4600" b="1" dirty="0" smtClean="0"/>
              <a:t>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 vědci. </a:t>
            </a:r>
            <a:endParaRPr lang="cs-CZ" sz="4600" b="1" dirty="0"/>
          </a:p>
          <a:p>
            <a:endParaRPr lang="cs-CZ" dirty="0"/>
          </a:p>
        </p:txBody>
      </p:sp>
      <p:pic>
        <p:nvPicPr>
          <p:cNvPr id="3" name="Picture 2" descr="C:\Users\Uživatel\AppData\Local\Microsoft\Windows\Temporary Internet Files\Content.IE5\EKI5L4ZD\MC9003463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12642"/>
            <a:ext cx="1744675" cy="17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89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79512" y="1196752"/>
            <a:ext cx="8496944" cy="5661248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200" b="1" u="sng" dirty="0" smtClean="0">
                <a:solidFill>
                  <a:srgbClr val="0000CC"/>
                </a:solidFill>
              </a:rPr>
              <a:t>Dílo:</a:t>
            </a:r>
            <a:endParaRPr lang="cs-CZ" sz="4200" b="1" dirty="0">
              <a:solidFill>
                <a:srgbClr val="0000CC"/>
              </a:solidFill>
            </a:endParaRPr>
          </a:p>
          <a:p>
            <a:pPr>
              <a:buClr>
                <a:srgbClr val="0000CC"/>
              </a:buClr>
              <a:buFont typeface="Wingdings" pitchFamily="2" charset="2"/>
              <a:buChar char="v"/>
            </a:pPr>
            <a:r>
              <a:rPr lang="cs-CZ" sz="4200" b="1" dirty="0" smtClean="0">
                <a:solidFill>
                  <a:srgbClr val="0000CC"/>
                </a:solidFill>
              </a:rPr>
              <a:t>Faust</a:t>
            </a:r>
            <a:endParaRPr lang="cs-CZ" sz="4200" b="1" dirty="0">
              <a:solidFill>
                <a:srgbClr val="0000CC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cs-CZ" sz="4200" b="1" dirty="0"/>
              <a:t>jeho stěžejní a nejznámější dílo</a:t>
            </a:r>
          </a:p>
          <a:p>
            <a:pPr>
              <a:buFont typeface="Wingdings" pitchFamily="2" charset="2"/>
              <a:buChar char="ü"/>
            </a:pPr>
            <a:r>
              <a:rPr lang="cs-CZ" sz="4200" b="1" dirty="0"/>
              <a:t>dvoudílná veršovaná tragédie</a:t>
            </a:r>
          </a:p>
          <a:p>
            <a:pPr>
              <a:buFont typeface="Wingdings" pitchFamily="2" charset="2"/>
              <a:buChar char="ü"/>
            </a:pPr>
            <a:r>
              <a:rPr lang="cs-CZ" sz="4200" b="1" dirty="0"/>
              <a:t>vychází z lidové slovesnosti</a:t>
            </a:r>
          </a:p>
          <a:p>
            <a:pPr>
              <a:buClr>
                <a:srgbClr val="0000CC"/>
              </a:buClr>
              <a:buFont typeface="Wingdings" pitchFamily="2" charset="2"/>
              <a:buChar char="v"/>
            </a:pPr>
            <a:r>
              <a:rPr lang="cs-CZ" sz="4200" b="1" dirty="0">
                <a:solidFill>
                  <a:srgbClr val="0000CC"/>
                </a:solidFill>
              </a:rPr>
              <a:t>Král duchů</a:t>
            </a:r>
          </a:p>
          <a:p>
            <a:pPr>
              <a:buFont typeface="Wingdings" pitchFamily="2" charset="2"/>
              <a:buChar char="ü"/>
            </a:pPr>
            <a:r>
              <a:rPr lang="cs-CZ" sz="4200" b="1" dirty="0"/>
              <a:t>balada</a:t>
            </a:r>
          </a:p>
          <a:p>
            <a:endParaRPr lang="cs-CZ" dirty="0"/>
          </a:p>
        </p:txBody>
      </p:sp>
      <p:pic>
        <p:nvPicPr>
          <p:cNvPr id="1026" name="Picture 2" descr="C:\Users\Uživatel\AppData\Local\Microsoft\Windows\Temporary Internet Files\Content.IE5\99S023JD\MC90023721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96752"/>
            <a:ext cx="2796012" cy="152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1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4800" b="1" dirty="0" smtClean="0"/>
              <a:t>          </a:t>
            </a:r>
            <a:r>
              <a:rPr lang="cs-CZ" sz="4800" b="1" u="sng" dirty="0" smtClean="0"/>
              <a:t>Balada: </a:t>
            </a:r>
            <a:r>
              <a:rPr lang="cs-CZ" sz="4800" b="1" u="sng" dirty="0" smtClean="0">
                <a:solidFill>
                  <a:srgbClr val="0000CC"/>
                </a:solidFill>
              </a:rPr>
              <a:t>Král duchů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Kdo to tak pozdě ujíždí tmou?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To otec s dítětem před sebou,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v náručí synáčka zahřívá,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Tak jedou vichrem, jedou ti dva.</a:t>
            </a:r>
          </a:p>
          <a:p>
            <a:pPr marL="0" indent="0">
              <a:buNone/>
            </a:pPr>
            <a:endParaRPr lang="cs-CZ" sz="4800" b="1" dirty="0">
              <a:solidFill>
                <a:srgbClr val="0000CC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37723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aoblený obdélník 2"/>
          <p:cNvSpPr/>
          <p:nvPr/>
        </p:nvSpPr>
        <p:spPr>
          <a:xfrm>
            <a:off x="6804248" y="373349"/>
            <a:ext cx="1516863" cy="10527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b="1" dirty="0" err="1" smtClean="0"/>
              <a:t>abab</a:t>
            </a:r>
            <a:endParaRPr lang="cs-CZ" sz="4400" b="1" dirty="0"/>
          </a:p>
        </p:txBody>
      </p:sp>
      <p:sp>
        <p:nvSpPr>
          <p:cNvPr id="6" name="Zaoblený obdélník 5"/>
          <p:cNvSpPr/>
          <p:nvPr/>
        </p:nvSpPr>
        <p:spPr>
          <a:xfrm>
            <a:off x="6806595" y="1546690"/>
            <a:ext cx="1512168" cy="10527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b="1" dirty="0" err="1" smtClean="0"/>
              <a:t>aabb</a:t>
            </a:r>
            <a:endParaRPr lang="cs-CZ" sz="4400" b="1" dirty="0"/>
          </a:p>
        </p:txBody>
      </p:sp>
      <p:sp>
        <p:nvSpPr>
          <p:cNvPr id="7" name="Zaoblený obdélník 6"/>
          <p:cNvSpPr/>
          <p:nvPr/>
        </p:nvSpPr>
        <p:spPr>
          <a:xfrm>
            <a:off x="4853414" y="409233"/>
            <a:ext cx="1510840" cy="10527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b="1" dirty="0" err="1" smtClean="0"/>
              <a:t>abba</a:t>
            </a:r>
            <a:endParaRPr lang="cs-CZ" sz="4400" b="1" dirty="0"/>
          </a:p>
        </p:txBody>
      </p:sp>
      <p:sp>
        <p:nvSpPr>
          <p:cNvPr id="8" name="Zaoblený obdélník 7"/>
          <p:cNvSpPr/>
          <p:nvPr/>
        </p:nvSpPr>
        <p:spPr>
          <a:xfrm>
            <a:off x="2771800" y="403553"/>
            <a:ext cx="1578089" cy="10527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400" b="1" dirty="0" err="1" smtClean="0"/>
              <a:t>abcd</a:t>
            </a:r>
            <a:endParaRPr lang="cs-CZ" sz="4400" b="1" dirty="0"/>
          </a:p>
        </p:txBody>
      </p:sp>
      <p:sp>
        <p:nvSpPr>
          <p:cNvPr id="9" name="Zaoblený obdélník 8"/>
          <p:cNvSpPr/>
          <p:nvPr/>
        </p:nvSpPr>
        <p:spPr>
          <a:xfrm>
            <a:off x="5352256" y="1489112"/>
            <a:ext cx="2770471" cy="105273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přerývané</a:t>
            </a:r>
            <a:endParaRPr lang="cs-CZ" sz="4400" b="1" dirty="0"/>
          </a:p>
        </p:txBody>
      </p:sp>
      <p:sp>
        <p:nvSpPr>
          <p:cNvPr id="10" name="Zaoblený obdélník 9"/>
          <p:cNvSpPr/>
          <p:nvPr/>
        </p:nvSpPr>
        <p:spPr>
          <a:xfrm>
            <a:off x="2771800" y="398648"/>
            <a:ext cx="2592288" cy="105273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obkročné</a:t>
            </a:r>
            <a:endParaRPr lang="cs-CZ" sz="4400" b="1" dirty="0"/>
          </a:p>
        </p:txBody>
      </p:sp>
      <p:sp>
        <p:nvSpPr>
          <p:cNvPr id="11" name="Zaoblený obdélník 10"/>
          <p:cNvSpPr/>
          <p:nvPr/>
        </p:nvSpPr>
        <p:spPr>
          <a:xfrm>
            <a:off x="5364088" y="398648"/>
            <a:ext cx="2592288" cy="105273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střídavé</a:t>
            </a:r>
            <a:endParaRPr lang="cs-CZ" sz="4400" b="1" dirty="0"/>
          </a:p>
        </p:txBody>
      </p:sp>
      <p:sp>
        <p:nvSpPr>
          <p:cNvPr id="12" name="Zaoblený obdélník 11"/>
          <p:cNvSpPr/>
          <p:nvPr/>
        </p:nvSpPr>
        <p:spPr>
          <a:xfrm>
            <a:off x="186052" y="373349"/>
            <a:ext cx="2592288" cy="105273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sdružené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279119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42152 -0.16967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76" y="-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animBg="1"/>
      <p:bldP spid="3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5257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4800" b="1" dirty="0" smtClean="0"/>
              <a:t>                  </a:t>
            </a:r>
            <a:r>
              <a:rPr lang="cs-CZ" sz="4800" b="1" u="sng" dirty="0" smtClean="0">
                <a:solidFill>
                  <a:srgbClr val="0000CC"/>
                </a:solidFill>
              </a:rPr>
              <a:t>Král duchů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„Co schováváš oči, nač by ses bál?“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„Ty nevidíš, tatínku, že je tam král?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Král duchů s korunou…vlečka až sem…“</a:t>
            </a:r>
          </a:p>
          <a:p>
            <a:pPr marL="0" indent="0">
              <a:buNone/>
            </a:pPr>
            <a:r>
              <a:rPr lang="cs-CZ" sz="4800" b="1" dirty="0">
                <a:solidFill>
                  <a:srgbClr val="0000CC"/>
                </a:solidFill>
              </a:rPr>
              <a:t>„Jen mlha, děcko, leží pod lesem.“ </a:t>
            </a:r>
          </a:p>
          <a:p>
            <a:pPr marL="0" indent="0">
              <a:buNone/>
            </a:pPr>
            <a:endParaRPr lang="cs-CZ" sz="4800" b="1" dirty="0">
              <a:solidFill>
                <a:srgbClr val="0000CC"/>
              </a:solidFill>
            </a:endParaRPr>
          </a:p>
        </p:txBody>
      </p:sp>
      <p:sp>
        <p:nvSpPr>
          <p:cNvPr id="3" name="Zaoblený obdélník 2"/>
          <p:cNvSpPr/>
          <p:nvPr/>
        </p:nvSpPr>
        <p:spPr>
          <a:xfrm>
            <a:off x="467544" y="332656"/>
            <a:ext cx="835292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>
                <a:solidFill>
                  <a:schemeClr val="bg1"/>
                </a:solidFill>
              </a:rPr>
              <a:t>Urči rýmové schéma balady.</a:t>
            </a:r>
            <a:endParaRPr lang="cs-CZ" sz="4400" b="1" dirty="0">
              <a:solidFill>
                <a:schemeClr val="bg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467544" y="1916832"/>
            <a:ext cx="8352928" cy="3024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 smtClean="0">
              <a:solidFill>
                <a:schemeClr val="bg1"/>
              </a:solidFill>
            </a:endParaRPr>
          </a:p>
          <a:p>
            <a:pPr algn="ctr"/>
            <a:endParaRPr lang="cs-CZ" sz="4400" b="1" dirty="0" smtClean="0">
              <a:solidFill>
                <a:schemeClr val="bg1"/>
              </a:solidFill>
            </a:endParaRPr>
          </a:p>
          <a:p>
            <a:pPr algn="ctr"/>
            <a:endParaRPr lang="cs-CZ" sz="4400" b="1" dirty="0">
              <a:solidFill>
                <a:schemeClr val="bg1"/>
              </a:solidFill>
            </a:endParaRPr>
          </a:p>
          <a:p>
            <a:pPr algn="ctr"/>
            <a:r>
              <a:rPr lang="cs-CZ" sz="4400" b="1" dirty="0" smtClean="0">
                <a:solidFill>
                  <a:schemeClr val="bg1"/>
                </a:solidFill>
              </a:rPr>
              <a:t>Najdi v textu nadpřirozenou postavu. Jakou úlohu hraje </a:t>
            </a:r>
          </a:p>
          <a:p>
            <a:pPr algn="ctr"/>
            <a:r>
              <a:rPr lang="cs-CZ" sz="4400" b="1" dirty="0" smtClean="0">
                <a:solidFill>
                  <a:schemeClr val="bg1"/>
                </a:solidFill>
              </a:rPr>
              <a:t>v textu?</a:t>
            </a:r>
          </a:p>
          <a:p>
            <a:pPr algn="ctr"/>
            <a:r>
              <a:rPr lang="cs-CZ" sz="4400" b="1" u="sng" dirty="0" smtClean="0">
                <a:solidFill>
                  <a:schemeClr val="bg1"/>
                </a:solidFill>
              </a:rPr>
              <a:t>Práce s celým textem</a:t>
            </a:r>
          </a:p>
          <a:p>
            <a:pPr algn="ctr"/>
            <a:endParaRPr lang="cs-CZ" sz="4400" b="1" dirty="0">
              <a:solidFill>
                <a:schemeClr val="bg1"/>
              </a:solidFill>
            </a:endParaRPr>
          </a:p>
          <a:p>
            <a:pPr algn="ctr"/>
            <a:endParaRPr lang="cs-CZ" sz="4400" b="1" dirty="0" smtClean="0">
              <a:solidFill>
                <a:schemeClr val="bg1"/>
              </a:solidFill>
            </a:endParaRPr>
          </a:p>
          <a:p>
            <a:pPr algn="ctr"/>
            <a:endParaRPr lang="cs-CZ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8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r>
              <a:rPr lang="cs-CZ" sz="9600" b="1" u="sng" dirty="0" smtClean="0"/>
              <a:t>BALADA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520" y="4149080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0000CC"/>
                </a:solidFill>
              </a:rPr>
              <a:t>     Lyricko- epická báseň s rychlým     </a:t>
            </a:r>
          </a:p>
          <a:p>
            <a:r>
              <a:rPr lang="cs-CZ" sz="4400" b="1" dirty="0">
                <a:solidFill>
                  <a:srgbClr val="0000CC"/>
                </a:solidFill>
              </a:rPr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      spádem, pochmurným dějem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       a tragickým    koncem.</a:t>
            </a:r>
            <a:endParaRPr lang="cs-CZ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4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4400" b="1" u="sng" dirty="0">
                <a:solidFill>
                  <a:srgbClr val="C00000"/>
                </a:solidFill>
              </a:rPr>
              <a:t>Shrnutí</a:t>
            </a:r>
            <a:r>
              <a:rPr lang="cs-CZ" sz="4400" b="1" u="sng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r>
              <a:rPr lang="cs-CZ" sz="4400" b="1" u="sng" dirty="0" smtClean="0"/>
              <a:t>Johann Wolfgang Goethe</a:t>
            </a:r>
          </a:p>
          <a:p>
            <a:pPr>
              <a:buClr>
                <a:schemeClr val="accent6"/>
              </a:buClr>
              <a:buFont typeface="Wingdings" pitchFamily="2" charset="2"/>
              <a:buChar char="Ø"/>
            </a:pPr>
            <a:r>
              <a:rPr lang="cs-CZ" sz="3600" b="1" dirty="0"/>
              <a:t>N</a:t>
            </a:r>
            <a:r>
              <a:rPr lang="cs-CZ" sz="3600" b="1" dirty="0" smtClean="0"/>
              <a:t>ěmecký </a:t>
            </a:r>
            <a:r>
              <a:rPr lang="cs-CZ" sz="3600" b="1" dirty="0"/>
              <a:t>vědec, zabýval se mnoha </a:t>
            </a:r>
            <a:r>
              <a:rPr lang="cs-CZ" sz="3600" b="1" dirty="0" smtClean="0"/>
              <a:t>obory.</a:t>
            </a:r>
            <a:endParaRPr lang="cs-CZ" sz="3600" b="1" dirty="0"/>
          </a:p>
          <a:p>
            <a:pPr>
              <a:buClr>
                <a:schemeClr val="accent6"/>
              </a:buClr>
              <a:buFont typeface="Wingdings" pitchFamily="2" charset="2"/>
              <a:buChar char="Ø"/>
            </a:pPr>
            <a:r>
              <a:rPr lang="cs-CZ" sz="3600" b="1" dirty="0"/>
              <a:t>B</a:t>
            </a:r>
            <a:r>
              <a:rPr lang="cs-CZ" sz="3600" b="1" dirty="0" smtClean="0"/>
              <a:t>ásník</a:t>
            </a:r>
            <a:r>
              <a:rPr lang="cs-CZ" sz="3600" b="1" dirty="0"/>
              <a:t>, prozaik, dramatik a politik</a:t>
            </a:r>
          </a:p>
          <a:p>
            <a:pPr>
              <a:buClr>
                <a:schemeClr val="accent6"/>
              </a:buClr>
              <a:buFont typeface="Wingdings" pitchFamily="2" charset="2"/>
              <a:buChar char="Ø"/>
            </a:pPr>
            <a:endParaRPr lang="cs-CZ" sz="4400" b="1" dirty="0"/>
          </a:p>
        </p:txBody>
      </p:sp>
      <p:pic>
        <p:nvPicPr>
          <p:cNvPr id="2050" name="Picture 2" descr="C:\Users\Uživatel\AppData\Local\Microsoft\Windows\Temporary Internet Files\Content.IE5\UMSQV6I2\MC9003463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24744"/>
            <a:ext cx="1744675" cy="17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živatel\AppData\Local\Microsoft\Windows\Temporary Internet Files\Content.IE5\8ULNU0F9\MC90003676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645024"/>
            <a:ext cx="1816683" cy="306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86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Balady – J. W. Goethe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73325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sz="4400" b="1" u="sng" dirty="0">
                <a:solidFill>
                  <a:srgbClr val="C00000"/>
                </a:solidFill>
              </a:rPr>
              <a:t>Shrnutí</a:t>
            </a:r>
            <a:r>
              <a:rPr lang="cs-CZ" sz="4400" b="1" u="sng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r>
              <a:rPr lang="cs-CZ" sz="4400" b="1" u="sng" dirty="0" smtClean="0"/>
              <a:t>Johann Wolfgang Goethe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u="sng" dirty="0" smtClean="0"/>
              <a:t>Faust</a:t>
            </a:r>
            <a:endParaRPr lang="cs-CZ" sz="4400" b="1" dirty="0"/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jeho nejznámější dílo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dvoudílná veršovaná tragédie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vychází z lidové slovesnosti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u="sng" dirty="0" smtClean="0"/>
              <a:t>Král duchů</a:t>
            </a:r>
            <a:endParaRPr lang="cs-CZ" sz="4400" b="1" dirty="0"/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balada, rým </a:t>
            </a:r>
            <a:r>
              <a:rPr lang="cs-CZ" sz="4400" b="1" dirty="0" smtClean="0"/>
              <a:t>sdružený, </a:t>
            </a:r>
            <a:r>
              <a:rPr lang="cs-CZ" sz="4400" b="1" dirty="0" err="1" smtClean="0"/>
              <a:t>aabb</a:t>
            </a:r>
            <a:endParaRPr lang="cs-CZ" sz="4400" b="1" dirty="0"/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</a:t>
            </a:r>
            <a:r>
              <a:rPr lang="cs-CZ" sz="4400" b="1" dirty="0">
                <a:solidFill>
                  <a:srgbClr val="0000CC"/>
                </a:solidFill>
              </a:rPr>
              <a:t>personifikace</a:t>
            </a:r>
            <a:r>
              <a:rPr lang="cs-CZ" sz="4400" b="1" dirty="0"/>
              <a:t> – mlha leží pod lesem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</a:t>
            </a:r>
            <a:r>
              <a:rPr lang="cs-CZ" sz="4400" b="1" dirty="0">
                <a:solidFill>
                  <a:srgbClr val="0000CC"/>
                </a:solidFill>
              </a:rPr>
              <a:t>přirovnání</a:t>
            </a:r>
            <a:r>
              <a:rPr lang="cs-CZ" sz="4400" b="1" dirty="0"/>
              <a:t> – vrby, ty šedé mátohy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400" b="1" dirty="0"/>
              <a:t>   </a:t>
            </a:r>
            <a:r>
              <a:rPr lang="cs-CZ" sz="4400" b="1" dirty="0">
                <a:solidFill>
                  <a:srgbClr val="0000CC"/>
                </a:solidFill>
              </a:rPr>
              <a:t>předtucha</a:t>
            </a:r>
            <a:r>
              <a:rPr lang="cs-CZ" sz="4400" b="1" dirty="0"/>
              <a:t> = nejasné tušení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4400" b="1" dirty="0"/>
          </a:p>
        </p:txBody>
      </p:sp>
      <p:sp>
        <p:nvSpPr>
          <p:cNvPr id="3" name="Zaoblený obdélník 2"/>
          <p:cNvSpPr/>
          <p:nvPr/>
        </p:nvSpPr>
        <p:spPr>
          <a:xfrm>
            <a:off x="0" y="1124744"/>
            <a:ext cx="8424935" cy="3617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u="sng" dirty="0" smtClean="0"/>
              <a:t>BALADA</a:t>
            </a:r>
            <a:r>
              <a:rPr lang="cs-CZ" sz="4000" b="1" dirty="0" smtClean="0"/>
              <a:t> – lyricko-epická báseň</a:t>
            </a:r>
          </a:p>
          <a:p>
            <a:pPr algn="ctr"/>
            <a:r>
              <a:rPr lang="cs-CZ" sz="4000" b="1" dirty="0" smtClean="0"/>
              <a:t>s rychlým spádem, pochmurným dějem a tragickým koncem.</a:t>
            </a:r>
            <a:endParaRPr lang="cs-CZ" sz="4000" b="1" dirty="0"/>
          </a:p>
        </p:txBody>
      </p:sp>
      <p:pic>
        <p:nvPicPr>
          <p:cNvPr id="3074" name="Picture 2" descr="C:\Users\Uživatel\AppData\Local\Microsoft\Windows\Temporary Internet Files\Content.IE5\EKI5L4ZD\MC90028262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45024"/>
            <a:ext cx="246266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7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21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</TotalTime>
  <Words>445</Words>
  <Application>Microsoft Office PowerPoint</Application>
  <PresentationFormat>Předvádění na obrazovce (4:3)</PresentationFormat>
  <Paragraphs>96</Paragraphs>
  <Slides>9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1_Motiv systému Office</vt:lpstr>
      <vt:lpstr>Balady – J. W. Goethe</vt:lpstr>
      <vt:lpstr>Balady – Johann Wolfgang Goethe</vt:lpstr>
      <vt:lpstr>Balady – J. W. Goethe</vt:lpstr>
      <vt:lpstr>Balady – J. W. Goethe</vt:lpstr>
      <vt:lpstr>Balady – J. W. Goethe</vt:lpstr>
      <vt:lpstr>Balady – J. W. Goethe</vt:lpstr>
      <vt:lpstr>Balady – J. W. Goethe</vt:lpstr>
      <vt:lpstr>Balady – J. W. Goethe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Balady - J. W. Goethe</dc:title>
  <dc:creator>Uživatel</dc:creator>
  <cp:lastModifiedBy>Uživatel</cp:lastModifiedBy>
  <cp:revision>285</cp:revision>
  <dcterms:created xsi:type="dcterms:W3CDTF">2011-09-27T15:53:25Z</dcterms:created>
  <dcterms:modified xsi:type="dcterms:W3CDTF">2012-11-24T09:45:09Z</dcterms:modified>
</cp:coreProperties>
</file>