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2" r:id="rId7"/>
    <p:sldId id="263" r:id="rId8"/>
    <p:sldId id="264" r:id="rId9"/>
    <p:sldId id="265" r:id="rId10"/>
    <p:sldId id="273" r:id="rId11"/>
    <p:sldId id="274" r:id="rId12"/>
    <p:sldId id="275" r:id="rId13"/>
    <p:sldId id="268" r:id="rId14"/>
    <p:sldId id="260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589240"/>
            <a:ext cx="4536504" cy="994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8089255"/>
              </p:ext>
            </p:extLst>
          </p:nvPr>
        </p:nvGraphicFramePr>
        <p:xfrm>
          <a:off x="1043608" y="1151291"/>
          <a:ext cx="6792416" cy="3429837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1584176"/>
                <a:gridCol w="5208240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VY_32_INOVACE_KRISTINA_EPPICHOVA_CESKA_LITERATURA_2._POLOVINY_20._STOLETI_JAROSLAV_SEIFERT_06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Český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jazyk a literatura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Česká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literatura 2. poloviny 20. století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Poezie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Kristina Eppichová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25. 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11. 2012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4578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 vytvořená v programu MS PowerPoint seznamuje žáky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 jedním z našich  nejvýznamnějších básníků.  Obsahuje jednak  opakování, jednak nové informace. V závěru prezentace je uvedena ukázkou, kterou lze použít k rozboru.</a:t>
                      </a:r>
                      <a:endParaRPr lang="cs-CZ" sz="1000" i="1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400" dirty="0" smtClean="0"/>
              <a:t>Jaroslav Seifert</a:t>
            </a:r>
            <a:endParaRPr lang="cs-CZ" sz="6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Česká literatura 2. poloviny 20. století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Jaroslav Seifert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(1901 – 1986)</a:t>
            </a:r>
            <a:endParaRPr lang="cs-CZ" dirty="0"/>
          </a:p>
        </p:txBody>
      </p:sp>
      <p:pic>
        <p:nvPicPr>
          <p:cNvPr id="5" name="Zástupný symbol pro obsah 4" descr="520px-Jaroslav_Seifert_1984b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4008" y="1806911"/>
            <a:ext cx="3721069" cy="4286385"/>
          </a:xfrm>
        </p:spPr>
      </p:pic>
      <p:sp>
        <p:nvSpPr>
          <p:cNvPr id="6" name="TextovéPole 5"/>
          <p:cNvSpPr txBox="1"/>
          <p:nvPr/>
        </p:nvSpPr>
        <p:spPr>
          <a:xfrm>
            <a:off x="4644008" y="6165304"/>
            <a:ext cx="161826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1: Jaroslav Seifert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Co už víme </a:t>
            </a:r>
            <a:r>
              <a:rPr lang="cs-CZ" dirty="0" smtClean="0"/>
              <a:t>o Seifertovi z minulého roku?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916832"/>
            <a:ext cx="1152128" cy="5040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básník</a:t>
            </a:r>
            <a:endParaRPr lang="cs-CZ" sz="2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2420888"/>
            <a:ext cx="158417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publicista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2864549"/>
            <a:ext cx="187220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překladatel</a:t>
            </a:r>
            <a:endParaRPr lang="cs-CZ" sz="2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3356992"/>
            <a:ext cx="122413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nositel</a:t>
            </a:r>
            <a:endParaRPr lang="cs-CZ" sz="2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63688" y="3356992"/>
            <a:ext cx="2304256" cy="5040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Nobelovy ceny</a:t>
            </a:r>
            <a:endParaRPr lang="cs-CZ" sz="2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23928" y="3356992"/>
            <a:ext cx="201622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za literaturu</a:t>
            </a:r>
            <a:endParaRPr lang="cs-CZ" sz="2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24128" y="3356992"/>
            <a:ext cx="108012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(1984)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6" grpId="0" build="p"/>
      <p:bldP spid="7" grpId="0" build="p"/>
      <p:bldP spid="8" grpId="0" build="p"/>
      <p:bldP spid="9" grpId="0" build="p"/>
      <p:bldP spid="10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už víme o jeho díle?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Období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                    poezie</a:t>
            </a:r>
          </a:p>
          <a:p>
            <a:pPr>
              <a:buNone/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      léta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reakce na mnichovskou  zradu a   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Město v     </a:t>
            </a:r>
          </a:p>
          <a:p>
            <a:r>
              <a:rPr lang="cs-CZ" dirty="0" smtClean="0"/>
              <a:t>Samá 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Na vlnách    </a:t>
            </a:r>
          </a:p>
          <a:p>
            <a:r>
              <a:rPr lang="cs-CZ" dirty="0" smtClean="0"/>
              <a:t>Slavík zpívá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Jablko z   </a:t>
            </a:r>
          </a:p>
          <a:p>
            <a:r>
              <a:rPr lang="cs-CZ" dirty="0" smtClean="0"/>
              <a:t>Jaro, 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Zhasněte   </a:t>
            </a:r>
          </a:p>
          <a:p>
            <a:r>
              <a:rPr lang="cs-CZ" dirty="0" smtClean="0"/>
              <a:t> Kamenný  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45294" y="2440413"/>
            <a:ext cx="158417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proletářská</a:t>
            </a:r>
            <a:endParaRPr lang="cs-CZ" sz="2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3284984"/>
            <a:ext cx="151216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poetismus</a:t>
            </a:r>
            <a:endParaRPr lang="cs-CZ" sz="2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4198409"/>
            <a:ext cx="57606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30.</a:t>
            </a:r>
            <a:endParaRPr lang="cs-CZ" sz="2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68144" y="2434381"/>
            <a:ext cx="936104" cy="40011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r>
              <a:rPr lang="cs-CZ" sz="2000" dirty="0" smtClean="0"/>
              <a:t>slzách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79157" y="2780928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láska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84168" y="3557054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TSF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00192" y="3932803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špatně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843044" y="4609110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klína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447681" y="4936065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sbohem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23745" y="5604931"/>
            <a:ext cx="8147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světla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084168" y="5949859"/>
            <a:ext cx="7393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most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13430" y="5734416"/>
            <a:ext cx="84234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válku</a:t>
            </a:r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 build="p"/>
      <p:bldP spid="9" grpId="0" build="p"/>
      <p:bldP spid="10" grpId="0" build="p"/>
      <p:bldP spid="11" grpId="0" build="p"/>
      <p:bldP spid="12" grpId="0" build="p"/>
      <p:bldP spid="13" grpId="0" build="p"/>
      <p:bldP spid="14" grpId="0" build="p"/>
      <p:bldP spid="15" grpId="0" build="p"/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Jaroslav Seifert v 2. </a:t>
            </a:r>
            <a:r>
              <a:rPr lang="cs-CZ" dirty="0" err="1" smtClean="0"/>
              <a:t>pol</a:t>
            </a:r>
            <a:r>
              <a:rPr lang="cs-CZ" dirty="0" smtClean="0"/>
              <a:t>. 20. stol.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916832"/>
            <a:ext cx="792088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po válce se obrací od melodického verše k uvolněnému tvaru básně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55576" y="2780928"/>
            <a:ext cx="533921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od roku 1956 trpěl vážnou chorobou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55576" y="3212976"/>
            <a:ext cx="7704856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po odvážném vystoupení na 2. sjezdu Svazu československých spisovatelů si vysloužil nepřízeň vládnoucího režimu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55576" y="4509120"/>
            <a:ext cx="7920879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po roce 1968 my bylo znemožněno publikovat, ale jeho popularitě se vládnoucí kruhy nemohly postavit a byly přinuceny některé jeho knihy vydávat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5805264"/>
            <a:ext cx="654672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roku 1984 získal Nobelovu cenu za literaturu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6" grpId="0" build="p"/>
      <p:bldP spid="7" grpId="0" build="p"/>
      <p:bldP spid="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Sbírky vznikající po roce 1948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916832"/>
            <a:ext cx="448000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návrat k tzv. věčným tématům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55576" y="2420888"/>
            <a:ext cx="520822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-</a:t>
            </a:r>
            <a:r>
              <a:rPr lang="en-US" sz="2600" dirty="0" smtClean="0"/>
              <a:t>&gt;</a:t>
            </a:r>
            <a:r>
              <a:rPr lang="cs-CZ" sz="2600" dirty="0" smtClean="0"/>
              <a:t> mohl se tak vyhnout konfliktům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55576" y="3356992"/>
            <a:ext cx="459414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Šel malíř chudě do světa (1949)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55576" y="3861048"/>
            <a:ext cx="344761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Píseň o Viktorce (1950)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55576" y="4293096"/>
            <a:ext cx="258500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Maminka (1954)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55576" y="4797152"/>
            <a:ext cx="359983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Chlapec a hvězdy (1956)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6" grpId="0" build="p"/>
      <p:bldP spid="7" grpId="0" build="p"/>
      <p:bldP spid="8" grpId="0" build="p"/>
      <p:bldP spid="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Sbírky 60. 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916832"/>
            <a:ext cx="643041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poznamenány básníkovou těžkou chorobou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55576" y="2420888"/>
            <a:ext cx="784887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zaměřeny na existenci člověka, na úzkost z vědomí konečnosti lidského bytí, ale i nehybnosti totalitního režimu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64739" y="4293096"/>
            <a:ext cx="380726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Koncert na ostrově (1965)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55576" y="4797152"/>
            <a:ext cx="370018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Halleyova kometa (1967)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6" grpId="0" build="p"/>
      <p:bldP spid="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Sbírky 70. 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916832"/>
            <a:ext cx="738031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vzpomínky – na přátele, na chvíle lásky, na minulé zážitky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50657" y="2852936"/>
            <a:ext cx="533351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stesk po tom, co už se nemůže vrátit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29174" y="3789040"/>
            <a:ext cx="521097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Morový sloup (samizdat, poté 1981)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55576" y="4293096"/>
            <a:ext cx="385656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Deštník z </a:t>
            </a:r>
            <a:r>
              <a:rPr lang="cs-CZ" sz="2600" dirty="0" err="1" smtClean="0"/>
              <a:t>Piccadily</a:t>
            </a:r>
            <a:r>
              <a:rPr lang="cs-CZ" sz="2600" dirty="0" smtClean="0"/>
              <a:t> (1978)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6" grpId="0" build="p"/>
      <p:bldP spid="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Ukázky k rozboru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Pozorně si přečtěte následující dvě ukázky.</a:t>
            </a:r>
          </a:p>
          <a:p>
            <a:r>
              <a:rPr lang="cs-CZ" dirty="0" smtClean="0"/>
              <a:t>Všimněte si, z jakých sbírek jsou vybrané.</a:t>
            </a:r>
          </a:p>
          <a:p>
            <a:r>
              <a:rPr lang="cs-CZ" dirty="0" smtClean="0"/>
              <a:t>Zamyslete se nad obsahem.</a:t>
            </a:r>
          </a:p>
          <a:p>
            <a:r>
              <a:rPr lang="cs-CZ" dirty="0" smtClean="0"/>
              <a:t>Vnímejte verš a rytmus.</a:t>
            </a:r>
          </a:p>
        </p:txBody>
      </p:sp>
    </p:spTree>
    <p:extLst>
      <p:ext uri="{BB962C8B-B14F-4D97-AF65-F5344CB8AC3E}">
        <p14:creationId xmlns:p14="http://schemas.microsoft.com/office/powerpoint/2010/main" val="1875212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Večerní </a:t>
            </a:r>
            <a:r>
              <a:rPr lang="cs-CZ" dirty="0" smtClean="0"/>
              <a:t>píseň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2900" dirty="0"/>
              <a:t>Když bylo dobře mamince,                   bylo i pěkně v našem bytě.           Hmoždíř, který stál na skříňce,       zatřpytil se a okamžitě                           skla oken, po nichž před chvilkou                               plakalo ještě bílé jíní,                          svítila opět po kuchyni,                           kde vonělo to vanilkou.</a:t>
            </a:r>
          </a:p>
          <a:p>
            <a:pPr marL="0" indent="0">
              <a:buNone/>
            </a:pPr>
            <a:endParaRPr lang="cs-CZ" sz="2900" dirty="0"/>
          </a:p>
          <a:p>
            <a:pPr marL="0" indent="0">
              <a:buNone/>
            </a:pPr>
            <a:r>
              <a:rPr lang="cs-CZ" sz="2900" dirty="0"/>
              <a:t>Když zpívala, hned vesele                  spustili ptáci před okny nám.            Měla-li mráček na čele,                   odletěli hned ptáci jinam.                 Zmlkli jsme rázem, ztichl smích.               I černé kotě, které tlapkou                 pohrávalo si se skořápkou,                 dívalo se jí po očích.             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2800" dirty="0"/>
              <a:t>Když padala již únavou                                    a večer spát nás odnášela,                             tu rukou drsnou od popela                       stlala nám měkce pod hlavou.                       V hořáku ještě přede plyn                               a nad pelestí přechází nám,               podobaje se pavučinám,                      velikánský stín maminčin.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/>
              <a:t>Dnes už tak šťastně neusínám.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/>
              <a:t>						</a:t>
            </a:r>
          </a:p>
          <a:p>
            <a:pPr marL="0" indent="0">
              <a:buNone/>
            </a:pPr>
            <a:r>
              <a:rPr lang="cs-CZ" sz="2800" dirty="0"/>
              <a:t>		   </a:t>
            </a:r>
          </a:p>
          <a:p>
            <a:pPr marL="0" indent="0">
              <a:buNone/>
            </a:pPr>
            <a:r>
              <a:rPr lang="cs-CZ" sz="2800" dirty="0"/>
              <a:t>		</a:t>
            </a:r>
            <a:r>
              <a:rPr lang="cs-CZ" sz="2800" dirty="0" smtClean="0"/>
              <a:t>(</a:t>
            </a:r>
            <a:r>
              <a:rPr lang="cs-CZ" sz="2800" dirty="0"/>
              <a:t>sbírka Maminka)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5510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sbohem!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700" dirty="0"/>
              <a:t>K miliónům veršů na </a:t>
            </a:r>
            <a:r>
              <a:rPr lang="cs-CZ" sz="1700" dirty="0" smtClean="0"/>
              <a:t>světě                  přidal </a:t>
            </a:r>
            <a:r>
              <a:rPr lang="cs-CZ" sz="1700" dirty="0"/>
              <a:t>jsem jen pár </a:t>
            </a:r>
            <a:r>
              <a:rPr lang="cs-CZ" sz="1700" dirty="0" smtClean="0"/>
              <a:t>slok.                    Nebyly </a:t>
            </a:r>
            <a:r>
              <a:rPr lang="cs-CZ" sz="1700" dirty="0"/>
              <a:t>jistě moudřejší než píseň </a:t>
            </a:r>
            <a:r>
              <a:rPr lang="cs-CZ" sz="1700" dirty="0" smtClean="0"/>
              <a:t>cvrčků.                                                   To </a:t>
            </a:r>
            <a:r>
              <a:rPr lang="cs-CZ" sz="1700" dirty="0"/>
              <a:t>vím, odpusťte </a:t>
            </a:r>
            <a:r>
              <a:rPr lang="cs-CZ" sz="1700" dirty="0" smtClean="0"/>
              <a:t>mi.                                Už </a:t>
            </a:r>
            <a:r>
              <a:rPr lang="cs-CZ" sz="1700" dirty="0"/>
              <a:t>končím.</a:t>
            </a:r>
          </a:p>
          <a:p>
            <a:pPr marL="0" indent="0">
              <a:buNone/>
            </a:pPr>
            <a:endParaRPr lang="cs-CZ" sz="1700" dirty="0"/>
          </a:p>
          <a:p>
            <a:pPr marL="0" indent="0">
              <a:buNone/>
            </a:pPr>
            <a:r>
              <a:rPr lang="cs-CZ" sz="1700" dirty="0"/>
              <a:t>Nebyly to ani první </a:t>
            </a:r>
            <a:r>
              <a:rPr lang="cs-CZ" sz="1700" dirty="0" smtClean="0"/>
              <a:t>šlápoty                        v </a:t>
            </a:r>
            <a:r>
              <a:rPr lang="cs-CZ" sz="1700" dirty="0"/>
              <a:t>měsíčním </a:t>
            </a:r>
            <a:r>
              <a:rPr lang="cs-CZ" sz="1700" dirty="0" smtClean="0"/>
              <a:t>prachu.                            Jestliže </a:t>
            </a:r>
            <a:r>
              <a:rPr lang="cs-CZ" sz="1700" dirty="0"/>
              <a:t>však přece někdy </a:t>
            </a:r>
            <a:r>
              <a:rPr lang="cs-CZ" sz="1700" dirty="0" smtClean="0"/>
              <a:t>zazářily,                         nebylo </a:t>
            </a:r>
            <a:r>
              <a:rPr lang="cs-CZ" sz="1700" dirty="0"/>
              <a:t>to jejich </a:t>
            </a:r>
            <a:r>
              <a:rPr lang="cs-CZ" sz="1700" dirty="0" smtClean="0"/>
              <a:t>světlo.                      Miloval </a:t>
            </a:r>
            <a:r>
              <a:rPr lang="cs-CZ" sz="1700" dirty="0"/>
              <a:t>jsem tuto řeč.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1700" dirty="0"/>
              <a:t>A ta, když přinutí mlčící </a:t>
            </a:r>
            <a:r>
              <a:rPr lang="cs-CZ" sz="1700" dirty="0" smtClean="0"/>
              <a:t>rty,                  aby </a:t>
            </a:r>
            <a:r>
              <a:rPr lang="cs-CZ" sz="1700" dirty="0"/>
              <a:t>se </a:t>
            </a:r>
            <a:r>
              <a:rPr lang="cs-CZ" sz="1700" dirty="0" smtClean="0"/>
              <a:t>zachvěly,                                    snadno </a:t>
            </a:r>
            <a:r>
              <a:rPr lang="cs-CZ" sz="1700" dirty="0"/>
              <a:t>přiměje milence k </a:t>
            </a:r>
            <a:r>
              <a:rPr lang="cs-CZ" sz="1700" dirty="0" smtClean="0"/>
              <a:t>polibkům, loudají-li </a:t>
            </a:r>
            <a:r>
              <a:rPr lang="cs-CZ" sz="1700" dirty="0"/>
              <a:t>se červánkovou </a:t>
            </a:r>
            <a:r>
              <a:rPr lang="cs-CZ" sz="1700" dirty="0" smtClean="0"/>
              <a:t>zemí,            když </a:t>
            </a:r>
            <a:r>
              <a:rPr lang="cs-CZ" sz="1700" dirty="0"/>
              <a:t>zapadá slunce </a:t>
            </a:r>
            <a:r>
              <a:rPr lang="cs-CZ" sz="1700" dirty="0" smtClean="0"/>
              <a:t>pomaleji                  než </a:t>
            </a:r>
            <a:r>
              <a:rPr lang="cs-CZ" sz="1700" dirty="0"/>
              <a:t>v </a:t>
            </a:r>
            <a:r>
              <a:rPr lang="cs-CZ" sz="1700" dirty="0" smtClean="0"/>
              <a:t>tropech.                                          Poezie </a:t>
            </a:r>
            <a:r>
              <a:rPr lang="cs-CZ" sz="1700" dirty="0"/>
              <a:t>jde s námi od </a:t>
            </a:r>
            <a:r>
              <a:rPr lang="cs-CZ" sz="1700" dirty="0" smtClean="0"/>
              <a:t>začátků.               Jako milování,                                        jako </a:t>
            </a:r>
            <a:r>
              <a:rPr lang="cs-CZ" sz="1700" dirty="0"/>
              <a:t>hlad, jako mor, jako </a:t>
            </a:r>
            <a:r>
              <a:rPr lang="cs-CZ" sz="1700" dirty="0" smtClean="0"/>
              <a:t>válka.           Někdy </a:t>
            </a:r>
            <a:r>
              <a:rPr lang="cs-CZ" sz="1700" dirty="0"/>
              <a:t>byly mé verše </a:t>
            </a:r>
            <a:r>
              <a:rPr lang="cs-CZ" sz="1700" dirty="0" smtClean="0"/>
              <a:t>pošetilé                   až hanba!                                                   Ale </a:t>
            </a:r>
            <a:r>
              <a:rPr lang="cs-CZ" sz="1700" dirty="0"/>
              <a:t>za to se </a:t>
            </a:r>
            <a:r>
              <a:rPr lang="cs-CZ" sz="1700" dirty="0" smtClean="0"/>
              <a:t>neomlouvám.                  Věřím</a:t>
            </a:r>
            <a:r>
              <a:rPr lang="cs-CZ" sz="1700" dirty="0"/>
              <a:t>, že hledat krásná </a:t>
            </a:r>
            <a:r>
              <a:rPr lang="cs-CZ" sz="1700" dirty="0" smtClean="0"/>
              <a:t>slova                   je lepší                                                      než </a:t>
            </a:r>
            <a:r>
              <a:rPr lang="cs-CZ" sz="1700" dirty="0"/>
              <a:t>zabíjet a vraždit.</a:t>
            </a:r>
          </a:p>
          <a:p>
            <a:pPr marL="0" indent="0">
              <a:buNone/>
            </a:pPr>
            <a:r>
              <a:rPr lang="cs-CZ" sz="1700" dirty="0" smtClean="0"/>
              <a:t>	</a:t>
            </a:r>
          </a:p>
          <a:p>
            <a:pPr marL="0" indent="0">
              <a:buNone/>
            </a:pPr>
            <a:r>
              <a:rPr lang="cs-CZ" sz="1700" dirty="0"/>
              <a:t>	 </a:t>
            </a:r>
            <a:r>
              <a:rPr lang="cs-CZ" sz="1700" dirty="0" smtClean="0"/>
              <a:t>               (sbírka Morový sloup)</a:t>
            </a:r>
            <a:endParaRPr lang="cs-CZ" sz="1700" dirty="0"/>
          </a:p>
        </p:txBody>
      </p:sp>
    </p:spTree>
    <p:extLst>
      <p:ext uri="{BB962C8B-B14F-4D97-AF65-F5344CB8AC3E}">
        <p14:creationId xmlns:p14="http://schemas.microsoft.com/office/powerpoint/2010/main" val="1884468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rozboru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obsahem jednotlivých </a:t>
            </a:r>
            <a:r>
              <a:rPr lang="cs-CZ" dirty="0"/>
              <a:t>básní?</a:t>
            </a:r>
          </a:p>
          <a:p>
            <a:r>
              <a:rPr lang="cs-CZ" dirty="0" smtClean="0"/>
              <a:t>Jaká je hlavní myšlenka? </a:t>
            </a:r>
          </a:p>
          <a:p>
            <a:r>
              <a:rPr lang="cs-CZ" dirty="0" smtClean="0"/>
              <a:t>Vidíte mezi nimi nějaký rozdíl?</a:t>
            </a:r>
          </a:p>
          <a:p>
            <a:r>
              <a:rPr lang="cs-CZ" dirty="0" smtClean="0"/>
              <a:t>Jaký verš básník použil?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5784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BAUER, Alois; VRAJOVÁ, Jana. </a:t>
            </a:r>
            <a:r>
              <a:rPr lang="cs-CZ" i="1" dirty="0"/>
              <a:t>Čítanka 2</a:t>
            </a:r>
            <a:r>
              <a:rPr lang="cs-CZ" dirty="0"/>
              <a:t>: Antologie textů z české a světové literatury pro 3. a 4. ročník středních škol. Olomouc: </a:t>
            </a:r>
            <a:r>
              <a:rPr lang="cs-CZ" dirty="0" err="1"/>
              <a:t>Rubico</a:t>
            </a:r>
            <a:r>
              <a:rPr lang="cs-CZ" dirty="0"/>
              <a:t>, 2003, ISBN 80-7346-002-5. </a:t>
            </a:r>
            <a:endParaRPr lang="cs-CZ" dirty="0" smtClean="0"/>
          </a:p>
          <a:p>
            <a:r>
              <a:rPr lang="cs-CZ" dirty="0" smtClean="0"/>
              <a:t>POLÁŠKOVÁ, Taťána; MILOTOVÁ, Dagmar; DVOŘÁKOVÁ, Zuzana. </a:t>
            </a:r>
            <a:r>
              <a:rPr lang="cs-CZ" i="1" dirty="0" smtClean="0"/>
              <a:t>Literatura - přehled středoškolského učiva</a:t>
            </a:r>
            <a:r>
              <a:rPr lang="cs-CZ" dirty="0" smtClean="0"/>
              <a:t>. Třebíč: Petra </a:t>
            </a:r>
            <a:r>
              <a:rPr lang="cs-CZ" dirty="0" err="1" smtClean="0"/>
              <a:t>Velanová</a:t>
            </a:r>
            <a:r>
              <a:rPr lang="cs-CZ" dirty="0" smtClean="0"/>
              <a:t>, 2006. Maturita. ISBN 80-902571-6-X.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/>
              <a:t>Pokud není uvedeno jinak, použitý materiál je </a:t>
            </a:r>
            <a:r>
              <a:rPr lang="cs-CZ" dirty="0" smtClean="0"/>
              <a:t>             z </a:t>
            </a:r>
            <a:r>
              <a:rPr lang="cs-CZ" dirty="0"/>
              <a:t>vlastních zdrojů </a:t>
            </a:r>
            <a:r>
              <a:rPr lang="cs-CZ" dirty="0" smtClean="0"/>
              <a:t>autora.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Obr. 1: </a:t>
            </a:r>
            <a:r>
              <a:rPr lang="en-US" dirty="0" smtClean="0"/>
              <a:t>AUTOR NEUVEDEN. </a:t>
            </a:r>
            <a:r>
              <a:rPr lang="en-US" i="1" dirty="0" smtClean="0"/>
              <a:t>commons.wikimedia.org</a:t>
            </a:r>
            <a:r>
              <a:rPr lang="en-US" dirty="0" smtClean="0"/>
              <a:t> [online]. [cit. 25.11.2012].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 http://commons.wikimedia.org/wiki/File:Jaroslav_Seifert_1984b.jpg 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2360</TotalTime>
  <Words>833</Words>
  <Application>Microsoft Office PowerPoint</Application>
  <PresentationFormat>Předvádění na obrazovce (4:3)</PresentationFormat>
  <Paragraphs>161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0" baseType="lpstr">
      <vt:lpstr>Calibri</vt:lpstr>
      <vt:lpstr>Constantia</vt:lpstr>
      <vt:lpstr>Times New Roman</vt:lpstr>
      <vt:lpstr>Wingdings 2</vt:lpstr>
      <vt:lpstr>Tok</vt:lpstr>
      <vt:lpstr>Prezentace aplikace PowerPoint</vt:lpstr>
      <vt:lpstr>Jaroslav Seifert</vt:lpstr>
      <vt:lpstr>Jaroslav Seifert</vt:lpstr>
      <vt:lpstr>Co už víme o Seifertovi z minulého roku?</vt:lpstr>
      <vt:lpstr>Co už víme o jeho díle?</vt:lpstr>
      <vt:lpstr>Jaroslav Seifert v 2. pol. 20. stol.</vt:lpstr>
      <vt:lpstr>Sbírky vznikající po roce 1948</vt:lpstr>
      <vt:lpstr>Sbírky 60. let</vt:lpstr>
      <vt:lpstr>Sbírky 70. let</vt:lpstr>
      <vt:lpstr>Ukázky k rozboru</vt:lpstr>
      <vt:lpstr>Večerní píseň</vt:lpstr>
      <vt:lpstr>A sbohem!</vt:lpstr>
      <vt:lpstr>Otázky k rozboru</vt:lpstr>
      <vt:lpstr>Použité zdroje</vt:lpstr>
      <vt:lpstr>Použité obrázky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literatura  2. poloviny 20. století</dc:title>
  <cp:lastModifiedBy>Kristina Eppichová</cp:lastModifiedBy>
  <cp:revision>60</cp:revision>
  <dcterms:modified xsi:type="dcterms:W3CDTF">2013-03-29T16:21:58Z</dcterms:modified>
</cp:coreProperties>
</file>