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13" r:id="rId2"/>
    <p:sldId id="291" r:id="rId3"/>
    <p:sldId id="300" r:id="rId4"/>
    <p:sldId id="301" r:id="rId5"/>
    <p:sldId id="303" r:id="rId6"/>
    <p:sldId id="304" r:id="rId7"/>
    <p:sldId id="302" r:id="rId8"/>
    <p:sldId id="306" r:id="rId9"/>
    <p:sldId id="308" r:id="rId10"/>
    <p:sldId id="290" r:id="rId11"/>
    <p:sldId id="310" r:id="rId12"/>
    <p:sldId id="312" r:id="rId13"/>
    <p:sldId id="307" r:id="rId14"/>
    <p:sldId id="311" r:id="rId15"/>
    <p:sldId id="316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4%20&#268;j%20-%20Balady%20a%20romance%20J.%20Neruda%20-%20uk&#225;zka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Balady a romance – J. Neruda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VY_32_inovace_14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</a:t>
            </a:r>
            <a:r>
              <a:rPr lang="cs-CZ" sz="1600" smtClean="0">
                <a:solidFill>
                  <a:prstClr val="black"/>
                </a:solidFill>
              </a:rPr>
              <a:t>Březen  2012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lyrickoepické žánry</a:t>
            </a:r>
          </a:p>
          <a:p>
            <a:pPr lvl="0"/>
            <a:r>
              <a:rPr lang="cs-CZ" sz="1600" dirty="0" smtClean="0">
                <a:solidFill>
                  <a:prstClr val="black"/>
                </a:solidFill>
              </a:rPr>
              <a:t>Anotace:    Představení  </a:t>
            </a:r>
            <a:r>
              <a:rPr lang="cs-CZ" sz="1600" dirty="0">
                <a:solidFill>
                  <a:prstClr val="black"/>
                </a:solidFill>
              </a:rPr>
              <a:t>života a díla J. Nerudy, práce se sbírkou Balady a romance, </a:t>
            </a:r>
            <a:r>
              <a:rPr lang="cs-CZ" sz="1600" dirty="0" smtClean="0">
                <a:solidFill>
                  <a:prstClr val="black"/>
                </a:solidFill>
              </a:rPr>
              <a:t>možnost využití pracovních listů.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33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Charakteristika žánru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                       </a:t>
            </a:r>
            <a:r>
              <a:rPr lang="cs-CZ" sz="6000" b="1" dirty="0" smtClean="0"/>
              <a:t>BALADA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6000" b="1" dirty="0" smtClean="0"/>
              <a:t>               </a:t>
            </a:r>
            <a:endParaRPr lang="cs-CZ" sz="60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520" y="4149080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0000CC"/>
                </a:solidFill>
              </a:rPr>
              <a:t>     Lyricko- epická báseň s rychlým     </a:t>
            </a:r>
          </a:p>
          <a:p>
            <a:r>
              <a:rPr lang="cs-CZ" sz="4400" b="1" dirty="0">
                <a:solidFill>
                  <a:srgbClr val="0000CC"/>
                </a:solidFill>
              </a:rPr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      spádem, pochmurným dějem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       a tragickým    koncem.</a:t>
            </a:r>
            <a:endParaRPr lang="cs-CZ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4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Charakteristika žánru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6000" b="1" dirty="0" smtClean="0"/>
              <a:t>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6000" b="1" dirty="0"/>
              <a:t> </a:t>
            </a:r>
            <a:r>
              <a:rPr lang="cs-CZ" sz="6000" b="1" dirty="0" smtClean="0"/>
              <a:t>                ROMANCE</a:t>
            </a:r>
            <a:endParaRPr lang="cs-CZ" sz="6000" b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0" y="414908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0000CC"/>
                </a:solidFill>
              </a:rPr>
              <a:t>     Lyricko- epická báseň, ve které   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převládá oslava šťastná lásky,    </a:t>
            </a:r>
          </a:p>
          <a:p>
            <a:r>
              <a:rPr lang="cs-CZ" sz="4400" b="1" dirty="0" smtClean="0">
                <a:solidFill>
                  <a:srgbClr val="0000CC"/>
                </a:solidFill>
              </a:rPr>
              <a:t>     končí vesele.</a:t>
            </a:r>
            <a:endParaRPr lang="cs-CZ" sz="4400" b="1" dirty="0">
              <a:solidFill>
                <a:srgbClr val="0000CC"/>
              </a:solidFill>
            </a:endParaRPr>
          </a:p>
        </p:txBody>
      </p:sp>
      <p:pic>
        <p:nvPicPr>
          <p:cNvPr id="2050" name="Picture 2" descr="C:\Users\Uživatel\AppData\Local\Microsoft\Windows\Temporary Internet Files\Content.IE5\0MX729P7\MC90007876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817" y="980728"/>
            <a:ext cx="1884363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03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Jan Neruda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Balady a romance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             Práce s textem: </a:t>
            </a:r>
            <a:endParaRPr lang="cs-CZ" sz="44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1331640" y="459419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u="sng" dirty="0" smtClean="0"/>
              <a:t>Báseň laděna smutně, končí tragicky.</a:t>
            </a:r>
            <a:endParaRPr lang="cs-CZ" sz="3600" b="1" u="sng" dirty="0"/>
          </a:p>
        </p:txBody>
      </p:sp>
      <p:sp>
        <p:nvSpPr>
          <p:cNvPr id="7" name="Obdélník 6"/>
          <p:cNvSpPr/>
          <p:nvPr/>
        </p:nvSpPr>
        <p:spPr>
          <a:xfrm>
            <a:off x="2468562" y="2542257"/>
            <a:ext cx="4877081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Romance helgolandská</a:t>
            </a:r>
            <a:endParaRPr lang="cs-CZ" sz="54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605" y="5158815"/>
            <a:ext cx="18383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22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Jan Neruda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dirty="0" smtClean="0">
                <a:solidFill>
                  <a:schemeClr val="accent1"/>
                </a:solidFill>
              </a:rPr>
              <a:t>Shrnutí: Balady a romance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cs-CZ" sz="4400" b="1" dirty="0" smtClean="0"/>
              <a:t>Názvy básní </a:t>
            </a:r>
            <a:r>
              <a:rPr lang="cs-CZ" sz="4400" b="1" dirty="0"/>
              <a:t>vždy </a:t>
            </a:r>
            <a:r>
              <a:rPr lang="cs-CZ" sz="4400" b="1" dirty="0" smtClean="0"/>
              <a:t>začínají </a:t>
            </a:r>
            <a:r>
              <a:rPr lang="cs-CZ" sz="4400" b="1" dirty="0"/>
              <a:t>slovem </a:t>
            </a:r>
            <a:r>
              <a:rPr lang="cs-CZ" sz="4400" b="1" dirty="0" smtClean="0"/>
              <a:t>„</a:t>
            </a:r>
            <a:r>
              <a:rPr lang="cs-CZ" sz="4400" b="1" u="sng" dirty="0" smtClean="0">
                <a:solidFill>
                  <a:srgbClr val="0000CC"/>
                </a:solidFill>
              </a:rPr>
              <a:t>balada</a:t>
            </a:r>
            <a:r>
              <a:rPr lang="cs-CZ" sz="4400" b="1" dirty="0"/>
              <a:t>" nebo </a:t>
            </a:r>
            <a:r>
              <a:rPr lang="cs-CZ" sz="4400" b="1" dirty="0" smtClean="0"/>
              <a:t>„</a:t>
            </a:r>
            <a:r>
              <a:rPr lang="cs-CZ" sz="4400" b="1" u="sng" dirty="0" smtClean="0">
                <a:solidFill>
                  <a:srgbClr val="0000CC"/>
                </a:solidFill>
              </a:rPr>
              <a:t>romance</a:t>
            </a:r>
            <a:r>
              <a:rPr lang="cs-CZ" sz="4400" b="1" dirty="0"/>
              <a:t>", ačkoli se o daný žánr poezie jedná pouze někdy. </a:t>
            </a:r>
            <a:endParaRPr lang="cs-CZ" sz="4400" b="1" dirty="0" smtClean="0"/>
          </a:p>
          <a:p>
            <a:pPr marL="571500" indent="-571500">
              <a:buFont typeface="Wingdings" pitchFamily="2" charset="2"/>
              <a:buChar char="v"/>
            </a:pPr>
            <a:r>
              <a:rPr lang="cs-CZ" sz="4400" b="1" dirty="0" smtClean="0"/>
              <a:t>J. Neruda zaměňuje baladu </a:t>
            </a:r>
          </a:p>
          <a:p>
            <a:r>
              <a:rPr lang="cs-CZ" sz="4400" b="1" dirty="0"/>
              <a:t> </a:t>
            </a:r>
            <a:r>
              <a:rPr lang="cs-CZ" sz="4400" b="1" dirty="0" smtClean="0"/>
              <a:t>    za romanci </a:t>
            </a:r>
            <a:r>
              <a:rPr lang="cs-CZ" sz="4400" b="1" dirty="0"/>
              <a:t>a naopak</a:t>
            </a:r>
            <a:r>
              <a:rPr lang="cs-CZ" sz="4400" b="1" dirty="0" smtClean="0"/>
              <a:t>.</a:t>
            </a:r>
            <a:endParaRPr lang="cs-CZ" sz="4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5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Jan Neruda - test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5" name="Ovál 4"/>
          <p:cNvSpPr/>
          <p:nvPr/>
        </p:nvSpPr>
        <p:spPr>
          <a:xfrm>
            <a:off x="9988" y="980728"/>
            <a:ext cx="432048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b="1" dirty="0" smtClean="0"/>
              <a:t>MALOSTRANSKÉ</a:t>
            </a:r>
            <a:endParaRPr lang="cs-CZ" sz="3200" b="1" dirty="0"/>
          </a:p>
        </p:txBody>
      </p:sp>
      <p:sp>
        <p:nvSpPr>
          <p:cNvPr id="6" name="Ovál 5"/>
          <p:cNvSpPr/>
          <p:nvPr/>
        </p:nvSpPr>
        <p:spPr>
          <a:xfrm>
            <a:off x="9988" y="2058679"/>
            <a:ext cx="4032448" cy="100811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BALADY</a:t>
            </a:r>
            <a:endParaRPr lang="cs-CZ" sz="3600" b="1" dirty="0"/>
          </a:p>
        </p:txBody>
      </p:sp>
      <p:sp>
        <p:nvSpPr>
          <p:cNvPr id="7" name="Ovál 6"/>
          <p:cNvSpPr/>
          <p:nvPr/>
        </p:nvSpPr>
        <p:spPr>
          <a:xfrm>
            <a:off x="9988" y="3142456"/>
            <a:ext cx="4032448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KVÍTÍ</a:t>
            </a:r>
            <a:endParaRPr lang="cs-CZ" sz="3600" b="1" dirty="0"/>
          </a:p>
        </p:txBody>
      </p:sp>
      <p:sp>
        <p:nvSpPr>
          <p:cNvPr id="8" name="Ovál 7"/>
          <p:cNvSpPr/>
          <p:nvPr/>
        </p:nvSpPr>
        <p:spPr>
          <a:xfrm>
            <a:off x="9988" y="4251710"/>
            <a:ext cx="4032448" cy="10081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ČESKÁ</a:t>
            </a:r>
            <a:endParaRPr lang="cs-CZ" sz="3600" b="1" dirty="0"/>
          </a:p>
        </p:txBody>
      </p:sp>
      <p:sp>
        <p:nvSpPr>
          <p:cNvPr id="9" name="Ovál 8"/>
          <p:cNvSpPr/>
          <p:nvPr/>
        </p:nvSpPr>
        <p:spPr>
          <a:xfrm>
            <a:off x="5124516" y="3631023"/>
            <a:ext cx="4032448" cy="1008112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A ROMANCE</a:t>
            </a:r>
            <a:endParaRPr lang="cs-CZ" sz="3600" b="1" dirty="0"/>
          </a:p>
        </p:txBody>
      </p:sp>
      <p:sp>
        <p:nvSpPr>
          <p:cNvPr id="10" name="Ovál 9"/>
          <p:cNvSpPr/>
          <p:nvPr/>
        </p:nvSpPr>
        <p:spPr>
          <a:xfrm>
            <a:off x="9988" y="5272933"/>
            <a:ext cx="4032448" cy="100811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HŘBITOVNÍ</a:t>
            </a:r>
            <a:endParaRPr lang="cs-CZ" sz="3600" b="1" dirty="0"/>
          </a:p>
        </p:txBody>
      </p:sp>
      <p:sp>
        <p:nvSpPr>
          <p:cNvPr id="11" name="Ovál 10"/>
          <p:cNvSpPr/>
          <p:nvPr/>
        </p:nvSpPr>
        <p:spPr>
          <a:xfrm>
            <a:off x="5016540" y="5814571"/>
            <a:ext cx="4032448" cy="1008112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/>
              <a:t>BALADA</a:t>
            </a:r>
            <a:endParaRPr lang="cs-CZ" sz="3600" b="1" dirty="0"/>
          </a:p>
        </p:txBody>
      </p:sp>
      <p:sp>
        <p:nvSpPr>
          <p:cNvPr id="12" name="Ovál 11"/>
          <p:cNvSpPr/>
          <p:nvPr/>
        </p:nvSpPr>
        <p:spPr>
          <a:xfrm>
            <a:off x="5111552" y="4755766"/>
            <a:ext cx="4032448" cy="100811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POVÍDKY</a:t>
            </a:r>
            <a:endParaRPr lang="cs-CZ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Uživatel\AppData\Local\Microsoft\Windows\Temporary Internet Files\Content.IE5\VE8VLRBH\MC900441322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057400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5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2106 L 0.0007 -0.565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1458 L -0.00139 -0.235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2.96296E-6 L 0.54618 0.020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57" y="104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 -0.01019 L 0.00087 -0.3106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1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0.00324 L -0.54445 3.33333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92" y="-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-0.0375 L 0.54896 0.231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58" y="1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268760"/>
            <a:ext cx="864096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6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/>
          </a:bodyPr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(1834 </a:t>
            </a:r>
            <a:r>
              <a:rPr lang="cs-CZ" sz="4600" b="1" dirty="0"/>
              <a:t>– </a:t>
            </a:r>
            <a:r>
              <a:rPr lang="cs-CZ" sz="4600" b="1" dirty="0" smtClean="0"/>
              <a:t>1891)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400" b="1" dirty="0" smtClean="0"/>
              <a:t>     Básník a novinář</a:t>
            </a:r>
            <a:endParaRPr lang="cs-CZ" sz="4400" b="1" dirty="0"/>
          </a:p>
        </p:txBody>
      </p:sp>
      <p:pic>
        <p:nvPicPr>
          <p:cNvPr id="1027" name="Picture 3" descr="C:\Users\Uživatel\AppData\Local\Microsoft\Windows\Temporary Internet Files\Content.IE5\4RYR2SCC\MP900438643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613692"/>
            <a:ext cx="6400800" cy="427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89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Praha – Malá Strana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Nerudův rodný dům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h</a:t>
            </a:r>
            <a:r>
              <a:rPr lang="cs-CZ" sz="4400" b="1" dirty="0" smtClean="0"/>
              <a:t>ostinec U Dvou </a:t>
            </a:r>
            <a:r>
              <a:rPr lang="cs-CZ" sz="4400" b="1" dirty="0" err="1" smtClean="0"/>
              <a:t>slunců</a:t>
            </a:r>
            <a:endParaRPr lang="cs-CZ" sz="4400" b="1" dirty="0"/>
          </a:p>
        </p:txBody>
      </p:sp>
      <p:pic>
        <p:nvPicPr>
          <p:cNvPr id="1029" name="Picture 5" descr="C:\Users\Uživatel\AppData\Local\Microsoft\Windows\Temporary Internet Files\Content.IE5\99S023JD\MC90041499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928" y="2579471"/>
            <a:ext cx="4905072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21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/>
          </a:bodyPr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</a:t>
            </a:r>
            <a:r>
              <a:rPr lang="cs-CZ" sz="4600" b="1" dirty="0"/>
              <a:t>S</a:t>
            </a:r>
            <a:r>
              <a:rPr lang="cs-CZ" sz="4600" b="1" dirty="0" smtClean="0"/>
              <a:t>tudoval gymnázium</a:t>
            </a:r>
            <a:r>
              <a:rPr lang="cs-CZ" sz="4600" b="1" dirty="0"/>
              <a:t>,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 po </a:t>
            </a:r>
            <a:r>
              <a:rPr lang="cs-CZ" sz="4600" b="1" dirty="0"/>
              <a:t>maturitě neúspěšně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 práva</a:t>
            </a:r>
            <a:r>
              <a:rPr lang="cs-CZ" sz="4600" b="1" dirty="0"/>
              <a:t>, </a:t>
            </a:r>
            <a:r>
              <a:rPr lang="cs-CZ" sz="4600" b="1" dirty="0" smtClean="0"/>
              <a:t>filosofii.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 Novinář </a:t>
            </a:r>
            <a:r>
              <a:rPr lang="cs-CZ" sz="4600" b="1" dirty="0"/>
              <a:t>v Národních listech, </a:t>
            </a:r>
            <a:r>
              <a:rPr lang="cs-CZ" sz="4600" b="1" dirty="0" smtClean="0"/>
              <a:t>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    časopise Květy a Lumír</a:t>
            </a:r>
            <a:endParaRPr lang="cs-CZ" sz="4600" b="1" dirty="0"/>
          </a:p>
        </p:txBody>
      </p:sp>
    </p:spTree>
    <p:extLst>
      <p:ext uri="{BB962C8B-B14F-4D97-AF65-F5344CB8AC3E}">
        <p14:creationId xmlns:p14="http://schemas.microsoft.com/office/powerpoint/2010/main" val="328079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/>
          </a:bodyPr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Nikdy </a:t>
            </a:r>
            <a:r>
              <a:rPr lang="cs-CZ" sz="4600" b="1" dirty="0"/>
              <a:t>se </a:t>
            </a:r>
            <a:r>
              <a:rPr lang="cs-CZ" sz="4600" b="1" dirty="0" smtClean="0"/>
              <a:t>neoženil.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Matka </a:t>
            </a:r>
            <a:r>
              <a:rPr lang="cs-CZ" sz="4600" b="1" dirty="0"/>
              <a:t>posluhovačka,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otec </a:t>
            </a:r>
            <a:r>
              <a:rPr lang="cs-CZ" sz="4600" b="1" dirty="0"/>
              <a:t>vojenský vysloužilec</a:t>
            </a:r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Pochován </a:t>
            </a:r>
            <a:r>
              <a:rPr lang="cs-CZ" sz="4600" b="1" dirty="0"/>
              <a:t>na Vyšehradském </a:t>
            </a:r>
            <a:r>
              <a:rPr lang="cs-CZ" sz="4600" b="1" dirty="0" smtClean="0"/>
              <a:t>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  hřbitově. </a:t>
            </a:r>
            <a:endParaRPr lang="cs-CZ" sz="4600" b="1" dirty="0"/>
          </a:p>
          <a:p>
            <a:pPr marL="0" indent="0">
              <a:buClr>
                <a:schemeClr val="accent6"/>
              </a:buClr>
              <a:buNone/>
            </a:pPr>
            <a:endParaRPr lang="cs-CZ" sz="4600" b="1" dirty="0"/>
          </a:p>
        </p:txBody>
      </p:sp>
    </p:spTree>
    <p:extLst>
      <p:ext uri="{BB962C8B-B14F-4D97-AF65-F5344CB8AC3E}">
        <p14:creationId xmlns:p14="http://schemas.microsoft.com/office/powerpoint/2010/main" val="116270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Novinář –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Zakladatel </a:t>
            </a:r>
            <a:r>
              <a:rPr lang="cs-CZ" sz="4600" b="1" dirty="0"/>
              <a:t>českého </a:t>
            </a:r>
            <a:r>
              <a:rPr lang="cs-CZ" sz="4600" b="1" dirty="0" smtClean="0">
                <a:solidFill>
                  <a:srgbClr val="0000CC"/>
                </a:solidFill>
              </a:rPr>
              <a:t>fejetonu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 smtClean="0"/>
              <a:t>       ( </a:t>
            </a:r>
            <a:r>
              <a:rPr lang="cs-CZ" sz="4600" b="1" dirty="0" smtClean="0">
                <a:solidFill>
                  <a:srgbClr val="0000CC"/>
                </a:solidFill>
              </a:rPr>
              <a:t>z  fr</a:t>
            </a:r>
            <a:r>
              <a:rPr lang="cs-CZ" sz="4600" b="1" dirty="0">
                <a:solidFill>
                  <a:srgbClr val="0000CC"/>
                </a:solidFill>
              </a:rPr>
              <a:t>.= </a:t>
            </a:r>
            <a:r>
              <a:rPr lang="cs-CZ" sz="4600" b="1" dirty="0" smtClean="0">
                <a:solidFill>
                  <a:srgbClr val="0000CC"/>
                </a:solidFill>
              </a:rPr>
              <a:t>lístek</a:t>
            </a:r>
            <a:r>
              <a:rPr lang="cs-CZ" sz="4600" b="1" dirty="0"/>
              <a:t>), p</a:t>
            </a:r>
            <a:r>
              <a:rPr lang="cs-CZ" sz="4600" b="1" dirty="0" smtClean="0"/>
              <a:t>ublicistický žánr</a:t>
            </a:r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/>
              <a:t> </a:t>
            </a:r>
            <a:r>
              <a:rPr lang="cs-CZ" sz="4600" b="1" dirty="0" smtClean="0"/>
              <a:t>  Vtipně </a:t>
            </a:r>
            <a:r>
              <a:rPr lang="cs-CZ" sz="4600" b="1" dirty="0"/>
              <a:t>zpracovává zdánlivě </a:t>
            </a:r>
            <a:r>
              <a:rPr lang="cs-CZ" sz="4600" b="1" dirty="0" smtClean="0"/>
              <a:t>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nevýznamné</a:t>
            </a:r>
            <a:r>
              <a:rPr lang="cs-CZ" sz="4600" b="1" dirty="0"/>
              <a:t>, ale zajímavé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téma.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r>
              <a:rPr lang="cs-CZ" sz="4600" b="1" dirty="0" smtClean="0"/>
              <a:t>   Ukazuje </a:t>
            </a:r>
            <a:r>
              <a:rPr lang="cs-CZ" sz="4600" b="1" dirty="0"/>
              <a:t>všední </a:t>
            </a:r>
            <a:r>
              <a:rPr lang="cs-CZ" sz="4600" b="1" dirty="0" smtClean="0"/>
              <a:t>věci, </a:t>
            </a:r>
            <a:r>
              <a:rPr lang="cs-CZ" sz="4600" b="1" dirty="0"/>
              <a:t>autor je </a:t>
            </a:r>
            <a:r>
              <a:rPr lang="cs-CZ" sz="4600" b="1" dirty="0" smtClean="0"/>
              <a:t>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hodně </a:t>
            </a:r>
            <a:r>
              <a:rPr lang="cs-CZ" sz="4600" b="1" dirty="0"/>
              <a:t>subjektivní a vychází </a:t>
            </a:r>
            <a:endParaRPr lang="cs-CZ" sz="46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600" b="1" dirty="0"/>
              <a:t> </a:t>
            </a:r>
            <a:r>
              <a:rPr lang="cs-CZ" sz="4600" b="1" dirty="0" smtClean="0"/>
              <a:t>      z vlastních zážitků. </a:t>
            </a: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46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4600" b="1" dirty="0"/>
          </a:p>
        </p:txBody>
      </p:sp>
    </p:spTree>
    <p:extLst>
      <p:ext uri="{BB962C8B-B14F-4D97-AF65-F5344CB8AC3E}">
        <p14:creationId xmlns:p14="http://schemas.microsoft.com/office/powerpoint/2010/main" val="190939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Spisovatel –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 fontScale="85000" lnSpcReduction="20000"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u="sng" dirty="0" smtClean="0">
                <a:solidFill>
                  <a:srgbClr val="0000CC"/>
                </a:solidFill>
              </a:rPr>
              <a:t>Próza: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 smtClean="0">
                <a:solidFill>
                  <a:srgbClr val="0000CC"/>
                </a:solidFill>
              </a:rPr>
              <a:t>Povídky malostranské  </a:t>
            </a:r>
            <a:r>
              <a:rPr lang="cs-CZ" sz="3900" b="1" dirty="0"/>
              <a:t>– vrcholné </a:t>
            </a:r>
            <a:r>
              <a:rPr lang="cs-CZ" sz="3900" b="1" dirty="0" smtClean="0"/>
              <a:t>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/>
              <a:t> </a:t>
            </a:r>
            <a:r>
              <a:rPr lang="cs-CZ" sz="3900" b="1" dirty="0" smtClean="0"/>
              <a:t> prozaické </a:t>
            </a:r>
            <a:r>
              <a:rPr lang="cs-CZ" sz="3900" b="1" dirty="0"/>
              <a:t>dílo, obraz Malé </a:t>
            </a:r>
            <a:r>
              <a:rPr lang="cs-CZ" sz="3900" b="1" dirty="0" smtClean="0"/>
              <a:t>Strany </a:t>
            </a:r>
            <a:r>
              <a:rPr lang="cs-CZ" sz="3900" b="1" dirty="0"/>
              <a:t>před </a:t>
            </a:r>
            <a:endParaRPr lang="cs-CZ" sz="39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/>
              <a:t> </a:t>
            </a:r>
            <a:r>
              <a:rPr lang="cs-CZ" sz="3900" b="1" dirty="0" smtClean="0"/>
              <a:t> rokem 1848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3900" b="1" dirty="0" smtClean="0"/>
              <a:t>  typické </a:t>
            </a:r>
            <a:r>
              <a:rPr lang="cs-CZ" sz="3900" b="1" dirty="0"/>
              <a:t>postavy českého měšťanstva </a:t>
            </a:r>
            <a:r>
              <a:rPr lang="cs-CZ" sz="3900" b="1" dirty="0" smtClean="0"/>
              <a:t> 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3900" b="1" dirty="0" smtClean="0"/>
              <a:t>      humorně </a:t>
            </a:r>
            <a:r>
              <a:rPr lang="cs-CZ" sz="3900" b="1" dirty="0"/>
              <a:t>líčené</a:t>
            </a:r>
            <a:br>
              <a:rPr lang="cs-CZ" sz="3900" b="1" dirty="0"/>
            </a:br>
            <a:r>
              <a:rPr lang="cs-CZ" sz="3900" b="1" dirty="0" smtClean="0"/>
              <a:t>  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r>
              <a:rPr lang="cs-CZ" sz="3900" b="1" dirty="0" smtClean="0"/>
              <a:t>(</a:t>
            </a:r>
            <a:r>
              <a:rPr lang="cs-CZ" sz="3900" b="1" dirty="0"/>
              <a:t>například: </a:t>
            </a:r>
            <a:r>
              <a:rPr lang="cs-CZ" sz="3900" b="1" dirty="0">
                <a:solidFill>
                  <a:srgbClr val="0000CC"/>
                </a:solidFill>
              </a:rPr>
              <a:t>Hastrman, Doktor Kazisvět, </a:t>
            </a:r>
            <a:r>
              <a:rPr lang="cs-CZ" sz="3900" b="1" dirty="0" smtClean="0">
                <a:solidFill>
                  <a:srgbClr val="0000CC"/>
                </a:solidFill>
              </a:rPr>
              <a:t>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 smtClean="0">
                <a:solidFill>
                  <a:srgbClr val="0000CC"/>
                </a:solidFill>
              </a:rPr>
              <a:t>     Týden </a:t>
            </a:r>
            <a:r>
              <a:rPr lang="cs-CZ" sz="3900" b="1" dirty="0">
                <a:solidFill>
                  <a:srgbClr val="0000CC"/>
                </a:solidFill>
              </a:rPr>
              <a:t>v tichém domě, Figurky, Jak si pan </a:t>
            </a:r>
            <a:endParaRPr lang="cs-CZ" sz="39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>
                <a:solidFill>
                  <a:srgbClr val="0000CC"/>
                </a:solidFill>
              </a:rPr>
              <a:t> </a:t>
            </a:r>
            <a:r>
              <a:rPr lang="cs-CZ" sz="3900" b="1" dirty="0" smtClean="0">
                <a:solidFill>
                  <a:srgbClr val="0000CC"/>
                </a:solidFill>
              </a:rPr>
              <a:t>    Vorel </a:t>
            </a:r>
            <a:r>
              <a:rPr lang="cs-CZ" sz="3900" b="1" dirty="0">
                <a:solidFill>
                  <a:srgbClr val="0000CC"/>
                </a:solidFill>
              </a:rPr>
              <a:t>nakouřil pěnovku, Přivedla žebráka na </a:t>
            </a:r>
            <a:endParaRPr lang="cs-CZ" sz="39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3900" b="1" dirty="0">
                <a:solidFill>
                  <a:srgbClr val="0000CC"/>
                </a:solidFill>
              </a:rPr>
              <a:t> </a:t>
            </a:r>
            <a:r>
              <a:rPr lang="cs-CZ" sz="3900" b="1" dirty="0" smtClean="0">
                <a:solidFill>
                  <a:srgbClr val="0000CC"/>
                </a:solidFill>
              </a:rPr>
              <a:t>    mizinu</a:t>
            </a:r>
            <a:r>
              <a:rPr lang="cs-CZ" sz="3900" b="1" dirty="0" smtClean="0"/>
              <a:t> </a:t>
            </a:r>
            <a:r>
              <a:rPr lang="cs-CZ" sz="3900" b="1" dirty="0"/>
              <a:t>a další)</a:t>
            </a:r>
          </a:p>
          <a:p>
            <a:pPr>
              <a:buClr>
                <a:schemeClr val="accent6"/>
              </a:buClr>
              <a:buFont typeface="Wingdings" pitchFamily="2" charset="2"/>
              <a:buChar char="ü"/>
            </a:pP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5898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32656"/>
            <a:ext cx="9144000" cy="72008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Spisovatel – Jan </a:t>
            </a:r>
            <a:r>
              <a:rPr lang="cs-CZ" sz="5400" b="1" dirty="0">
                <a:solidFill>
                  <a:schemeClr val="accent1"/>
                </a:solidFill>
              </a:rPr>
              <a:t>N</a:t>
            </a:r>
            <a:r>
              <a:rPr lang="cs-CZ" sz="5400" b="1" dirty="0" smtClean="0">
                <a:solidFill>
                  <a:schemeClr val="accent1"/>
                </a:solidFill>
              </a:rPr>
              <a:t>eruda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124744"/>
            <a:ext cx="8820472" cy="5733256"/>
          </a:xfrm>
        </p:spPr>
        <p:txBody>
          <a:bodyPr>
            <a:normAutofit fontScale="85000" lnSpcReduction="10000"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u="sng" dirty="0">
                <a:solidFill>
                  <a:srgbClr val="0000CC"/>
                </a:solidFill>
              </a:rPr>
              <a:t>Sbírky: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Hřbitovní kvítí </a:t>
            </a:r>
            <a:r>
              <a:rPr lang="cs-CZ" sz="4400" b="1" dirty="0" smtClean="0"/>
              <a:t> </a:t>
            </a:r>
            <a:r>
              <a:rPr lang="cs-CZ" sz="4400" b="1" dirty="0"/>
              <a:t>− pesimistická − zklamání </a:t>
            </a:r>
            <a:r>
              <a:rPr lang="cs-CZ" sz="4400" b="1" dirty="0" smtClean="0"/>
              <a:t>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ze </a:t>
            </a:r>
            <a:r>
              <a:rPr lang="cs-CZ" sz="4400" b="1" dirty="0"/>
              <a:t>života, kritika morálky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>
                <a:solidFill>
                  <a:srgbClr val="0000CC"/>
                </a:solidFill>
              </a:rPr>
              <a:t> Písně kosmické </a:t>
            </a:r>
            <a:r>
              <a:rPr lang="cs-CZ" sz="4400" b="1" dirty="0" smtClean="0"/>
              <a:t>− </a:t>
            </a:r>
            <a:r>
              <a:rPr lang="cs-CZ" sz="4400" b="1" dirty="0"/>
              <a:t>snaha o optimismus, </a:t>
            </a:r>
            <a:endParaRPr lang="cs-CZ" sz="44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reakce </a:t>
            </a:r>
            <a:r>
              <a:rPr lang="cs-CZ" sz="4400" b="1" dirty="0"/>
              <a:t>na rozvoj vědy a techniky, verše </a:t>
            </a:r>
            <a:endParaRPr lang="cs-CZ" sz="44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spojené </a:t>
            </a:r>
            <a:r>
              <a:rPr lang="cs-CZ" sz="4400" b="1" dirty="0"/>
              <a:t>s vesmírnými tělesy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>
                <a:solidFill>
                  <a:srgbClr val="0000CC"/>
                </a:solidFill>
              </a:rPr>
              <a:t>Zpěvy páteční </a:t>
            </a:r>
            <a:r>
              <a:rPr lang="cs-CZ" sz="4400" b="1" dirty="0" smtClean="0"/>
              <a:t> </a:t>
            </a:r>
            <a:r>
              <a:rPr lang="cs-CZ" sz="4400" b="1" dirty="0"/>
              <a:t>−  vrchol  tvorby, vydáno </a:t>
            </a:r>
            <a:endParaRPr lang="cs-CZ" sz="44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 dirty="0"/>
              <a:t> </a:t>
            </a:r>
            <a:r>
              <a:rPr lang="cs-CZ" sz="4400" b="1" dirty="0" smtClean="0"/>
              <a:t>až </a:t>
            </a:r>
            <a:r>
              <a:rPr lang="cs-CZ" sz="4400" b="1" dirty="0"/>
              <a:t>po smrti, velká láska k národu, historie, </a:t>
            </a:r>
            <a:endParaRPr lang="cs-CZ" sz="44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4400" b="1"/>
              <a:t> </a:t>
            </a:r>
            <a:r>
              <a:rPr lang="cs-CZ" sz="4400" b="1" smtClean="0"/>
              <a:t>husitství</a:t>
            </a:r>
            <a:endParaRPr lang="cs-CZ" sz="4400" b="1" dirty="0"/>
          </a:p>
          <a:p>
            <a:pPr marL="0" indent="0">
              <a:buClr>
                <a:schemeClr val="accent6"/>
              </a:buClr>
              <a:buNone/>
            </a:pP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32523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296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Jan Neruda </a:t>
            </a:r>
            <a:br>
              <a:rPr lang="cs-CZ" sz="5400" b="1" dirty="0" smtClean="0">
                <a:solidFill>
                  <a:schemeClr val="accent1"/>
                </a:solidFill>
              </a:rPr>
            </a:br>
            <a:r>
              <a:rPr lang="cs-CZ" sz="5400" b="1" u="sng" dirty="0" smtClean="0">
                <a:solidFill>
                  <a:srgbClr val="0000CC"/>
                </a:solidFill>
              </a:rPr>
              <a:t>Balady a romance</a:t>
            </a:r>
            <a:endParaRPr lang="cs-CZ" sz="5400" b="1" u="sng" dirty="0">
              <a:solidFill>
                <a:srgbClr val="0000CC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Clr>
                <a:schemeClr val="accent6"/>
              </a:buClr>
              <a:buNone/>
            </a:pPr>
            <a:r>
              <a:rPr lang="cs-CZ" sz="4400" b="1" dirty="0" smtClean="0"/>
              <a:t>                    </a:t>
            </a:r>
            <a:endParaRPr lang="cs-CZ" sz="6000" b="1" u="sng" dirty="0"/>
          </a:p>
        </p:txBody>
      </p:sp>
      <p:sp>
        <p:nvSpPr>
          <p:cNvPr id="3" name="TextovéPole 2"/>
          <p:cNvSpPr txBox="1"/>
          <p:nvPr/>
        </p:nvSpPr>
        <p:spPr>
          <a:xfrm>
            <a:off x="395536" y="1772816"/>
            <a:ext cx="8748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                  Práce s textem: </a:t>
            </a:r>
            <a:endParaRPr lang="cs-CZ" sz="4400" b="1" dirty="0"/>
          </a:p>
        </p:txBody>
      </p:sp>
      <p:sp>
        <p:nvSpPr>
          <p:cNvPr id="7" name="Obdélník 6"/>
          <p:cNvSpPr/>
          <p:nvPr/>
        </p:nvSpPr>
        <p:spPr>
          <a:xfrm>
            <a:off x="2843808" y="4575739"/>
            <a:ext cx="4877081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Romance helgolandská</a:t>
            </a:r>
            <a:endParaRPr lang="cs-CZ" sz="5400" b="1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856888" y="2780928"/>
            <a:ext cx="4909192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b="1" dirty="0" smtClean="0">
                <a:solidFill>
                  <a:schemeClr val="bg1"/>
                </a:solidFill>
              </a:rPr>
              <a:t>Balada česká</a:t>
            </a:r>
            <a:endParaRPr lang="cs-CZ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1940</TotalTime>
  <Words>458</Words>
  <Application>Microsoft Office PowerPoint</Application>
  <PresentationFormat>Předvádění na obrazovce (4:3)</PresentationFormat>
  <Paragraphs>118</Paragraphs>
  <Slides>15</Slides>
  <Notes>13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1_Motiv systému Office</vt:lpstr>
      <vt:lpstr>Balady a romance – J. Neruda</vt:lpstr>
      <vt:lpstr> Jan Neruda</vt:lpstr>
      <vt:lpstr> Jan Neruda</vt:lpstr>
      <vt:lpstr> Jan Neruda</vt:lpstr>
      <vt:lpstr> Jan Neruda</vt:lpstr>
      <vt:lpstr>Novinář – Jan Neruda</vt:lpstr>
      <vt:lpstr>Spisovatel – Jan Neruda</vt:lpstr>
      <vt:lpstr>Spisovatel – Jan Neruda</vt:lpstr>
      <vt:lpstr>Jan Neruda  Balady a romance</vt:lpstr>
      <vt:lpstr>Charakteristika žánru  </vt:lpstr>
      <vt:lpstr>Charakteristika žánru  </vt:lpstr>
      <vt:lpstr>Jan Neruda  Balady a romance</vt:lpstr>
      <vt:lpstr>Jan Neruda  Shrnutí: Balady a romance</vt:lpstr>
      <vt:lpstr>Jan Neruda - test  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Balady a romance - J. Neruda</dc:title>
  <dc:creator>Uživatel</dc:creator>
  <cp:lastModifiedBy>Uživatel</cp:lastModifiedBy>
  <cp:revision>313</cp:revision>
  <dcterms:created xsi:type="dcterms:W3CDTF">2011-09-27T15:53:25Z</dcterms:created>
  <dcterms:modified xsi:type="dcterms:W3CDTF">2012-11-24T10:28:50Z</dcterms:modified>
</cp:coreProperties>
</file>