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319" r:id="rId2"/>
    <p:sldId id="313" r:id="rId3"/>
    <p:sldId id="308" r:id="rId4"/>
    <p:sldId id="290" r:id="rId5"/>
    <p:sldId id="314" r:id="rId6"/>
    <p:sldId id="316" r:id="rId7"/>
    <p:sldId id="318" r:id="rId8"/>
    <p:sldId id="311" r:id="rId9"/>
    <p:sldId id="321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D1D9F4-0A93-4988-9B34-1ED0DD84BDA3}" type="datetimeFigureOut">
              <a:rPr lang="cs-CZ" smtClean="0"/>
              <a:t>24.11.2012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A23A52-AFE1-4A81-A823-EFA6A68256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1974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13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498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501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01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819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033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435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671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077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707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68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111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15%20&#268;j%20-%20Balady%20-%20K.%20J.%20Erben.docx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99592" y="1412776"/>
            <a:ext cx="7772400" cy="792089"/>
          </a:xfrm>
        </p:spPr>
        <p:txBody>
          <a:bodyPr>
            <a:normAutofit fontScale="90000"/>
          </a:bodyPr>
          <a:lstStyle/>
          <a:p>
            <a:r>
              <a:rPr lang="cs-CZ" sz="4800" b="1" dirty="0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</a:rPr>
              <a:t>Balady – K. J. Erben</a:t>
            </a:r>
            <a:endParaRPr lang="cs-CZ" sz="4800" b="1" dirty="0">
              <a:effectLst>
                <a:outerShdw sx="1000" sy="1000" algn="tl">
                  <a:schemeClr val="tx1">
                    <a:alpha val="51000"/>
                  </a:schemeClr>
                </a:outerShdw>
                <a:reflection endPos="0" dir="5400000" sy="-100000" algn="bl" rotWithShape="0"/>
              </a:effectLst>
            </a:endParaRPr>
          </a:p>
        </p:txBody>
      </p:sp>
      <p:pic>
        <p:nvPicPr>
          <p:cNvPr id="1026" name="Picture 2" descr="C:\Users\Uživatel\Pictures\logo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029" y="5589240"/>
            <a:ext cx="3603242" cy="93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043608" y="620687"/>
            <a:ext cx="7128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dirty="0" smtClean="0">
                <a:solidFill>
                  <a:prstClr val="black"/>
                </a:solidFill>
              </a:rPr>
              <a:t>Základní škola a Mateřská škola, Liberec, Barvířská 38/6, příspěvková organizace</a:t>
            </a:r>
            <a:endParaRPr lang="cs-CZ" sz="1600" dirty="0">
              <a:solidFill>
                <a:prstClr val="black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77205" y="2750799"/>
            <a:ext cx="78488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>
                <a:solidFill>
                  <a:prstClr val="black"/>
                </a:solidFill>
              </a:rPr>
              <a:t>Název :      </a:t>
            </a:r>
            <a:r>
              <a:rPr lang="cs-CZ" sz="1600" b="1" dirty="0" smtClean="0">
                <a:solidFill>
                  <a:prstClr val="black"/>
                </a:solidFill>
              </a:rPr>
              <a:t>VY_32_inovace_15 Český jazyk a literatura </a:t>
            </a:r>
            <a:r>
              <a:rPr lang="cs-CZ" sz="1600" b="1" dirty="0">
                <a:solidFill>
                  <a:prstClr val="black"/>
                </a:solidFill>
              </a:rPr>
              <a:t>– </a:t>
            </a:r>
            <a:r>
              <a:rPr lang="cs-CZ" sz="1600" b="1" dirty="0" smtClean="0">
                <a:solidFill>
                  <a:prstClr val="black"/>
                </a:solidFill>
              </a:rPr>
              <a:t>Na počátku prý stálo slovo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Autor:        Iveta </a:t>
            </a:r>
            <a:r>
              <a:rPr lang="cs-CZ" sz="1600" dirty="0" err="1" smtClean="0">
                <a:solidFill>
                  <a:prstClr val="black"/>
                </a:solidFill>
              </a:rPr>
              <a:t>Loumová</a:t>
            </a:r>
            <a:endParaRPr lang="cs-CZ" sz="1600" dirty="0" smtClean="0">
              <a:solidFill>
                <a:prstClr val="black"/>
              </a:solidFill>
            </a:endParaRPr>
          </a:p>
          <a:p>
            <a:r>
              <a:rPr lang="cs-CZ" sz="1600" dirty="0" smtClean="0">
                <a:solidFill>
                  <a:prstClr val="black"/>
                </a:solidFill>
              </a:rPr>
              <a:t>Období:     Březen  2012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Věková skupina:      </a:t>
            </a:r>
            <a:r>
              <a:rPr lang="cs-CZ" sz="1600" dirty="0">
                <a:solidFill>
                  <a:prstClr val="black"/>
                </a:solidFill>
              </a:rPr>
              <a:t>6</a:t>
            </a:r>
            <a:r>
              <a:rPr lang="cs-CZ" sz="1600" dirty="0" smtClean="0">
                <a:solidFill>
                  <a:prstClr val="black"/>
                </a:solidFill>
              </a:rPr>
              <a:t>. ročník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Tematická oblast:    </a:t>
            </a:r>
            <a:r>
              <a:rPr lang="cs-CZ" sz="1600" dirty="0">
                <a:solidFill>
                  <a:prstClr val="black"/>
                </a:solidFill>
              </a:rPr>
              <a:t>Č</a:t>
            </a:r>
            <a:r>
              <a:rPr lang="cs-CZ" sz="1600" dirty="0" smtClean="0">
                <a:solidFill>
                  <a:prstClr val="black"/>
                </a:solidFill>
              </a:rPr>
              <a:t>eský jazyk a literatura – lyrickoepické žánry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Anotace:    </a:t>
            </a:r>
            <a:r>
              <a:rPr lang="cs-CZ" sz="1600" dirty="0">
                <a:solidFill>
                  <a:prstClr val="black"/>
                </a:solidFill>
              </a:rPr>
              <a:t>Představení  života a díla K. J. Erbena, práce se sbírkou </a:t>
            </a:r>
            <a:r>
              <a:rPr lang="cs-CZ" sz="1600" dirty="0" smtClean="0">
                <a:solidFill>
                  <a:prstClr val="black"/>
                </a:solidFill>
              </a:rPr>
              <a:t>Kytice.</a:t>
            </a:r>
            <a:endParaRPr lang="cs-CZ" sz="1600" dirty="0">
              <a:solidFill>
                <a:prstClr val="black"/>
              </a:solidFill>
            </a:endParaRPr>
          </a:p>
          <a:p>
            <a:endParaRPr lang="cs-CZ" sz="1600" dirty="0">
              <a:solidFill>
                <a:prstClr val="black"/>
              </a:solidFill>
            </a:endParaRPr>
          </a:p>
        </p:txBody>
      </p:sp>
      <p:pic>
        <p:nvPicPr>
          <p:cNvPr id="3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031" y="4320459"/>
            <a:ext cx="56673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065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72008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 Karel Jaromír Erben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124744"/>
            <a:ext cx="6948264" cy="5733256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cs-CZ" b="1" dirty="0" smtClean="0"/>
              <a:t>  1811 - 1870</a:t>
            </a:r>
          </a:p>
          <a:p>
            <a:pPr>
              <a:buFont typeface="Wingdings" pitchFamily="2" charset="2"/>
              <a:buChar char="q"/>
            </a:pPr>
            <a:r>
              <a:rPr lang="cs-CZ" b="1" dirty="0" smtClean="0"/>
              <a:t>  sběratel </a:t>
            </a:r>
            <a:r>
              <a:rPr lang="cs-CZ" b="1" dirty="0"/>
              <a:t>a vydavatel lidové </a:t>
            </a:r>
            <a:endParaRPr lang="cs-CZ" b="1" dirty="0" smtClean="0"/>
          </a:p>
          <a:p>
            <a:pPr marL="0" indent="0">
              <a:buNone/>
            </a:pPr>
            <a:r>
              <a:rPr lang="cs-CZ" b="1" dirty="0" smtClean="0"/>
              <a:t>      slovesnosti</a:t>
            </a:r>
          </a:p>
          <a:p>
            <a:pPr>
              <a:buFont typeface="Wingdings" pitchFamily="2" charset="2"/>
              <a:buChar char="q"/>
            </a:pPr>
            <a:r>
              <a:rPr lang="cs-CZ" b="1" dirty="0" smtClean="0"/>
              <a:t>  překladatel </a:t>
            </a:r>
            <a:r>
              <a:rPr lang="cs-CZ" b="1" dirty="0"/>
              <a:t>a básník </a:t>
            </a:r>
            <a:endParaRPr lang="cs-CZ" b="1" dirty="0" smtClean="0"/>
          </a:p>
          <a:p>
            <a:pPr>
              <a:buFont typeface="Wingdings" pitchFamily="2" charset="2"/>
              <a:buChar char="q"/>
            </a:pPr>
            <a:r>
              <a:rPr lang="cs-CZ" b="1" dirty="0" smtClean="0"/>
              <a:t>  nejznámější </a:t>
            </a:r>
            <a:r>
              <a:rPr lang="cs-CZ" b="1" dirty="0"/>
              <a:t>dílo se nazývá </a:t>
            </a:r>
            <a:r>
              <a:rPr lang="cs-CZ" b="1" dirty="0" smtClean="0"/>
              <a:t>    </a:t>
            </a:r>
          </a:p>
          <a:p>
            <a:pPr marL="0" indent="0">
              <a:buNone/>
            </a:pPr>
            <a:r>
              <a:rPr lang="cs-CZ" b="1" dirty="0">
                <a:solidFill>
                  <a:srgbClr val="FF3300"/>
                </a:solidFill>
              </a:rPr>
              <a:t> </a:t>
            </a:r>
            <a:r>
              <a:rPr lang="cs-CZ" b="1" dirty="0" smtClean="0">
                <a:solidFill>
                  <a:srgbClr val="FF3300"/>
                </a:solidFill>
              </a:rPr>
              <a:t>     Kytice z pověstí národních </a:t>
            </a:r>
            <a:r>
              <a:rPr lang="cs-CZ" b="1" dirty="0"/>
              <a:t>(1853)</a:t>
            </a:r>
          </a:p>
          <a:p>
            <a:pPr lvl="1"/>
            <a:r>
              <a:rPr lang="cs-CZ" sz="3200" b="1" dirty="0"/>
              <a:t>obsahuje </a:t>
            </a:r>
            <a:r>
              <a:rPr lang="cs-CZ" sz="3200" b="1" dirty="0" smtClean="0"/>
              <a:t>básně např. </a:t>
            </a:r>
            <a:r>
              <a:rPr lang="cs-CZ" sz="3200" b="1" dirty="0"/>
              <a:t>:</a:t>
            </a:r>
          </a:p>
          <a:p>
            <a:pPr lvl="4">
              <a:buFont typeface="Wingdings" pitchFamily="2" charset="2"/>
              <a:buChar char="§"/>
            </a:pPr>
            <a:r>
              <a:rPr lang="cs-CZ" sz="3200" b="1" dirty="0" smtClean="0"/>
              <a:t> Polednice</a:t>
            </a:r>
            <a:endParaRPr lang="cs-CZ" sz="3200" b="1" dirty="0"/>
          </a:p>
          <a:p>
            <a:pPr lvl="4">
              <a:buFont typeface="Wingdings" pitchFamily="2" charset="2"/>
              <a:buChar char="§"/>
            </a:pPr>
            <a:r>
              <a:rPr lang="cs-CZ" sz="3200" b="1" dirty="0" smtClean="0"/>
              <a:t> Vodník</a:t>
            </a:r>
            <a:endParaRPr lang="cs-CZ" sz="3200" b="1" dirty="0"/>
          </a:p>
          <a:p>
            <a:pPr lvl="4">
              <a:buFont typeface="Wingdings" pitchFamily="2" charset="2"/>
              <a:buChar char="§"/>
            </a:pPr>
            <a:r>
              <a:rPr lang="cs-CZ" sz="3200" b="1" dirty="0" smtClean="0"/>
              <a:t> Svatební </a:t>
            </a:r>
            <a:r>
              <a:rPr lang="cs-CZ" sz="3200" b="1" dirty="0"/>
              <a:t>košile</a:t>
            </a:r>
          </a:p>
          <a:p>
            <a:pPr marL="0" indent="0">
              <a:buClr>
                <a:schemeClr val="accent6"/>
              </a:buClr>
              <a:buNone/>
            </a:pPr>
            <a:endParaRPr lang="cs-CZ" b="1" dirty="0"/>
          </a:p>
        </p:txBody>
      </p:sp>
      <p:sp>
        <p:nvSpPr>
          <p:cNvPr id="7" name="TextovéPole 6"/>
          <p:cNvSpPr txBox="1"/>
          <p:nvPr/>
        </p:nvSpPr>
        <p:spPr>
          <a:xfrm>
            <a:off x="4788024" y="4437112"/>
            <a:ext cx="381642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/>
              <a:t> 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cs-CZ" sz="3200" b="1" dirty="0" smtClean="0"/>
              <a:t>    Zlatý kolovrat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cs-CZ" sz="3200" b="1" dirty="0" smtClean="0"/>
              <a:t>     Poklad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cs-CZ" sz="3200" b="1" dirty="0" smtClean="0"/>
              <a:t>     Vrba</a:t>
            </a:r>
            <a:endParaRPr lang="cs-CZ" sz="3200" b="1" dirty="0"/>
          </a:p>
        </p:txBody>
      </p:sp>
      <p:pic>
        <p:nvPicPr>
          <p:cNvPr id="2050" name="Picture 2" descr="C:\Users\Uživatel\AppData\Local\Microsoft\Windows\Temporary Internet Files\Content.IE5\KSR75ABY\MC90033816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236" y="1079879"/>
            <a:ext cx="1646834" cy="181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živatel\AppData\Local\Microsoft\Windows\Temporary Internet Files\Content.IE5\PKQLHWH4\MC900250939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92318">
            <a:off x="25132" y="5094082"/>
            <a:ext cx="2011378" cy="1763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živatel\AppData\Local\Microsoft\Windows\Temporary Internet Files\Content.IE5\3N1PLIPC\MC900250382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2418" y="5493869"/>
            <a:ext cx="1241884" cy="1257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169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2960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K. J. Erben </a:t>
            </a:r>
            <a:br>
              <a:rPr lang="cs-CZ" sz="5400" b="1" dirty="0" smtClean="0">
                <a:solidFill>
                  <a:schemeClr val="accent1"/>
                </a:solidFill>
              </a:rPr>
            </a:br>
            <a:r>
              <a:rPr lang="cs-CZ" sz="5400" b="1" u="sng" dirty="0" smtClean="0">
                <a:solidFill>
                  <a:srgbClr val="0000CC"/>
                </a:solidFill>
              </a:rPr>
              <a:t>Kytice z pověstí národních</a:t>
            </a:r>
            <a:endParaRPr lang="cs-CZ" sz="5400" b="1" u="sng" dirty="0">
              <a:solidFill>
                <a:srgbClr val="0000CC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/>
              <a:t>                    </a:t>
            </a:r>
            <a:endParaRPr lang="cs-CZ" sz="6000" b="1" u="sng" dirty="0"/>
          </a:p>
        </p:txBody>
      </p:sp>
      <p:sp>
        <p:nvSpPr>
          <p:cNvPr id="3" name="TextovéPole 2"/>
          <p:cNvSpPr txBox="1"/>
          <p:nvPr/>
        </p:nvSpPr>
        <p:spPr>
          <a:xfrm>
            <a:off x="395536" y="1772816"/>
            <a:ext cx="87484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                  Práce s baladou: </a:t>
            </a:r>
            <a:endParaRPr lang="cs-CZ" sz="4400" b="1" dirty="0"/>
          </a:p>
        </p:txBody>
      </p:sp>
      <p:sp>
        <p:nvSpPr>
          <p:cNvPr id="8" name="Obdélník 7"/>
          <p:cNvSpPr/>
          <p:nvPr/>
        </p:nvSpPr>
        <p:spPr>
          <a:xfrm>
            <a:off x="2483768" y="2542257"/>
            <a:ext cx="4909192" cy="13554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b="1" dirty="0" smtClean="0">
                <a:solidFill>
                  <a:schemeClr val="bg1"/>
                </a:solidFill>
              </a:rPr>
              <a:t>Vrba</a:t>
            </a:r>
            <a:endParaRPr lang="cs-CZ" sz="5400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Uživatel\AppData\Local\Microsoft\Windows\Temporary Internet Files\Content.IE5\4RYR2SCC\MC90007920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115" y="4416552"/>
            <a:ext cx="2667305" cy="2441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544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2960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Charakteristika žánru </a:t>
            </a:r>
            <a:br>
              <a:rPr lang="cs-CZ" sz="5400" b="1" dirty="0" smtClean="0">
                <a:solidFill>
                  <a:schemeClr val="accent1"/>
                </a:solidFill>
              </a:rPr>
            </a:br>
            <a:endParaRPr lang="cs-CZ" sz="5400" b="1" dirty="0">
              <a:solidFill>
                <a:srgbClr val="0000CC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/>
              <a:t>                      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4400" b="1" dirty="0"/>
              <a:t> </a:t>
            </a:r>
            <a:r>
              <a:rPr lang="cs-CZ" sz="4400" b="1" dirty="0" smtClean="0"/>
              <a:t>                       </a:t>
            </a:r>
            <a:r>
              <a:rPr lang="cs-CZ" sz="6000" b="1" dirty="0" smtClean="0"/>
              <a:t>BALADA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6000" b="1" dirty="0" smtClean="0"/>
              <a:t>               </a:t>
            </a:r>
            <a:endParaRPr lang="cs-CZ" sz="6000" b="1" dirty="0"/>
          </a:p>
        </p:txBody>
      </p:sp>
      <p:sp>
        <p:nvSpPr>
          <p:cNvPr id="3" name="TextovéPole 2"/>
          <p:cNvSpPr txBox="1"/>
          <p:nvPr/>
        </p:nvSpPr>
        <p:spPr>
          <a:xfrm>
            <a:off x="251520" y="4149080"/>
            <a:ext cx="88924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>
                <a:solidFill>
                  <a:srgbClr val="0000CC"/>
                </a:solidFill>
              </a:rPr>
              <a:t>     Lyricko- epická báseň s rychlým     </a:t>
            </a:r>
          </a:p>
          <a:p>
            <a:r>
              <a:rPr lang="cs-CZ" sz="4400" b="1" dirty="0">
                <a:solidFill>
                  <a:srgbClr val="0000CC"/>
                </a:solidFill>
              </a:rPr>
              <a:t> </a:t>
            </a:r>
            <a:r>
              <a:rPr lang="cs-CZ" sz="4400" b="1" dirty="0" smtClean="0">
                <a:solidFill>
                  <a:srgbClr val="0000CC"/>
                </a:solidFill>
              </a:rPr>
              <a:t>      spádem, pochmurným dějem </a:t>
            </a:r>
          </a:p>
          <a:p>
            <a:r>
              <a:rPr lang="cs-CZ" sz="4400" b="1" dirty="0" smtClean="0">
                <a:solidFill>
                  <a:srgbClr val="0000CC"/>
                </a:solidFill>
              </a:rPr>
              <a:t>            a tragickým    koncem.</a:t>
            </a:r>
            <a:endParaRPr lang="cs-CZ" sz="4400" b="1" dirty="0">
              <a:solidFill>
                <a:srgbClr val="0000CC"/>
              </a:solidFill>
            </a:endParaRPr>
          </a:p>
        </p:txBody>
      </p:sp>
      <p:pic>
        <p:nvPicPr>
          <p:cNvPr id="3074" name="Picture 2" descr="C:\Users\Uživatel\AppData\Local\Microsoft\Windows\Temporary Internet Files\Content.IE5\KSR75ABY\MC900345431[1].wmf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845166"/>
            <a:ext cx="2197303" cy="2613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4438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72008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 Karel Jaromír Erben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</p:spPr>
        <p:txBody>
          <a:bodyPr>
            <a:normAutofit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600" b="1" dirty="0" smtClean="0"/>
              <a:t>    Otázky k textu:</a:t>
            </a:r>
          </a:p>
          <a:p>
            <a:pPr marL="0" indent="0">
              <a:buClr>
                <a:schemeClr val="accent6"/>
              </a:buClr>
              <a:buNone/>
            </a:pPr>
            <a:endParaRPr lang="cs-CZ" sz="4600" b="1" dirty="0" smtClean="0"/>
          </a:p>
          <a:p>
            <a:pPr marL="914400" indent="-914400">
              <a:buClr>
                <a:schemeClr val="accent6"/>
              </a:buClr>
              <a:buAutoNum type="arabicPeriod"/>
            </a:pPr>
            <a:r>
              <a:rPr lang="cs-CZ" sz="3600" b="1" dirty="0" smtClean="0"/>
              <a:t>Jakou formou je balada vedena?</a:t>
            </a:r>
          </a:p>
          <a:p>
            <a:pPr marL="914400" indent="-914400">
              <a:buClr>
                <a:schemeClr val="accent6"/>
              </a:buClr>
              <a:buAutoNum type="arabicPeriod"/>
            </a:pPr>
            <a:r>
              <a:rPr lang="cs-CZ" sz="3600" b="1" dirty="0" smtClean="0"/>
              <a:t>Vyhledej, kdo s kým a o čem mluví.</a:t>
            </a:r>
          </a:p>
          <a:p>
            <a:pPr marL="914400" indent="-914400">
              <a:buClr>
                <a:schemeClr val="accent6"/>
              </a:buClr>
              <a:buAutoNum type="arabicPeriod"/>
            </a:pPr>
            <a:r>
              <a:rPr lang="cs-CZ" sz="3600" b="1" dirty="0" smtClean="0"/>
              <a:t>Najdi v baladě verše, ve kterých se píše o nějaké vyšší moci, nadpřirozené síle. Jak jim rozumíš?</a:t>
            </a:r>
          </a:p>
          <a:p>
            <a:pPr marL="742950" indent="-742950">
              <a:buClr>
                <a:schemeClr val="accent6"/>
              </a:buClr>
              <a:buAutoNum type="arabicPeriod"/>
            </a:pPr>
            <a:endParaRPr lang="cs-CZ" sz="4400" b="1" dirty="0"/>
          </a:p>
        </p:txBody>
      </p:sp>
      <p:sp>
        <p:nvSpPr>
          <p:cNvPr id="5" name="Obdélník 4"/>
          <p:cNvSpPr/>
          <p:nvPr/>
        </p:nvSpPr>
        <p:spPr>
          <a:xfrm>
            <a:off x="1187624" y="2996952"/>
            <a:ext cx="6840760" cy="28803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 smtClean="0"/>
              <a:t>Co souzeno při zrození,</a:t>
            </a:r>
          </a:p>
          <a:p>
            <a:pPr algn="ctr"/>
            <a:r>
              <a:rPr lang="cs-CZ" sz="3600" b="1" dirty="0"/>
              <a:t>t</a:t>
            </a:r>
            <a:r>
              <a:rPr lang="cs-CZ" sz="3600" b="1" dirty="0" smtClean="0"/>
              <a:t>omu </a:t>
            </a:r>
            <a:r>
              <a:rPr lang="cs-CZ" sz="3600" b="1" dirty="0" err="1" smtClean="0"/>
              <a:t>nikdež</a:t>
            </a:r>
            <a:r>
              <a:rPr lang="cs-CZ" sz="3600" b="1" dirty="0" smtClean="0"/>
              <a:t> léku není.</a:t>
            </a:r>
            <a:endParaRPr lang="cs-CZ" sz="3600" b="1" dirty="0"/>
          </a:p>
        </p:txBody>
      </p:sp>
      <p:sp>
        <p:nvSpPr>
          <p:cNvPr id="8" name="Obdélník 7"/>
          <p:cNvSpPr/>
          <p:nvPr/>
        </p:nvSpPr>
        <p:spPr>
          <a:xfrm>
            <a:off x="1199615" y="2996952"/>
            <a:ext cx="6840760" cy="28803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 smtClean="0"/>
              <a:t>Co Sudice komu káže,</a:t>
            </a:r>
          </a:p>
          <a:p>
            <a:pPr algn="ctr"/>
            <a:r>
              <a:rPr lang="cs-CZ" sz="3600" b="1" dirty="0" smtClean="0"/>
              <a:t>   slovo lidské nerozváže!</a:t>
            </a:r>
            <a:endParaRPr lang="cs-CZ" sz="3600" b="1" dirty="0"/>
          </a:p>
        </p:txBody>
      </p:sp>
    </p:spTree>
    <p:extLst>
      <p:ext uri="{BB962C8B-B14F-4D97-AF65-F5344CB8AC3E}">
        <p14:creationId xmlns:p14="http://schemas.microsoft.com/office/powerpoint/2010/main" val="1343059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8" grpId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2960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K. J. Erben </a:t>
            </a:r>
            <a:br>
              <a:rPr lang="cs-CZ" sz="5400" b="1" dirty="0" smtClean="0">
                <a:solidFill>
                  <a:schemeClr val="accent1"/>
                </a:solidFill>
              </a:rPr>
            </a:br>
            <a:r>
              <a:rPr lang="cs-CZ" sz="5400" b="1" u="sng" dirty="0" smtClean="0">
                <a:solidFill>
                  <a:srgbClr val="0000CC"/>
                </a:solidFill>
              </a:rPr>
              <a:t>Kytice z pověstí národních</a:t>
            </a:r>
            <a:endParaRPr lang="cs-CZ" sz="5400" b="1" u="sng" dirty="0">
              <a:solidFill>
                <a:srgbClr val="0000CC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/>
              <a:t>                    </a:t>
            </a:r>
            <a:endParaRPr lang="cs-CZ" sz="6000" b="1" u="sng" dirty="0"/>
          </a:p>
        </p:txBody>
      </p:sp>
      <p:sp>
        <p:nvSpPr>
          <p:cNvPr id="3" name="TextovéPole 2"/>
          <p:cNvSpPr txBox="1"/>
          <p:nvPr/>
        </p:nvSpPr>
        <p:spPr>
          <a:xfrm>
            <a:off x="395536" y="1772816"/>
            <a:ext cx="87484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                  V čem se sobě podobají </a:t>
            </a:r>
            <a:endParaRPr lang="cs-CZ" sz="4400" b="1" dirty="0"/>
          </a:p>
        </p:txBody>
      </p:sp>
      <p:sp>
        <p:nvSpPr>
          <p:cNvPr id="7" name="Obdélník 6"/>
          <p:cNvSpPr/>
          <p:nvPr/>
        </p:nvSpPr>
        <p:spPr>
          <a:xfrm>
            <a:off x="2587887" y="4653136"/>
            <a:ext cx="4877081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b="1" dirty="0" smtClean="0">
                <a:solidFill>
                  <a:schemeClr val="bg1"/>
                </a:solidFill>
              </a:rPr>
              <a:t>a Romance helgolandská ?</a:t>
            </a:r>
            <a:endParaRPr lang="cs-CZ" sz="5400" b="1" dirty="0">
              <a:solidFill>
                <a:schemeClr val="bg1"/>
              </a:solidFill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2555776" y="2968224"/>
            <a:ext cx="4909192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b="1" dirty="0">
                <a:solidFill>
                  <a:schemeClr val="bg1"/>
                </a:solidFill>
              </a:rPr>
              <a:t>b</a:t>
            </a:r>
            <a:r>
              <a:rPr lang="cs-CZ" sz="5400" b="1" dirty="0" smtClean="0">
                <a:solidFill>
                  <a:schemeClr val="bg1"/>
                </a:solidFill>
              </a:rPr>
              <a:t>alada Vrba</a:t>
            </a:r>
            <a:endParaRPr lang="cs-CZ" sz="5400" b="1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Users\Uživatel\AppData\Local\Microsoft\Windows\Temporary Internet Files\Content.IE5\4RYR2SCC\MC90007920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4" y="2276872"/>
            <a:ext cx="2361315" cy="216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živatel\AppData\Local\Microsoft\Windows\Temporary Internet Files\Content.IE5\XP98KUCS\MC900089402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97152"/>
            <a:ext cx="1838858" cy="167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4468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2960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K. J. Erben </a:t>
            </a:r>
            <a:br>
              <a:rPr lang="cs-CZ" sz="5400" b="1" dirty="0" smtClean="0">
                <a:solidFill>
                  <a:schemeClr val="accent1"/>
                </a:solidFill>
              </a:rPr>
            </a:br>
            <a:r>
              <a:rPr lang="cs-CZ" sz="5400" b="1" u="sng" dirty="0" smtClean="0">
                <a:solidFill>
                  <a:srgbClr val="0000CC"/>
                </a:solidFill>
              </a:rPr>
              <a:t>Kytice z pověstí národních</a:t>
            </a:r>
            <a:endParaRPr lang="cs-CZ" sz="5400" b="1" u="sng" dirty="0">
              <a:solidFill>
                <a:srgbClr val="0000CC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/>
              <a:t>                    </a:t>
            </a:r>
            <a:endParaRPr lang="cs-CZ" sz="6000" b="1" u="sng" dirty="0"/>
          </a:p>
        </p:txBody>
      </p:sp>
      <p:sp>
        <p:nvSpPr>
          <p:cNvPr id="3" name="TextovéPole 2"/>
          <p:cNvSpPr txBox="1"/>
          <p:nvPr/>
        </p:nvSpPr>
        <p:spPr>
          <a:xfrm>
            <a:off x="395536" y="1772816"/>
            <a:ext cx="87484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  Ve které básni je krutější konec?</a:t>
            </a:r>
            <a:endParaRPr lang="cs-CZ" sz="4400" b="1" dirty="0"/>
          </a:p>
        </p:txBody>
      </p:sp>
      <p:sp>
        <p:nvSpPr>
          <p:cNvPr id="5" name="Obdélník 4"/>
          <p:cNvSpPr/>
          <p:nvPr/>
        </p:nvSpPr>
        <p:spPr>
          <a:xfrm>
            <a:off x="1475148" y="2649979"/>
            <a:ext cx="6589240" cy="45365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 smtClean="0"/>
              <a:t>Vyhledej v baladě Vrba přirovnání.</a:t>
            </a:r>
            <a:endParaRPr lang="cs-CZ" sz="3600" b="1" dirty="0"/>
          </a:p>
          <a:p>
            <a:pPr algn="ctr"/>
            <a:endParaRPr lang="cs-CZ" sz="3200" b="1" dirty="0" smtClean="0"/>
          </a:p>
          <a:p>
            <a:pPr algn="ctr"/>
            <a:endParaRPr lang="cs-CZ" sz="3200" b="1" dirty="0"/>
          </a:p>
          <a:p>
            <a:pPr algn="ctr"/>
            <a:endParaRPr lang="cs-CZ" sz="3200" b="1" dirty="0" smtClean="0"/>
          </a:p>
          <a:p>
            <a:pPr algn="ctr"/>
            <a:endParaRPr lang="cs-CZ" sz="3200" b="1" dirty="0"/>
          </a:p>
        </p:txBody>
      </p:sp>
      <p:pic>
        <p:nvPicPr>
          <p:cNvPr id="4098" name="Picture 2" descr="C:\Users\Uživatel\AppData\Local\Microsoft\Windows\Temporary Internet Files\Content.IE5\UMSQV6I2\MC900089402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9018" y="4604064"/>
            <a:ext cx="2887598" cy="226825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živatel\AppData\Local\Microsoft\Windows\Temporary Internet Files\Content.IE5\UMSQV6I2\MC900331559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689664"/>
            <a:ext cx="2592288" cy="2268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8683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2960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K. J. Erben – test </a:t>
            </a:r>
            <a:br>
              <a:rPr lang="cs-CZ" sz="5400" b="1" dirty="0" smtClean="0">
                <a:solidFill>
                  <a:schemeClr val="accent1"/>
                </a:solidFill>
              </a:rPr>
            </a:b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/>
              <a:t>                    </a:t>
            </a:r>
            <a:endParaRPr lang="cs-CZ" sz="6000" b="1" u="sng" dirty="0"/>
          </a:p>
        </p:txBody>
      </p:sp>
      <p:sp>
        <p:nvSpPr>
          <p:cNvPr id="5" name="Ovál 4"/>
          <p:cNvSpPr/>
          <p:nvPr/>
        </p:nvSpPr>
        <p:spPr>
          <a:xfrm>
            <a:off x="9988" y="980728"/>
            <a:ext cx="4320480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b="1" dirty="0" smtClean="0"/>
              <a:t>SLOVO MRAČNA VODÍ</a:t>
            </a:r>
            <a:endParaRPr lang="cs-CZ" sz="3200" b="1" dirty="0"/>
          </a:p>
        </p:txBody>
      </p:sp>
      <p:sp>
        <p:nvSpPr>
          <p:cNvPr id="6" name="Ovál 5"/>
          <p:cNvSpPr/>
          <p:nvPr/>
        </p:nvSpPr>
        <p:spPr>
          <a:xfrm>
            <a:off x="9988" y="2058679"/>
            <a:ext cx="4032448" cy="100811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3600" b="1" dirty="0" smtClean="0"/>
              <a:t>MOCNÉ SLOVO</a:t>
            </a:r>
            <a:endParaRPr lang="cs-CZ" sz="3600" b="1" dirty="0"/>
          </a:p>
        </p:txBody>
      </p:sp>
      <p:sp>
        <p:nvSpPr>
          <p:cNvPr id="7" name="Ovál 6"/>
          <p:cNvSpPr/>
          <p:nvPr/>
        </p:nvSpPr>
        <p:spPr>
          <a:xfrm>
            <a:off x="9988" y="3142456"/>
            <a:ext cx="4032448" cy="100811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3600" b="1" dirty="0" smtClean="0"/>
              <a:t>SMRT</a:t>
            </a:r>
            <a:endParaRPr lang="cs-CZ" sz="3600" b="1" dirty="0"/>
          </a:p>
        </p:txBody>
      </p:sp>
      <p:sp>
        <p:nvSpPr>
          <p:cNvPr id="8" name="Ovál 7"/>
          <p:cNvSpPr/>
          <p:nvPr/>
        </p:nvSpPr>
        <p:spPr>
          <a:xfrm>
            <a:off x="9988" y="4251710"/>
            <a:ext cx="4032448" cy="100811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 smtClean="0"/>
              <a:t>BYLINA</a:t>
            </a:r>
            <a:endParaRPr lang="cs-CZ" sz="3600" b="1" dirty="0"/>
          </a:p>
        </p:txBody>
      </p:sp>
      <p:sp>
        <p:nvSpPr>
          <p:cNvPr id="9" name="Ovál 8"/>
          <p:cNvSpPr/>
          <p:nvPr/>
        </p:nvSpPr>
        <p:spPr>
          <a:xfrm>
            <a:off x="5124516" y="3631023"/>
            <a:ext cx="4032448" cy="100811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 smtClean="0"/>
              <a:t>EPITETON</a:t>
            </a:r>
            <a:endParaRPr lang="cs-CZ" sz="3600" b="1" dirty="0"/>
          </a:p>
        </p:txBody>
      </p:sp>
      <p:sp>
        <p:nvSpPr>
          <p:cNvPr id="10" name="Ovál 9"/>
          <p:cNvSpPr/>
          <p:nvPr/>
        </p:nvSpPr>
        <p:spPr>
          <a:xfrm>
            <a:off x="9988" y="5272933"/>
            <a:ext cx="4032448" cy="100811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 smtClean="0"/>
              <a:t>SMRTNÁ ŽENA</a:t>
            </a:r>
            <a:endParaRPr lang="cs-CZ" sz="3600" b="1" dirty="0"/>
          </a:p>
        </p:txBody>
      </p:sp>
      <p:sp>
        <p:nvSpPr>
          <p:cNvPr id="11" name="Ovál 10"/>
          <p:cNvSpPr/>
          <p:nvPr/>
        </p:nvSpPr>
        <p:spPr>
          <a:xfrm>
            <a:off x="5016540" y="5814571"/>
            <a:ext cx="4032448" cy="1008112"/>
          </a:xfrm>
          <a:prstGeom prst="ellipse">
            <a:avLst/>
          </a:prstGeom>
          <a:solidFill>
            <a:srgbClr val="0000CC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 smtClean="0"/>
              <a:t>BÝLÍ</a:t>
            </a:r>
            <a:endParaRPr lang="cs-CZ" sz="3600" b="1" dirty="0"/>
          </a:p>
        </p:txBody>
      </p:sp>
      <p:sp>
        <p:nvSpPr>
          <p:cNvPr id="12" name="Ovál 11"/>
          <p:cNvSpPr/>
          <p:nvPr/>
        </p:nvSpPr>
        <p:spPr>
          <a:xfrm>
            <a:off x="4644008" y="4755766"/>
            <a:ext cx="4499992" cy="100811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 smtClean="0">
                <a:solidFill>
                  <a:schemeClr val="tx1"/>
                </a:solidFill>
              </a:rPr>
              <a:t>PERSONIFIKACE</a:t>
            </a:r>
            <a:endParaRPr lang="cs-CZ" sz="36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Uživatel\AppData\Local\Microsoft\Windows\Temporary Internet Files\Content.IE5\3N1PLIPC\MC900441322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057400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9569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 -0.02106 L 0.0007 -0.565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0.01458 L -0.00139 -0.2354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2.96296E-6 L 0.54618 0.0208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57" y="104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68 -0.01019 L 0.00087 -0.3106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" y="-1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0.00324 L -0.54445 3.33333E-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92" y="-16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81 -0.0375 L 0.54896 0.2312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58" y="13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23528" y="692696"/>
            <a:ext cx="73448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solidFill>
                  <a:prstClr val="black"/>
                </a:solidFill>
              </a:rPr>
              <a:t>Zdroj použité literatury:</a:t>
            </a:r>
          </a:p>
          <a:p>
            <a:r>
              <a:rPr lang="cs-CZ" sz="1400" dirty="0" smtClean="0"/>
              <a:t>MĚCHUROVÁ</a:t>
            </a:r>
            <a:r>
              <a:rPr lang="cs-CZ" sz="1400" dirty="0"/>
              <a:t>, Albína. </a:t>
            </a:r>
            <a:r>
              <a:rPr lang="cs-CZ" sz="1400" i="1" dirty="0"/>
              <a:t>Čítanka pro 6. ročník ZŠ a </a:t>
            </a:r>
            <a:r>
              <a:rPr lang="cs-CZ" sz="1400" i="1" dirty="0" smtClean="0"/>
              <a:t>primu </a:t>
            </a:r>
            <a:r>
              <a:rPr lang="cs-CZ" sz="1400" i="1" dirty="0"/>
              <a:t>VG</a:t>
            </a:r>
            <a:r>
              <a:rPr lang="cs-CZ" sz="1400" dirty="0" smtClean="0"/>
              <a:t>. </a:t>
            </a:r>
            <a:r>
              <a:rPr lang="cs-CZ" sz="1400" dirty="0"/>
              <a:t>Havlíčkův Brod: Fragment, 1997. ISBN 80-7200-121-3. </a:t>
            </a:r>
            <a:endParaRPr lang="cs-CZ" sz="1400" dirty="0">
              <a:solidFill>
                <a:prstClr val="black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323528" y="1268760"/>
            <a:ext cx="864096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1400" dirty="0" smtClean="0"/>
          </a:p>
          <a:p>
            <a:endParaRPr lang="cs-CZ" sz="1400" dirty="0" smtClean="0">
              <a:solidFill>
                <a:prstClr val="black"/>
              </a:solidFill>
            </a:endParaRPr>
          </a:p>
          <a:p>
            <a:r>
              <a:rPr lang="cs-CZ" sz="1400" dirty="0" smtClean="0">
                <a:solidFill>
                  <a:prstClr val="black"/>
                </a:solidFill>
              </a:rPr>
              <a:t>Zdroj </a:t>
            </a:r>
            <a:r>
              <a:rPr lang="cs-CZ" sz="1400" dirty="0">
                <a:solidFill>
                  <a:prstClr val="black"/>
                </a:solidFill>
              </a:rPr>
              <a:t>obrázků: </a:t>
            </a:r>
            <a:endParaRPr lang="cs-CZ" sz="1400" dirty="0" smtClean="0">
              <a:solidFill>
                <a:prstClr val="black"/>
              </a:solidFill>
            </a:endParaRPr>
          </a:p>
          <a:p>
            <a:r>
              <a:rPr lang="cs-CZ" sz="1400" dirty="0" smtClean="0">
                <a:solidFill>
                  <a:prstClr val="black"/>
                </a:solidFill>
              </a:rPr>
              <a:t>Galerie </a:t>
            </a:r>
            <a:r>
              <a:rPr lang="cs-CZ" sz="1400" dirty="0">
                <a:solidFill>
                  <a:prstClr val="black"/>
                </a:solidFill>
              </a:rPr>
              <a:t>Microsoft Office</a:t>
            </a: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82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Motiv systému Office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2016</TotalTime>
  <Words>325</Words>
  <Application>Microsoft Office PowerPoint</Application>
  <PresentationFormat>Předvádění na obrazovce (4:3)</PresentationFormat>
  <Paragraphs>82</Paragraphs>
  <Slides>9</Slides>
  <Notes>7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1_Motiv systému Office</vt:lpstr>
      <vt:lpstr>Balady – K. J. Erben</vt:lpstr>
      <vt:lpstr> Karel Jaromír Erben</vt:lpstr>
      <vt:lpstr>K. J. Erben  Kytice z pověstí národních</vt:lpstr>
      <vt:lpstr>Charakteristika žánru  </vt:lpstr>
      <vt:lpstr> Karel Jaromír Erben</vt:lpstr>
      <vt:lpstr>K. J. Erben  Kytice z pověstí národních</vt:lpstr>
      <vt:lpstr>K. J. Erben  Kytice z pověstí národních</vt:lpstr>
      <vt:lpstr>K. J. Erben – test  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Balady - K. J. Erben</dc:title>
  <dc:creator>Uživatel</dc:creator>
  <cp:lastModifiedBy>Uživatel</cp:lastModifiedBy>
  <cp:revision>333</cp:revision>
  <dcterms:created xsi:type="dcterms:W3CDTF">2011-09-27T15:53:25Z</dcterms:created>
  <dcterms:modified xsi:type="dcterms:W3CDTF">2012-11-24T09:44:01Z</dcterms:modified>
</cp:coreProperties>
</file>