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72" r:id="rId9"/>
    <p:sldId id="271" r:id="rId10"/>
    <p:sldId id="264" r:id="rId11"/>
    <p:sldId id="265" r:id="rId12"/>
    <p:sldId id="266" r:id="rId13"/>
    <p:sldId id="270" r:id="rId14"/>
    <p:sldId id="268" r:id="rId15"/>
    <p:sldId id="274" r:id="rId16"/>
    <p:sldId id="269" r:id="rId17"/>
    <p:sldId id="27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60"/>
  </p:normalViewPr>
  <p:slideViewPr>
    <p:cSldViewPr>
      <p:cViewPr>
        <p:scale>
          <a:sx n="80" d="100"/>
          <a:sy n="80" d="100"/>
        </p:scale>
        <p:origin x="1116" y="-2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589240"/>
            <a:ext cx="4536504" cy="99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2608953"/>
              </p:ext>
            </p:extLst>
          </p:nvPr>
        </p:nvGraphicFramePr>
        <p:xfrm>
          <a:off x="1043608" y="1052736"/>
          <a:ext cx="6792416" cy="35822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1584176"/>
                <a:gridCol w="5208240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VY_32_INOVACE_KRISTINA_EPPICHOVA_CESKA_LITERATURA_2._POLOVINY_20</a:t>
                      </a:r>
                      <a:r>
                        <a:rPr lang="cs-CZ" sz="1000" i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._STOLETI_SPISOVATELE_KDO_JE_KDO_08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Jazyk a jazyková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komunikace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jazyk a literatura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Česká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literatura 2. poloviny 20. století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Próza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Kristina Eppichová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26. 11. 2012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Prezentaci předchází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práce ve dvojicích – spojování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lístků, na nichž jsou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uvedena křestní jména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 příjmení autorů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Tabulka k rozstříhání je umístěna na konci prezentace.</a:t>
                      </a:r>
                      <a:endParaRPr lang="cs-CZ" sz="1000" i="1" baseline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vytvořená v programu MS PowerPoint poté slouží 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ke 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kontrole. Obsahuje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také nápovědu, kterou lze samozřejmě doplnit i nápovědou slovní.</a:t>
                      </a:r>
                      <a:endParaRPr lang="cs-CZ" sz="1000" i="1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400" dirty="0" smtClean="0"/>
              <a:t>Spisovatelé </a:t>
            </a:r>
            <a:br>
              <a:rPr lang="cs-CZ" sz="6400" dirty="0" smtClean="0"/>
            </a:br>
            <a:r>
              <a:rPr lang="cs-CZ" sz="6400" dirty="0" smtClean="0"/>
              <a:t>– kdo je kdo</a:t>
            </a:r>
            <a:endParaRPr lang="cs-CZ" sz="6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Česká literatura 2. poloviny 20. století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______ </a:t>
            </a:r>
          </a:p>
          <a:p>
            <a:pPr>
              <a:buNone/>
            </a:pPr>
            <a:r>
              <a:rPr lang="cs-CZ" sz="6000" dirty="0" smtClean="0"/>
              <a:t>  _____</a:t>
            </a:r>
            <a:endParaRPr lang="cs-CZ" sz="6000" dirty="0"/>
          </a:p>
        </p:txBody>
      </p:sp>
      <p:pic>
        <p:nvPicPr>
          <p:cNvPr id="7" name="Zástupný symbol pro obsah 6" descr="Julius_Fučík_2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60453" y="1920875"/>
            <a:ext cx="3414094" cy="4433888"/>
          </a:xfrm>
        </p:spPr>
      </p:pic>
      <p:sp>
        <p:nvSpPr>
          <p:cNvPr id="8" name="TextovéPole 7"/>
          <p:cNvSpPr txBox="1"/>
          <p:nvPr/>
        </p:nvSpPr>
        <p:spPr>
          <a:xfrm>
            <a:off x="971600" y="1765265"/>
            <a:ext cx="20162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Julius</a:t>
            </a:r>
            <a:endParaRPr lang="cs-CZ" sz="6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73994" y="2953596"/>
            <a:ext cx="21602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Fučík</a:t>
            </a:r>
            <a:endParaRPr lang="cs-CZ" sz="6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12936" y="6354763"/>
            <a:ext cx="5654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smtClean="0"/>
              <a:t>Obr. 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____</a:t>
            </a:r>
          </a:p>
          <a:p>
            <a:pPr>
              <a:buNone/>
            </a:pPr>
            <a:r>
              <a:rPr lang="cs-CZ" sz="6000" dirty="0" smtClean="0"/>
              <a:t>  _____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772816"/>
            <a:ext cx="13681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Jan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34954" y="2953596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Drda</a:t>
            </a:r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1920085"/>
            <a:ext cx="23709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Němá </a:t>
            </a:r>
            <a:r>
              <a:rPr lang="cs-CZ" sz="2600" dirty="0" smtClean="0"/>
              <a:t>barikáda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2382292"/>
            <a:ext cx="245612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Hrátky s </a:t>
            </a:r>
            <a:r>
              <a:rPr lang="cs-CZ" sz="2600" dirty="0" smtClean="0"/>
              <a:t>čertem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___</a:t>
            </a:r>
          </a:p>
          <a:p>
            <a:pPr>
              <a:buNone/>
            </a:pPr>
            <a:r>
              <a:rPr lang="cs-CZ" sz="6000" dirty="0" smtClean="0"/>
              <a:t>  _____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772816"/>
            <a:ext cx="1224136" cy="1008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Jiří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2989401"/>
            <a:ext cx="1800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/>
              <a:t>Weil</a:t>
            </a:r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932040" y="1918633"/>
            <a:ext cx="24136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Život s </a:t>
            </a:r>
            <a:r>
              <a:rPr lang="cs-CZ" sz="2600" dirty="0" smtClean="0"/>
              <a:t>hvězdou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________    </a:t>
            </a:r>
          </a:p>
          <a:p>
            <a:pPr>
              <a:buNone/>
            </a:pPr>
            <a:r>
              <a:rPr lang="cs-CZ" sz="6000" dirty="0" smtClean="0"/>
              <a:t>  _____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893343"/>
            <a:ext cx="29523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Ladislav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982003"/>
            <a:ext cx="21602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Fuks </a:t>
            </a:r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r>
              <a:rPr lang="cs-CZ" dirty="0"/>
              <a:t>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923801" y="1926975"/>
            <a:ext cx="373230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Pan Theodor </a:t>
            </a:r>
            <a:r>
              <a:rPr lang="cs-CZ" sz="2600" dirty="0" err="1" smtClean="0"/>
              <a:t>Mundstock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21888" y="2375753"/>
            <a:ext cx="247336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Spalovač </a:t>
            </a:r>
            <a:r>
              <a:rPr lang="cs-CZ" sz="2600" dirty="0" smtClean="0"/>
              <a:t>mrtvol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6000" dirty="0" smtClean="0"/>
              <a:t>_______ </a:t>
            </a:r>
          </a:p>
          <a:p>
            <a:pPr>
              <a:buNone/>
            </a:pPr>
            <a:r>
              <a:rPr lang="cs-CZ" sz="6000" dirty="0" smtClean="0"/>
              <a:t>  ______</a:t>
            </a:r>
          </a:p>
          <a:p>
            <a:pPr>
              <a:buNone/>
            </a:pPr>
            <a:endParaRPr lang="cs-CZ" sz="4000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39893" y="1908292"/>
            <a:ext cx="2448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Arnošt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39893" y="2996952"/>
            <a:ext cx="23042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/>
              <a:t>Lustig</a:t>
            </a:r>
            <a:endParaRPr lang="cs-CZ" sz="6000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860546"/>
            <a:ext cx="3419860" cy="4308765"/>
          </a:xfrm>
        </p:spPr>
      </p:pic>
      <p:sp>
        <p:nvSpPr>
          <p:cNvPr id="10" name="TextovéPole 9"/>
          <p:cNvSpPr txBox="1"/>
          <p:nvPr/>
        </p:nvSpPr>
        <p:spPr>
          <a:xfrm>
            <a:off x="7687166" y="6169311"/>
            <a:ext cx="5927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____</a:t>
            </a:r>
          </a:p>
          <a:p>
            <a:pPr>
              <a:buNone/>
            </a:pPr>
            <a:r>
              <a:rPr lang="cs-CZ" sz="6000" dirty="0" smtClean="0"/>
              <a:t>  _________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772816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Jan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2996952"/>
            <a:ext cx="36724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Otčenášek</a:t>
            </a:r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1929576"/>
            <a:ext cx="241341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Kulhavý </a:t>
            </a:r>
            <a:r>
              <a:rPr lang="cs-CZ" sz="2600" dirty="0" smtClean="0"/>
              <a:t>Orfeus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28955" y="2356473"/>
            <a:ext cx="285937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Romeo, Julie a </a:t>
            </a:r>
            <a:r>
              <a:rPr lang="cs-CZ" sz="2600" dirty="0" smtClean="0"/>
              <a:t>tma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________</a:t>
            </a:r>
          </a:p>
          <a:p>
            <a:pPr>
              <a:buNone/>
            </a:pPr>
            <a:r>
              <a:rPr lang="cs-CZ" sz="6000" dirty="0" smtClean="0"/>
              <a:t>  _____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916832"/>
            <a:ext cx="33123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Vladimír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3004740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Páral</a:t>
            </a:r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927545" y="1916832"/>
            <a:ext cx="374891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Mladý muž a bílá </a:t>
            </a:r>
            <a:r>
              <a:rPr lang="cs-CZ" sz="2600" dirty="0" smtClean="0"/>
              <a:t>velryba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________</a:t>
            </a:r>
          </a:p>
          <a:p>
            <a:pPr>
              <a:buNone/>
            </a:pPr>
            <a:r>
              <a:rPr lang="cs-CZ" sz="6000" dirty="0" smtClean="0"/>
              <a:t>  _______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923419"/>
            <a:ext cx="32403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Bohumil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3012079"/>
            <a:ext cx="2448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Hrabal</a:t>
            </a:r>
            <a:endParaRPr lang="cs-CZ" sz="6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68344" y="6291510"/>
            <a:ext cx="58791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949584"/>
            <a:ext cx="3157764" cy="434192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______</a:t>
            </a:r>
          </a:p>
          <a:p>
            <a:pPr>
              <a:buNone/>
            </a:pPr>
            <a:r>
              <a:rPr lang="cs-CZ" sz="6000" dirty="0" smtClean="0"/>
              <a:t>  ________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64332" y="1877709"/>
            <a:ext cx="22322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Milan</a:t>
            </a:r>
            <a:endParaRPr lang="cs-CZ" sz="6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64332" y="2985560"/>
            <a:ext cx="30243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Kundera</a:t>
            </a:r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920085"/>
            <a:ext cx="4038600" cy="4434840"/>
          </a:xfrm>
        </p:spPr>
        <p:txBody>
          <a:bodyPr/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1904947"/>
            <a:ext cx="78258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Žert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2385540"/>
            <a:ext cx="213218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Nesmrtelnost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_______  </a:t>
            </a:r>
          </a:p>
          <a:p>
            <a:pPr>
              <a:buNone/>
            </a:pPr>
            <a:r>
              <a:rPr lang="cs-CZ" sz="6000" dirty="0" smtClean="0"/>
              <a:t>  _______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872782"/>
            <a:ext cx="26642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Ludvík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989401"/>
            <a:ext cx="26642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Vaculík</a:t>
            </a:r>
            <a:endParaRPr lang="cs-CZ" sz="6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023839" y="6093296"/>
            <a:ext cx="5991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</a:t>
            </a:r>
            <a:endParaRPr lang="cs-CZ" sz="1200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801" y="1966120"/>
            <a:ext cx="4127176" cy="412717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_____</a:t>
            </a:r>
          </a:p>
          <a:p>
            <a:pPr>
              <a:buNone/>
            </a:pPr>
            <a:r>
              <a:rPr lang="cs-CZ" sz="6000" dirty="0" smtClean="0"/>
              <a:t>  _________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772816"/>
            <a:ext cx="1800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Josef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996952"/>
            <a:ext cx="35283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/>
              <a:t>Škvorecký</a:t>
            </a:r>
            <a:endParaRPr lang="cs-CZ" sz="6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38371" y="6354763"/>
            <a:ext cx="5911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</a:t>
            </a:r>
            <a:endParaRPr lang="cs-CZ" sz="1200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5504" y="1920875"/>
            <a:ext cx="2723991" cy="443388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____</a:t>
            </a:r>
          </a:p>
          <a:p>
            <a:pPr>
              <a:buNone/>
            </a:pPr>
            <a:r>
              <a:rPr lang="cs-CZ" sz="6000" dirty="0" smtClean="0"/>
              <a:t>  _____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909281"/>
            <a:ext cx="15841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Ota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996952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Pavel</a:t>
            </a:r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16797" y="1909281"/>
            <a:ext cx="307616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Jak jsem potkal </a:t>
            </a:r>
            <a:r>
              <a:rPr lang="cs-CZ" sz="2600" dirty="0" smtClean="0"/>
              <a:t>ryby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16797" y="2386469"/>
            <a:ext cx="311995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Smrt krásných </a:t>
            </a:r>
            <a:r>
              <a:rPr lang="cs-CZ" sz="2600" dirty="0" smtClean="0"/>
              <a:t>srnců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Pokud není uvedeno jinak, použitý materiál je </a:t>
            </a:r>
            <a:r>
              <a:rPr lang="cs-CZ" dirty="0" smtClean="0"/>
              <a:t>             z </a:t>
            </a:r>
            <a:r>
              <a:rPr lang="cs-CZ" dirty="0"/>
              <a:t>vlastních zdrojů </a:t>
            </a:r>
            <a:r>
              <a:rPr lang="cs-CZ" dirty="0" smtClean="0"/>
              <a:t>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1645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Obr. 1: </a:t>
            </a:r>
            <a:r>
              <a:rPr lang="en-US" dirty="0" smtClean="0"/>
              <a:t>AUTOR </a:t>
            </a:r>
            <a:r>
              <a:rPr lang="en-US" dirty="0" smtClean="0"/>
              <a:t>NEUVEDEN. </a:t>
            </a:r>
            <a:r>
              <a:rPr lang="en-US" i="1" dirty="0" smtClean="0"/>
              <a:t>commons.wikimedia.org</a:t>
            </a:r>
            <a:r>
              <a:rPr lang="en-US" dirty="0" smtClean="0"/>
              <a:t> [online]. [cit. 26.11.2012].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</a:t>
            </a:r>
            <a:r>
              <a:rPr lang="cs-CZ" dirty="0" smtClean="0"/>
              <a:t> </a:t>
            </a:r>
            <a:r>
              <a:rPr lang="en-US" dirty="0"/>
              <a:t>http://commons.wikimedia.org/wiki/File:Julius_Fu</a:t>
            </a:r>
            <a:r>
              <a:rPr lang="cs-CZ" dirty="0" err="1" smtClean="0"/>
              <a:t>čík</a:t>
            </a:r>
            <a:r>
              <a:rPr lang="en-US" dirty="0" smtClean="0"/>
              <a:t>_2.gif</a:t>
            </a:r>
            <a:endParaRPr lang="cs-CZ" dirty="0" smtClean="0"/>
          </a:p>
          <a:p>
            <a:r>
              <a:rPr lang="cs-CZ" dirty="0" smtClean="0"/>
              <a:t>Obr. 2: NEDOROST</a:t>
            </a:r>
            <a:r>
              <a:rPr lang="cs-CZ" dirty="0"/>
              <a:t>, Jiří.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26.11.2012]. </a:t>
            </a:r>
            <a:r>
              <a:rPr lang="cs-CZ" dirty="0"/>
              <a:t>Dostupný na WWW: http://commons.wikimedia.org/wiki/File:Arnost_Lustig_a_Marketa_Malisova_-</a:t>
            </a:r>
            <a:r>
              <a:rPr lang="cs-CZ" dirty="0" smtClean="0"/>
              <a:t>1_cropped.jpg</a:t>
            </a:r>
          </a:p>
          <a:p>
            <a:r>
              <a:rPr lang="cs-CZ" dirty="0" smtClean="0"/>
              <a:t>Obr. 3: KUBIK</a:t>
            </a:r>
            <a:r>
              <a:rPr lang="cs-CZ" dirty="0"/>
              <a:t>, Mariusz.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26.11.2013</a:t>
            </a:r>
            <a:r>
              <a:rPr lang="cs-CZ" dirty="0"/>
              <a:t>]. Dostupný na WWW: http://commons.wikimedia.org/wiki/File:Bohumil_Hrabal_by_Kubik_1994_02.jpg</a:t>
            </a:r>
            <a:endParaRPr lang="cs-CZ" b="1" dirty="0" smtClean="0"/>
          </a:p>
          <a:p>
            <a:r>
              <a:rPr lang="cs-CZ" dirty="0" smtClean="0"/>
              <a:t>Obr. 4: KOVÁŘ,</a:t>
            </a:r>
            <a:r>
              <a:rPr lang="en-US" dirty="0" smtClean="0"/>
              <a:t> </a:t>
            </a:r>
            <a:r>
              <a:rPr lang="cs-CZ" dirty="0" smtClean="0"/>
              <a:t>Luděk</a:t>
            </a:r>
            <a:r>
              <a:rPr lang="en-US" dirty="0" smtClean="0"/>
              <a:t>. </a:t>
            </a:r>
            <a:r>
              <a:rPr lang="en-US" i="1" dirty="0"/>
              <a:t>commons.wikimedia.org</a:t>
            </a:r>
            <a:r>
              <a:rPr lang="en-US" dirty="0"/>
              <a:t> [online]. [cit. 26.11.2012].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</a:t>
            </a:r>
            <a:r>
              <a:rPr lang="cs-CZ" dirty="0"/>
              <a:t> </a:t>
            </a:r>
            <a:r>
              <a:rPr lang="en-US" dirty="0"/>
              <a:t>http://</a:t>
            </a:r>
            <a:r>
              <a:rPr lang="en-US" dirty="0" smtClean="0"/>
              <a:t>commons.wikimedia.org/wiki/File:Ludv%C3%ADk_Vacul%C3%ADk_2009a.jpg?uselang=cs</a:t>
            </a:r>
            <a:endParaRPr lang="cs-CZ" dirty="0" smtClean="0"/>
          </a:p>
          <a:p>
            <a:r>
              <a:rPr lang="cs-CZ" dirty="0" smtClean="0"/>
              <a:t>Obr. 5: HŮLKA</a:t>
            </a:r>
            <a:r>
              <a:rPr lang="cs-CZ" dirty="0" smtClean="0"/>
              <a:t>,</a:t>
            </a:r>
            <a:r>
              <a:rPr lang="en-US" dirty="0" smtClean="0"/>
              <a:t> </a:t>
            </a:r>
            <a:r>
              <a:rPr lang="cs-CZ" dirty="0" smtClean="0"/>
              <a:t>Jiří</a:t>
            </a:r>
            <a:r>
              <a:rPr lang="en-US" dirty="0" smtClean="0"/>
              <a:t>. </a:t>
            </a:r>
            <a:r>
              <a:rPr lang="en-US" i="1" dirty="0"/>
              <a:t>commons.wikimedia.org</a:t>
            </a:r>
            <a:r>
              <a:rPr lang="en-US" dirty="0"/>
              <a:t> [online]. [cit. 26.11.2012].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</a:t>
            </a:r>
            <a:r>
              <a:rPr lang="cs-CZ" dirty="0"/>
              <a:t> </a:t>
            </a:r>
            <a:r>
              <a:rPr lang="en-US" dirty="0"/>
              <a:t>http://commons.wikimedia.org/wiki/File:Josef_skvorecky.jpg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 k rozstříhání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6293017"/>
              </p:ext>
            </p:extLst>
          </p:nvPr>
        </p:nvGraphicFramePr>
        <p:xfrm>
          <a:off x="457200" y="2348880"/>
          <a:ext cx="8305800" cy="374441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076450"/>
                <a:gridCol w="2076450"/>
                <a:gridCol w="2076450"/>
                <a:gridCol w="2076450"/>
              </a:tblGrid>
              <a:tr h="62406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Julius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Fučík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Jan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Drda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62406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Jiří 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err="1">
                          <a:effectLst/>
                        </a:rPr>
                        <a:t>Weil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Ladislav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Fuks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62406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Arnošt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Lustig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Jan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Otčenášek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62406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Vladimír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Páral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Bohumil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Hrabal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62406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Milan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Kundera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Ludvík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Vaculík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62406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Josef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Škvorecký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Ota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Pavel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358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1167</TotalTime>
  <Words>438</Words>
  <Application>Microsoft Office PowerPoint</Application>
  <PresentationFormat>Předvádění na obrazovce (4:3)</PresentationFormat>
  <Paragraphs>147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Calibri</vt:lpstr>
      <vt:lpstr>Constantia</vt:lpstr>
      <vt:lpstr>Times New Roman</vt:lpstr>
      <vt:lpstr>Wingdings 2</vt:lpstr>
      <vt:lpstr>Tok</vt:lpstr>
      <vt:lpstr>Prezentace aplikace PowerPoint</vt:lpstr>
      <vt:lpstr>Spisovatelé  – kdo je kdo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11.</vt:lpstr>
      <vt:lpstr>12.</vt:lpstr>
      <vt:lpstr>Použité zdroje</vt:lpstr>
      <vt:lpstr>Použité obrázky</vt:lpstr>
      <vt:lpstr>Tabulka k rozstříhání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literatura  2. poloviny 20. století</dc:title>
  <cp:lastModifiedBy>Kristina Eppichová</cp:lastModifiedBy>
  <cp:revision>36</cp:revision>
  <dcterms:modified xsi:type="dcterms:W3CDTF">2013-03-30T00:34:50Z</dcterms:modified>
</cp:coreProperties>
</file>