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9" r:id="rId2"/>
    <p:sldId id="256" r:id="rId3"/>
    <p:sldId id="257" r:id="rId4"/>
    <p:sldId id="259" r:id="rId5"/>
    <p:sldId id="258" r:id="rId6"/>
    <p:sldId id="260" r:id="rId7"/>
    <p:sldId id="261" r:id="rId8"/>
    <p:sldId id="262" r:id="rId9"/>
    <p:sldId id="271" r:id="rId10"/>
    <p:sldId id="268" r:id="rId11"/>
    <p:sldId id="266" r:id="rId12"/>
    <p:sldId id="264" r:id="rId13"/>
    <p:sldId id="265" r:id="rId14"/>
    <p:sldId id="270" r:id="rId15"/>
    <p:sldId id="267"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bg>
      <p:bgRef idx="1002">
        <a:schemeClr val="bg2"/>
      </p:bgRef>
    </p:bg>
    <p:spTree>
      <p:nvGrpSpPr>
        <p:cNvPr id="1" name=""/>
        <p:cNvGrpSpPr/>
        <p:nvPr/>
      </p:nvGrpSpPr>
      <p:grpSpPr>
        <a:xfrm>
          <a:off x="0" y="0"/>
          <a:ext cx="0" cy="0"/>
          <a:chOff x="0" y="0"/>
          <a:chExt cx="0" cy="0"/>
        </a:xfrm>
      </p:grpSpPr>
      <p:sp>
        <p:nvSpPr>
          <p:cNvPr id="9" name="Nadpis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Klepnutím lze upravit styl předlohy nadpisů.</a:t>
            </a:r>
            <a:endParaRPr kumimoji="0" lang="en-US"/>
          </a:p>
        </p:txBody>
      </p:sp>
      <p:sp>
        <p:nvSpPr>
          <p:cNvPr id="17" name="Podnadpis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30" name="Zástupný symbol pro datum 29"/>
          <p:cNvSpPr>
            <a:spLocks noGrp="1"/>
          </p:cNvSpPr>
          <p:nvPr>
            <p:ph type="dt" sz="half" idx="10"/>
          </p:nvPr>
        </p:nvSpPr>
        <p:spPr/>
        <p:txBody>
          <a:bodyPr/>
          <a:lstStyle/>
          <a:p>
            <a:fld id="{18A2481B-5154-415F-B752-558547769AA3}" type="datetimeFigureOut">
              <a:rPr lang="cs-CZ" smtClean="0"/>
              <a:pPr/>
              <a:t>29. 3. 2013</a:t>
            </a:fld>
            <a:endParaRPr lang="cs-CZ"/>
          </a:p>
        </p:txBody>
      </p:sp>
      <p:sp>
        <p:nvSpPr>
          <p:cNvPr id="19" name="Zástupný symbol pro zápatí 18"/>
          <p:cNvSpPr>
            <a:spLocks noGrp="1"/>
          </p:cNvSpPr>
          <p:nvPr>
            <p:ph type="ftr" sz="quarter" idx="11"/>
          </p:nvPr>
        </p:nvSpPr>
        <p:spPr/>
        <p:txBody>
          <a:bodyPr/>
          <a:lstStyle/>
          <a:p>
            <a:endParaRPr lang="cs-CZ"/>
          </a:p>
        </p:txBody>
      </p:sp>
      <p:sp>
        <p:nvSpPr>
          <p:cNvPr id="27" name="Zástupný symbol pro číslo snímku 26"/>
          <p:cNvSpPr>
            <a:spLocks noGrp="1"/>
          </p:cNvSpPr>
          <p:nvPr>
            <p:ph type="sldNum" sz="quarter" idx="12"/>
          </p:nvPr>
        </p:nvSpPr>
        <p:spPr/>
        <p:txBody>
          <a:bodyPr/>
          <a:lstStyle/>
          <a:p>
            <a:fld id="{20264769-77EF-4CD0-90DE-F7D7F2D423C4}"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A2481B-5154-415F-B752-558547769AA3}" type="datetimeFigureOut">
              <a:rPr lang="cs-CZ" smtClean="0"/>
              <a:pPr/>
              <a:t>29. 3. 2013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2">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18A2481B-5154-415F-B752-558547769AA3}" type="datetimeFigureOut">
              <a:rPr lang="cs-CZ" smtClean="0"/>
              <a:pPr/>
              <a:t>29. 3. 2013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229600" cy="1143000"/>
          </a:xfrm>
        </p:spPr>
        <p:txBody>
          <a:bodyPr/>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18A2481B-5154-415F-B752-558547769AA3}" type="datetimeFigureOut">
              <a:rPr lang="cs-CZ" smtClean="0"/>
              <a:pPr/>
              <a:t>29. 3. 2013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229600" cy="1143000"/>
          </a:xfrm>
        </p:spPr>
        <p:txBody>
          <a:bodyPr tIns="45720" anchor="b"/>
          <a:lstStyle>
            <a:lvl1pPr>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fld id="{18A2481B-5154-415F-B752-558547769AA3}" type="datetimeFigureOut">
              <a:rPr lang="cs-CZ" smtClean="0"/>
              <a:pPr/>
              <a:t>29. 3. 2013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18A2481B-5154-415F-B752-558547769AA3}" type="datetimeFigureOut">
              <a:rPr lang="cs-CZ" smtClean="0"/>
              <a:pPr/>
              <a:t>29. 3. 2013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A2481B-5154-415F-B752-558547769AA3}" type="datetimeFigureOut">
              <a:rPr lang="cs-CZ" smtClean="0"/>
              <a:pPr/>
              <a:t>29. 3. 2013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18A2481B-5154-415F-B752-558547769AA3}" type="datetimeFigureOut">
              <a:rPr lang="cs-CZ" smtClean="0"/>
              <a:pPr/>
              <a:t>29. 3. 2013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Obdélník s odříznutým a zakulaceným jedním rohem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Pravoúhlý trojúhelník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Nadpis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29. 3. 2013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a:xfrm>
            <a:off x="8077200" y="6356350"/>
            <a:ext cx="609600" cy="365125"/>
          </a:xfrm>
        </p:spPr>
        <p:txBody>
          <a:bodyPr/>
          <a:lstStyle/>
          <a:p>
            <a:fld id="{20264769-77EF-4CD0-90DE-F7D7F2D423C4}" type="slidenum">
              <a:rPr lang="cs-CZ" smtClean="0"/>
              <a:pPr/>
              <a:t>‹#›</a:t>
            </a:fld>
            <a:endParaRPr lang="cs-CZ"/>
          </a:p>
        </p:txBody>
      </p:sp>
      <p:sp>
        <p:nvSpPr>
          <p:cNvPr id="3" name="Zástupný symbol pro obrázek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cs-CZ" smtClean="0"/>
              <a:t>Klepnutím na ikonu přidáte obrázek.</a:t>
            </a:r>
            <a:endParaRPr kumimoji="0" lang="en-US" dirty="0"/>
          </a:p>
        </p:txBody>
      </p:sp>
      <p:sp>
        <p:nvSpPr>
          <p:cNvPr id="10" name="Volný tvar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Volný tvar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A2481B-5154-415F-B752-558547769AA3}" type="datetimeFigureOut">
              <a:rPr lang="cs-CZ" smtClean="0"/>
              <a:pPr/>
              <a:t>29. 3. 2013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914401"/>
            <a:ext cx="2057400" cy="5211763"/>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914401"/>
            <a:ext cx="6019800" cy="5211763"/>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A2481B-5154-415F-B752-558547769AA3}" type="datetimeFigureOut">
              <a:rPr lang="cs-CZ" smtClean="0"/>
              <a:pPr/>
              <a:t>29. 3. 2013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Volný tvar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Volný tvar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Zástupný symbol pro nadpis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cs-CZ" smtClean="0"/>
              <a:t>Klepnutím lze upravit styl předlohy nadpisů.</a:t>
            </a:r>
            <a:endParaRPr kumimoji="0" lang="en-US"/>
          </a:p>
        </p:txBody>
      </p:sp>
      <p:sp>
        <p:nvSpPr>
          <p:cNvPr id="30" name="Zástupný symbol pro text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8A2481B-5154-415F-B752-558547769AA3}" type="datetimeFigureOut">
              <a:rPr lang="cs-CZ" smtClean="0"/>
              <a:pPr/>
              <a:t>29. 3. 2013</a:t>
            </a:fld>
            <a:endParaRPr lang="cs-CZ"/>
          </a:p>
        </p:txBody>
      </p:sp>
      <p:sp>
        <p:nvSpPr>
          <p:cNvPr id="22" name="Zástupný symbol pro zápatí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cs-CZ"/>
          </a:p>
        </p:txBody>
      </p:sp>
      <p:sp>
        <p:nvSpPr>
          <p:cNvPr id="18" name="Zástupný symbol pro číslo snímku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20264769-77EF-4CD0-90DE-F7D7F2D423C4}" type="slidenum">
              <a:rPr lang="cs-CZ" smtClean="0"/>
              <a:pPr/>
              <a:t>‹#›</a:t>
            </a:fld>
            <a:endParaRPr lang="cs-CZ"/>
          </a:p>
        </p:txBody>
      </p:sp>
      <p:grpSp>
        <p:nvGrpSpPr>
          <p:cNvPr id="2" name="Skupina 1"/>
          <p:cNvGrpSpPr/>
          <p:nvPr/>
        </p:nvGrpSpPr>
        <p:grpSpPr>
          <a:xfrm>
            <a:off x="-19017" y="202408"/>
            <a:ext cx="9180548" cy="649224"/>
            <a:chOff x="-19045" y="216550"/>
            <a:chExt cx="9180548" cy="649224"/>
          </a:xfrm>
        </p:grpSpPr>
        <p:sp>
          <p:nvSpPr>
            <p:cNvPr id="12" name="Volný tvar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Volný tvar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383787825"/>
              </p:ext>
            </p:extLst>
          </p:nvPr>
        </p:nvGraphicFramePr>
        <p:xfrm>
          <a:off x="1043608" y="1168059"/>
          <a:ext cx="6792416" cy="3429837"/>
        </p:xfrm>
        <a:graphic>
          <a:graphicData uri="http://schemas.openxmlformats.org/drawingml/2006/table">
            <a:tbl>
              <a:tblPr firstRow="1">
                <a:effectLst/>
                <a:tableStyleId>{5940675A-B579-460E-94D1-54222C63F5DA}</a:tableStyleId>
              </a:tblPr>
              <a:tblGrid>
                <a:gridCol w="1584176"/>
                <a:gridCol w="5208240"/>
              </a:tblGrid>
              <a:tr h="259173">
                <a:tc>
                  <a:txBody>
                    <a:bodyPr/>
                    <a:lstStyle/>
                    <a:p>
                      <a:r>
                        <a:rPr lang="cs-CZ" sz="1000" b="1" i="1" dirty="0" smtClean="0">
                          <a:solidFill>
                            <a:schemeClr val="bg1"/>
                          </a:solidFill>
                          <a:latin typeface="Times New Roman" pitchFamily="18" charset="0"/>
                          <a:cs typeface="Times New Roman" pitchFamily="18" charset="0"/>
                        </a:rPr>
                        <a:t>Číslo projektu</a:t>
                      </a:r>
                      <a:endParaRPr lang="cs-CZ" sz="1000" b="1" i="1" dirty="0">
                        <a:solidFill>
                          <a:schemeClr val="bg1"/>
                        </a:solidFill>
                        <a:latin typeface="Times New Roman" pitchFamily="18" charset="0"/>
                        <a:cs typeface="Times New Roman" pitchFamily="18" charset="0"/>
                      </a:endParaRPr>
                    </a:p>
                  </a:txBody>
                  <a:tcP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60000"/>
                        <a:lumOff val="40000"/>
                      </a:schemeClr>
                    </a:solidFill>
                  </a:tcPr>
                </a:tc>
                <a:tc>
                  <a:txBody>
                    <a:bodyPr/>
                    <a:lstStyle/>
                    <a:p>
                      <a:pPr algn="just"/>
                      <a:r>
                        <a:rPr lang="cs-CZ" sz="1000" i="1" dirty="0" smtClean="0">
                          <a:solidFill>
                            <a:schemeClr val="tx1"/>
                          </a:solidFill>
                          <a:latin typeface="Times New Roman" pitchFamily="18" charset="0"/>
                          <a:cs typeface="Times New Roman" pitchFamily="18" charset="0"/>
                        </a:rPr>
                        <a:t>CZ.1.07/1.5.00/34.0479</a:t>
                      </a:r>
                      <a:endParaRPr lang="cs-CZ" sz="1000" i="1" dirty="0">
                        <a:solidFill>
                          <a:schemeClr val="tx1"/>
                        </a:solidFill>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r>
              <a:tr h="0">
                <a:tc>
                  <a:txBody>
                    <a:bodyPr/>
                    <a:lstStyle/>
                    <a:p>
                      <a:r>
                        <a:rPr lang="cs-CZ" sz="1000" b="1" i="1" dirty="0" smtClean="0">
                          <a:solidFill>
                            <a:schemeClr val="bg1"/>
                          </a:solidFill>
                          <a:latin typeface="Times New Roman" pitchFamily="18" charset="0"/>
                          <a:cs typeface="Times New Roman" pitchFamily="18" charset="0"/>
                        </a:rPr>
                        <a:t>Číslo materiálu</a:t>
                      </a:r>
                      <a:endParaRPr lang="cs-CZ" sz="1000" b="1" i="1" dirty="0">
                        <a:solidFill>
                          <a:schemeClr val="bg1"/>
                        </a:solidFill>
                        <a:latin typeface="Times New Roman" pitchFamily="18" charset="0"/>
                        <a:cs typeface="Times New Roman" pitchFamily="18" charset="0"/>
                      </a:endParaRPr>
                    </a:p>
                  </a:txBody>
                  <a:tcP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60000"/>
                        <a:lumOff val="40000"/>
                      </a:schemeClr>
                    </a:solidFill>
                  </a:tcPr>
                </a:tc>
                <a:tc>
                  <a:txBody>
                    <a:bodyPr/>
                    <a:lstStyle/>
                    <a:p>
                      <a:pPr algn="just"/>
                      <a:r>
                        <a:rPr lang="cs-CZ" sz="1000" i="1" dirty="0" smtClean="0">
                          <a:solidFill>
                            <a:schemeClr val="tx1"/>
                          </a:solidFill>
                          <a:latin typeface="Times New Roman" pitchFamily="18" charset="0"/>
                          <a:cs typeface="Times New Roman" pitchFamily="18" charset="0"/>
                        </a:rPr>
                        <a:t>VY_32_INOVACE_KRISTINA_EPPICHOVA_CESKA_LITERATURA_2._POLOVINY_20._STOLETI_ZIDE_A_HOLOKAUST_10</a:t>
                      </a:r>
                      <a:endParaRPr lang="cs-CZ" sz="1000" i="1" dirty="0">
                        <a:solidFill>
                          <a:schemeClr val="tx1"/>
                        </a:solidFill>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r>
              <a:tr h="259173">
                <a:tc>
                  <a:txBody>
                    <a:bodyPr/>
                    <a:lstStyle/>
                    <a:p>
                      <a:r>
                        <a:rPr lang="cs-CZ" sz="1000" b="1" i="1" dirty="0" smtClean="0">
                          <a:solidFill>
                            <a:schemeClr val="bg1"/>
                          </a:solidFill>
                          <a:latin typeface="Times New Roman" pitchFamily="18" charset="0"/>
                          <a:cs typeface="Times New Roman" pitchFamily="18" charset="0"/>
                        </a:rPr>
                        <a:t>Název školy</a:t>
                      </a:r>
                      <a:endParaRPr lang="cs-CZ" sz="1000" b="1" i="1" dirty="0">
                        <a:solidFill>
                          <a:schemeClr val="bg1"/>
                        </a:solidFill>
                        <a:latin typeface="Times New Roman" pitchFamily="18" charset="0"/>
                        <a:cs typeface="Times New Roman" pitchFamily="18" charset="0"/>
                      </a:endParaRPr>
                    </a:p>
                  </a:txBody>
                  <a:tcP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60000"/>
                        <a:lumOff val="40000"/>
                      </a:schemeClr>
                    </a:solidFill>
                  </a:tcPr>
                </a:tc>
                <a:tc>
                  <a:txBody>
                    <a:bodyPr/>
                    <a:lstStyle/>
                    <a:p>
                      <a:pPr algn="just"/>
                      <a:r>
                        <a:rPr lang="cs-CZ" sz="1000" i="1" dirty="0" smtClean="0">
                          <a:solidFill>
                            <a:schemeClr val="tx1"/>
                          </a:solidFill>
                          <a:latin typeface="Times New Roman" pitchFamily="18" charset="0"/>
                          <a:cs typeface="Times New Roman" pitchFamily="18" charset="0"/>
                        </a:rPr>
                        <a:t>Střední škola služeb, obchodu a gastronomie Hradec Králové</a:t>
                      </a:r>
                      <a:endParaRPr lang="cs-CZ" sz="1000" i="1" dirty="0">
                        <a:solidFill>
                          <a:schemeClr val="tx1"/>
                        </a:solidFill>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r>
              <a:tr h="259173">
                <a:tc>
                  <a:txBody>
                    <a:bodyPr/>
                    <a:lstStyle/>
                    <a:p>
                      <a:r>
                        <a:rPr lang="cs-CZ" sz="1000" b="1" i="1" dirty="0" smtClean="0">
                          <a:solidFill>
                            <a:schemeClr val="bg1"/>
                          </a:solidFill>
                          <a:latin typeface="Times New Roman" pitchFamily="18" charset="0"/>
                          <a:cs typeface="Times New Roman" pitchFamily="18" charset="0"/>
                        </a:rPr>
                        <a:t>Ročník</a:t>
                      </a:r>
                      <a:endParaRPr lang="cs-CZ" sz="1000" b="1" i="1" dirty="0">
                        <a:solidFill>
                          <a:schemeClr val="bg1"/>
                        </a:solidFill>
                        <a:latin typeface="Times New Roman" pitchFamily="18" charset="0"/>
                        <a:cs typeface="Times New Roman" pitchFamily="18" charset="0"/>
                      </a:endParaRPr>
                    </a:p>
                  </a:txBody>
                  <a:tcP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60000"/>
                        <a:lumOff val="40000"/>
                      </a:schemeClr>
                    </a:solidFill>
                  </a:tcPr>
                </a:tc>
                <a:tc>
                  <a:txBody>
                    <a:bodyPr/>
                    <a:lstStyle/>
                    <a:p>
                      <a:pPr algn="just"/>
                      <a:r>
                        <a:rPr lang="cs-CZ" sz="1000" i="1" dirty="0" smtClean="0">
                          <a:solidFill>
                            <a:schemeClr val="tx1"/>
                          </a:solidFill>
                          <a:latin typeface="Times New Roman" pitchFamily="18" charset="0"/>
                          <a:cs typeface="Times New Roman" pitchFamily="18" charset="0"/>
                        </a:rPr>
                        <a:t>4.</a:t>
                      </a:r>
                      <a:endParaRPr lang="cs-CZ" sz="1000" i="1" dirty="0">
                        <a:solidFill>
                          <a:schemeClr val="tx1"/>
                        </a:solidFill>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r>
              <a:tr h="259173">
                <a:tc>
                  <a:txBody>
                    <a:bodyPr/>
                    <a:lstStyle/>
                    <a:p>
                      <a:r>
                        <a:rPr lang="cs-CZ" sz="1000" b="1" i="1" dirty="0" smtClean="0">
                          <a:solidFill>
                            <a:schemeClr val="bg1"/>
                          </a:solidFill>
                          <a:latin typeface="Times New Roman" pitchFamily="18" charset="0"/>
                          <a:cs typeface="Times New Roman" pitchFamily="18" charset="0"/>
                        </a:rPr>
                        <a:t>Vzdělávací oblast</a:t>
                      </a:r>
                      <a:endParaRPr lang="cs-CZ" sz="1000" b="1" i="1" dirty="0">
                        <a:solidFill>
                          <a:schemeClr val="bg1"/>
                        </a:solidFill>
                        <a:latin typeface="Times New Roman" pitchFamily="18" charset="0"/>
                        <a:cs typeface="Times New Roman" pitchFamily="18" charset="0"/>
                      </a:endParaRPr>
                    </a:p>
                  </a:txBody>
                  <a:tcP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60000"/>
                        <a:lumOff val="40000"/>
                      </a:schemeClr>
                    </a:solidFill>
                  </a:tcPr>
                </a:tc>
                <a:tc>
                  <a:txBody>
                    <a:bodyPr/>
                    <a:lstStyle/>
                    <a:p>
                      <a:pPr algn="just"/>
                      <a:r>
                        <a:rPr lang="cs-CZ" sz="1000" i="1" dirty="0" smtClean="0">
                          <a:solidFill>
                            <a:schemeClr val="tx1"/>
                          </a:solidFill>
                          <a:latin typeface="Times New Roman" pitchFamily="18" charset="0"/>
                          <a:cs typeface="Times New Roman" pitchFamily="18" charset="0"/>
                        </a:rPr>
                        <a:t>Jazyk</a:t>
                      </a:r>
                      <a:r>
                        <a:rPr lang="cs-CZ" sz="1000" i="1" baseline="0" dirty="0" smtClean="0">
                          <a:solidFill>
                            <a:schemeClr val="tx1"/>
                          </a:solidFill>
                          <a:latin typeface="Times New Roman" pitchFamily="18" charset="0"/>
                          <a:cs typeface="Times New Roman" pitchFamily="18" charset="0"/>
                        </a:rPr>
                        <a:t> a jazyková komunikace</a:t>
                      </a:r>
                      <a:endParaRPr lang="cs-CZ" sz="1000" i="1" dirty="0">
                        <a:solidFill>
                          <a:schemeClr val="tx1"/>
                        </a:solidFill>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r>
              <a:tr h="259173">
                <a:tc>
                  <a:txBody>
                    <a:bodyPr/>
                    <a:lstStyle/>
                    <a:p>
                      <a:r>
                        <a:rPr lang="cs-CZ" sz="1000" b="1" i="1" dirty="0" smtClean="0">
                          <a:solidFill>
                            <a:schemeClr val="bg1"/>
                          </a:solidFill>
                          <a:latin typeface="Times New Roman" pitchFamily="18" charset="0"/>
                          <a:cs typeface="Times New Roman" pitchFamily="18" charset="0"/>
                        </a:rPr>
                        <a:t>Vzdělávací obor</a:t>
                      </a:r>
                      <a:endParaRPr lang="cs-CZ" sz="1000" b="1" i="1" dirty="0">
                        <a:solidFill>
                          <a:schemeClr val="bg1"/>
                        </a:solidFill>
                        <a:latin typeface="Times New Roman" pitchFamily="18" charset="0"/>
                        <a:cs typeface="Times New Roman" pitchFamily="18" charset="0"/>
                      </a:endParaRPr>
                    </a:p>
                  </a:txBody>
                  <a:tcP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60000"/>
                        <a:lumOff val="40000"/>
                      </a:schemeClr>
                    </a:solidFill>
                  </a:tcPr>
                </a:tc>
                <a:tc>
                  <a:txBody>
                    <a:bodyPr/>
                    <a:lstStyle/>
                    <a:p>
                      <a:pPr algn="just"/>
                      <a:r>
                        <a:rPr lang="cs-CZ" sz="1000" i="1" dirty="0" smtClean="0">
                          <a:solidFill>
                            <a:schemeClr val="tx1"/>
                          </a:solidFill>
                          <a:latin typeface="Times New Roman" pitchFamily="18" charset="0"/>
                          <a:cs typeface="Times New Roman" pitchFamily="18" charset="0"/>
                        </a:rPr>
                        <a:t>Český</a:t>
                      </a:r>
                      <a:r>
                        <a:rPr lang="cs-CZ" sz="1000" i="1" baseline="0" dirty="0" smtClean="0">
                          <a:solidFill>
                            <a:schemeClr val="tx1"/>
                          </a:solidFill>
                          <a:latin typeface="Times New Roman" pitchFamily="18" charset="0"/>
                          <a:cs typeface="Times New Roman" pitchFamily="18" charset="0"/>
                        </a:rPr>
                        <a:t> jazyk a literatura</a:t>
                      </a:r>
                      <a:endParaRPr lang="cs-CZ" sz="1000" i="1" dirty="0">
                        <a:solidFill>
                          <a:schemeClr val="tx1"/>
                        </a:solidFill>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r>
              <a:tr h="259173">
                <a:tc>
                  <a:txBody>
                    <a:bodyPr/>
                    <a:lstStyle/>
                    <a:p>
                      <a:r>
                        <a:rPr lang="cs-CZ" sz="1000" b="1" i="1" dirty="0" smtClean="0">
                          <a:solidFill>
                            <a:schemeClr val="bg1"/>
                          </a:solidFill>
                          <a:latin typeface="Times New Roman" pitchFamily="18" charset="0"/>
                          <a:cs typeface="Times New Roman" pitchFamily="18" charset="0"/>
                        </a:rPr>
                        <a:t>Tematický okruh</a:t>
                      </a:r>
                      <a:endParaRPr lang="cs-CZ" sz="1000" b="1" i="1" dirty="0">
                        <a:solidFill>
                          <a:schemeClr val="bg1"/>
                        </a:solidFill>
                        <a:latin typeface="Times New Roman" pitchFamily="18" charset="0"/>
                        <a:cs typeface="Times New Roman" pitchFamily="18" charset="0"/>
                      </a:endParaRPr>
                    </a:p>
                  </a:txBody>
                  <a:tcP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60000"/>
                        <a:lumOff val="40000"/>
                      </a:schemeClr>
                    </a:solidFill>
                  </a:tcPr>
                </a:tc>
                <a:tc>
                  <a:txBody>
                    <a:bodyPr/>
                    <a:lstStyle/>
                    <a:p>
                      <a:pPr algn="just"/>
                      <a:r>
                        <a:rPr lang="cs-CZ" sz="1000" i="1" dirty="0" smtClean="0">
                          <a:solidFill>
                            <a:schemeClr val="tx1"/>
                          </a:solidFill>
                          <a:latin typeface="Times New Roman" pitchFamily="18" charset="0"/>
                          <a:cs typeface="Times New Roman" pitchFamily="18" charset="0"/>
                        </a:rPr>
                        <a:t>Česká</a:t>
                      </a:r>
                      <a:r>
                        <a:rPr lang="cs-CZ" sz="1000" i="1" baseline="0" dirty="0" smtClean="0">
                          <a:solidFill>
                            <a:schemeClr val="tx1"/>
                          </a:solidFill>
                          <a:latin typeface="Times New Roman" pitchFamily="18" charset="0"/>
                          <a:cs typeface="Times New Roman" pitchFamily="18" charset="0"/>
                        </a:rPr>
                        <a:t> literatura 2. poloviny 20. století</a:t>
                      </a:r>
                      <a:endParaRPr lang="cs-CZ" sz="1000" i="1" dirty="0">
                        <a:solidFill>
                          <a:schemeClr val="tx1"/>
                        </a:solidFill>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r>
              <a:tr h="259173">
                <a:tc>
                  <a:txBody>
                    <a:bodyPr/>
                    <a:lstStyle/>
                    <a:p>
                      <a:r>
                        <a:rPr lang="cs-CZ" sz="1000" b="1" i="1" dirty="0" smtClean="0">
                          <a:solidFill>
                            <a:schemeClr val="bg1"/>
                          </a:solidFill>
                          <a:latin typeface="Times New Roman" pitchFamily="18" charset="0"/>
                          <a:cs typeface="Times New Roman" pitchFamily="18" charset="0"/>
                        </a:rPr>
                        <a:t>Téma</a:t>
                      </a:r>
                      <a:endParaRPr lang="cs-CZ" sz="1000" b="1" i="1" dirty="0">
                        <a:solidFill>
                          <a:schemeClr val="bg1"/>
                        </a:solidFill>
                        <a:latin typeface="Times New Roman" pitchFamily="18" charset="0"/>
                        <a:cs typeface="Times New Roman" pitchFamily="18" charset="0"/>
                      </a:endParaRPr>
                    </a:p>
                  </a:txBody>
                  <a:tcP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60000"/>
                        <a:lumOff val="40000"/>
                      </a:schemeClr>
                    </a:solidFill>
                  </a:tcPr>
                </a:tc>
                <a:tc>
                  <a:txBody>
                    <a:bodyPr/>
                    <a:lstStyle/>
                    <a:p>
                      <a:pPr algn="just"/>
                      <a:r>
                        <a:rPr lang="cs-CZ" sz="1000" i="1" dirty="0" smtClean="0">
                          <a:solidFill>
                            <a:schemeClr val="tx1"/>
                          </a:solidFill>
                          <a:latin typeface="Times New Roman" pitchFamily="18" charset="0"/>
                          <a:cs typeface="Times New Roman" pitchFamily="18" charset="0"/>
                        </a:rPr>
                        <a:t>Próza</a:t>
                      </a:r>
                      <a:endParaRPr lang="cs-CZ" sz="1000" i="1" dirty="0">
                        <a:solidFill>
                          <a:schemeClr val="tx1"/>
                        </a:solidFill>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r>
              <a:tr h="259173">
                <a:tc>
                  <a:txBody>
                    <a:bodyPr/>
                    <a:lstStyle/>
                    <a:p>
                      <a:r>
                        <a:rPr lang="cs-CZ" sz="1000" b="1" i="1" dirty="0" smtClean="0">
                          <a:solidFill>
                            <a:schemeClr val="bg1"/>
                          </a:solidFill>
                          <a:latin typeface="Times New Roman" pitchFamily="18" charset="0"/>
                          <a:cs typeface="Times New Roman" pitchFamily="18" charset="0"/>
                        </a:rPr>
                        <a:t>Jméno autora</a:t>
                      </a:r>
                      <a:endParaRPr lang="cs-CZ" sz="1000" b="1" i="1" dirty="0">
                        <a:solidFill>
                          <a:schemeClr val="bg1"/>
                        </a:solidFill>
                        <a:latin typeface="Times New Roman" pitchFamily="18" charset="0"/>
                        <a:cs typeface="Times New Roman" pitchFamily="18" charset="0"/>
                      </a:endParaRPr>
                    </a:p>
                  </a:txBody>
                  <a:tcP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60000"/>
                        <a:lumOff val="40000"/>
                      </a:schemeClr>
                    </a:solidFill>
                  </a:tcPr>
                </a:tc>
                <a:tc>
                  <a:txBody>
                    <a:bodyPr/>
                    <a:lstStyle/>
                    <a:p>
                      <a:pPr algn="just"/>
                      <a:r>
                        <a:rPr lang="cs-CZ" sz="1000" i="1" dirty="0" smtClean="0">
                          <a:solidFill>
                            <a:schemeClr val="tx1"/>
                          </a:solidFill>
                          <a:latin typeface="Times New Roman" pitchFamily="18" charset="0"/>
                          <a:cs typeface="Times New Roman" pitchFamily="18" charset="0"/>
                        </a:rPr>
                        <a:t>Mgr. Kristina Eppichová</a:t>
                      </a:r>
                      <a:endParaRPr lang="cs-CZ" sz="1000" i="1" dirty="0">
                        <a:solidFill>
                          <a:schemeClr val="tx1"/>
                        </a:solidFill>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r>
              <a:tr h="259173">
                <a:tc>
                  <a:txBody>
                    <a:bodyPr/>
                    <a:lstStyle/>
                    <a:p>
                      <a:r>
                        <a:rPr lang="cs-CZ" sz="1000" b="1" i="1" dirty="0" smtClean="0">
                          <a:solidFill>
                            <a:schemeClr val="bg1"/>
                          </a:solidFill>
                          <a:latin typeface="Times New Roman" pitchFamily="18" charset="0"/>
                          <a:cs typeface="Times New Roman" pitchFamily="18" charset="0"/>
                        </a:rPr>
                        <a:t>Vytvořeno dne</a:t>
                      </a:r>
                      <a:endParaRPr lang="cs-CZ" sz="1000" b="1" i="1" dirty="0">
                        <a:solidFill>
                          <a:schemeClr val="bg1"/>
                        </a:solidFill>
                        <a:latin typeface="Times New Roman" pitchFamily="18" charset="0"/>
                        <a:cs typeface="Times New Roman" pitchFamily="18" charset="0"/>
                      </a:endParaRPr>
                    </a:p>
                  </a:txBody>
                  <a:tcP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60000"/>
                        <a:lumOff val="40000"/>
                      </a:schemeClr>
                    </a:solidFill>
                  </a:tcPr>
                </a:tc>
                <a:tc>
                  <a:txBody>
                    <a:bodyPr/>
                    <a:lstStyle/>
                    <a:p>
                      <a:pPr algn="just"/>
                      <a:r>
                        <a:rPr lang="cs-CZ" sz="1000" i="1" dirty="0" smtClean="0">
                          <a:solidFill>
                            <a:schemeClr val="tx1"/>
                          </a:solidFill>
                          <a:latin typeface="Times New Roman" pitchFamily="18" charset="0"/>
                          <a:cs typeface="Times New Roman" pitchFamily="18" charset="0"/>
                        </a:rPr>
                        <a:t>8. 1</a:t>
                      </a:r>
                      <a:r>
                        <a:rPr lang="cs-CZ" sz="1000" i="1" dirty="0" smtClean="0">
                          <a:solidFill>
                            <a:schemeClr val="tx1"/>
                          </a:solidFill>
                          <a:latin typeface="Times New Roman" pitchFamily="18" charset="0"/>
                          <a:cs typeface="Times New Roman" pitchFamily="18" charset="0"/>
                        </a:rPr>
                        <a:t>. </a:t>
                      </a:r>
                      <a:r>
                        <a:rPr lang="cs-CZ" sz="1000" i="1" dirty="0" smtClean="0">
                          <a:solidFill>
                            <a:schemeClr val="tx1"/>
                          </a:solidFill>
                          <a:latin typeface="Times New Roman" pitchFamily="18" charset="0"/>
                          <a:cs typeface="Times New Roman" pitchFamily="18" charset="0"/>
                        </a:rPr>
                        <a:t>2013</a:t>
                      </a:r>
                      <a:endParaRPr lang="cs-CZ" sz="1000" i="1" dirty="0">
                        <a:solidFill>
                          <a:schemeClr val="tx1"/>
                        </a:solidFill>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r>
              <a:tr h="345788">
                <a:tc>
                  <a:txBody>
                    <a:bodyPr/>
                    <a:lstStyle/>
                    <a:p>
                      <a:r>
                        <a:rPr lang="cs-CZ" sz="1000" b="1" i="1" dirty="0" smtClean="0">
                          <a:solidFill>
                            <a:schemeClr val="bg1"/>
                          </a:solidFill>
                          <a:latin typeface="Times New Roman" pitchFamily="18" charset="0"/>
                          <a:cs typeface="Times New Roman" pitchFamily="18" charset="0"/>
                        </a:rPr>
                        <a:t>Metodický popis (anotace)</a:t>
                      </a:r>
                      <a:endParaRPr lang="cs-CZ" sz="1000" b="1" i="1" dirty="0">
                        <a:solidFill>
                          <a:schemeClr val="bg1"/>
                        </a:solidFill>
                        <a:latin typeface="Times New Roman" pitchFamily="18" charset="0"/>
                        <a:cs typeface="Times New Roman" pitchFamily="18" charset="0"/>
                      </a:endParaRPr>
                    </a:p>
                  </a:txBody>
                  <a:tcP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2">
                        <a:lumMod val="60000"/>
                        <a:lumOff val="40000"/>
                      </a:schemeClr>
                    </a:solidFill>
                  </a:tcPr>
                </a:tc>
                <a:tc>
                  <a:txBody>
                    <a:bodyPr/>
                    <a:lstStyle/>
                    <a:p>
                      <a:pPr algn="just"/>
                      <a:r>
                        <a:rPr lang="cs-CZ" sz="1000" i="1" dirty="0" smtClean="0">
                          <a:solidFill>
                            <a:schemeClr val="tx1"/>
                          </a:solidFill>
                          <a:latin typeface="Times New Roman" pitchFamily="18" charset="0"/>
                          <a:cs typeface="Times New Roman" pitchFamily="18" charset="0"/>
                        </a:rPr>
                        <a:t>Prezentace vytvořená v programu MS PowerPoint seznamuje žáky se základními informacemi</a:t>
                      </a:r>
                      <a:r>
                        <a:rPr lang="cs-CZ" sz="1000" i="1" baseline="0" dirty="0" smtClean="0">
                          <a:solidFill>
                            <a:schemeClr val="tx1"/>
                          </a:solidFill>
                          <a:latin typeface="Times New Roman" pitchFamily="18" charset="0"/>
                          <a:cs typeface="Times New Roman" pitchFamily="18" charset="0"/>
                        </a:rPr>
                        <a:t> o holokaustu tak, aby si uvědomili vážnost této historické události a lépe dokázali pochopit obsahy některých literárních děl.</a:t>
                      </a:r>
                      <a:endParaRPr lang="cs-CZ" sz="1000" i="1" dirty="0" smtClean="0">
                        <a:solidFill>
                          <a:schemeClr val="tx1"/>
                        </a:solidFill>
                        <a:latin typeface="Times New Roman" pitchFamily="18" charset="0"/>
                        <a:cs typeface="Times New Roman" pitchFamily="18" charset="0"/>
                      </a:endParaRPr>
                    </a:p>
                    <a:p>
                      <a:pPr algn="just"/>
                      <a:endParaRPr lang="cs-CZ" sz="1000" i="1" dirty="0">
                        <a:solidFill>
                          <a:schemeClr val="tx1"/>
                        </a:solidFill>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r>
            </a:tbl>
          </a:graphicData>
        </a:graphic>
      </p:graphicFrame>
      <p:pic>
        <p:nvPicPr>
          <p:cNvPr id="3" name="Picture 2" descr="http://www.kr-karlovarsky.cz/NR/rdonlyres/55A062E8-6A73-480F-A23D-6CE5B15DF1A2/0/logo_cb.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83768" y="5589240"/>
            <a:ext cx="4536504" cy="99478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Autofit/>
          </a:bodyPr>
          <a:lstStyle/>
          <a:p>
            <a:pPr algn="ctr"/>
            <a:r>
              <a:rPr lang="cs-CZ" sz="6400" dirty="0" smtClean="0"/>
              <a:t>Židé a </a:t>
            </a:r>
            <a:r>
              <a:rPr lang="cs-CZ" sz="6400" dirty="0" err="1" smtClean="0"/>
              <a:t>holokaust</a:t>
            </a:r>
            <a:endParaRPr lang="cs-CZ" sz="6400" dirty="0"/>
          </a:p>
        </p:txBody>
      </p:sp>
      <p:sp>
        <p:nvSpPr>
          <p:cNvPr id="3" name="Podnadpis 2"/>
          <p:cNvSpPr>
            <a:spLocks noGrp="1"/>
          </p:cNvSpPr>
          <p:nvPr>
            <p:ph type="subTitle" idx="1"/>
          </p:nvPr>
        </p:nvSpPr>
        <p:spPr/>
        <p:txBody>
          <a:bodyPr>
            <a:normAutofit/>
          </a:bodyPr>
          <a:lstStyle/>
          <a:p>
            <a:pPr algn="ctr"/>
            <a:r>
              <a:rPr lang="cs-CZ" sz="3200" dirty="0" smtClean="0"/>
              <a:t>Česká literatura 2. poloviny 20. století</a:t>
            </a:r>
            <a:endParaRPr lang="cs-CZ" sz="32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Židé</a:t>
            </a:r>
            <a:endParaRPr lang="cs-CZ" dirty="0"/>
          </a:p>
        </p:txBody>
      </p:sp>
      <p:sp>
        <p:nvSpPr>
          <p:cNvPr id="3" name="Zástupný symbol pro obsah 2"/>
          <p:cNvSpPr>
            <a:spLocks noGrp="1"/>
          </p:cNvSpPr>
          <p:nvPr>
            <p:ph sz="half" idx="1"/>
          </p:nvPr>
        </p:nvSpPr>
        <p:spPr/>
        <p:txBody>
          <a:bodyPr>
            <a:normAutofit lnSpcReduction="10000"/>
          </a:bodyPr>
          <a:lstStyle/>
          <a:p>
            <a:r>
              <a:rPr lang="cs-CZ" dirty="0" smtClean="0"/>
              <a:t> </a:t>
            </a:r>
          </a:p>
          <a:p>
            <a:pPr>
              <a:buNone/>
            </a:pPr>
            <a:r>
              <a:rPr lang="cs-CZ" dirty="0" smtClean="0"/>
              <a:t>    </a:t>
            </a:r>
          </a:p>
          <a:p>
            <a:pPr>
              <a:buNone/>
            </a:pPr>
            <a:r>
              <a:rPr lang="cs-CZ" dirty="0" smtClean="0"/>
              <a:t>     </a:t>
            </a:r>
          </a:p>
          <a:p>
            <a:r>
              <a:rPr lang="cs-CZ" dirty="0" smtClean="0"/>
              <a:t> </a:t>
            </a:r>
          </a:p>
          <a:p>
            <a:r>
              <a:rPr lang="cs-CZ" dirty="0" smtClean="0"/>
              <a:t> </a:t>
            </a:r>
          </a:p>
          <a:p>
            <a:r>
              <a:rPr lang="cs-CZ" dirty="0" smtClean="0"/>
              <a:t> </a:t>
            </a:r>
          </a:p>
          <a:p>
            <a:r>
              <a:rPr lang="cs-CZ" dirty="0" smtClean="0"/>
              <a:t> </a:t>
            </a:r>
          </a:p>
          <a:p>
            <a:pPr>
              <a:buNone/>
            </a:pPr>
            <a:r>
              <a:rPr lang="cs-CZ" dirty="0" smtClean="0"/>
              <a:t>    </a:t>
            </a:r>
          </a:p>
          <a:p>
            <a:r>
              <a:rPr lang="cs-CZ" dirty="0" smtClean="0"/>
              <a:t> </a:t>
            </a:r>
          </a:p>
          <a:p>
            <a:pPr>
              <a:buNone/>
            </a:pPr>
            <a:r>
              <a:rPr lang="cs-CZ" dirty="0" smtClean="0"/>
              <a:t>    </a:t>
            </a:r>
          </a:p>
          <a:p>
            <a:pPr>
              <a:buNone/>
            </a:pPr>
            <a:endParaRPr lang="cs-CZ" dirty="0" smtClean="0"/>
          </a:p>
          <a:p>
            <a:pPr>
              <a:buNone/>
            </a:pPr>
            <a:endParaRPr lang="cs-CZ" dirty="0" smtClean="0"/>
          </a:p>
          <a:p>
            <a:pPr>
              <a:buNone/>
            </a:pPr>
            <a:endParaRPr lang="cs-CZ" dirty="0" smtClean="0"/>
          </a:p>
          <a:p>
            <a:endParaRPr lang="cs-CZ" dirty="0" smtClean="0"/>
          </a:p>
          <a:p>
            <a:endParaRPr lang="cs-CZ" dirty="0" smtClean="0"/>
          </a:p>
          <a:p>
            <a:pPr>
              <a:buNone/>
            </a:pPr>
            <a:endParaRPr lang="cs-CZ" dirty="0" smtClean="0"/>
          </a:p>
          <a:p>
            <a:pPr>
              <a:buNone/>
            </a:pPr>
            <a:endParaRPr lang="cs-CZ" dirty="0" smtClean="0"/>
          </a:p>
          <a:p>
            <a:endParaRPr lang="cs-CZ" dirty="0" smtClean="0"/>
          </a:p>
          <a:p>
            <a:endParaRPr lang="cs-CZ" dirty="0" smtClean="0"/>
          </a:p>
          <a:p>
            <a:pPr>
              <a:buNone/>
            </a:pPr>
            <a:endParaRPr lang="cs-CZ" dirty="0" smtClean="0"/>
          </a:p>
          <a:p>
            <a:pPr>
              <a:buNone/>
            </a:pPr>
            <a:endParaRPr lang="cs-CZ" dirty="0" smtClean="0"/>
          </a:p>
          <a:p>
            <a:pPr>
              <a:buNone/>
            </a:pPr>
            <a:endParaRPr lang="cs-CZ" dirty="0" smtClean="0"/>
          </a:p>
          <a:p>
            <a:pPr>
              <a:buNone/>
            </a:pPr>
            <a:endParaRPr lang="cs-CZ" dirty="0" smtClean="0"/>
          </a:p>
          <a:p>
            <a:endParaRPr lang="cs-CZ" dirty="0"/>
          </a:p>
        </p:txBody>
      </p:sp>
      <p:pic>
        <p:nvPicPr>
          <p:cNvPr id="9" name="Zástupný symbol pro obsah 8" descr="davidova hvězda.jpg"/>
          <p:cNvPicPr>
            <a:picLocks noGrp="1" noChangeAspect="1"/>
          </p:cNvPicPr>
          <p:nvPr>
            <p:ph sz="half" idx="2"/>
          </p:nvPr>
        </p:nvPicPr>
        <p:blipFill>
          <a:blip r:embed="rId2" cstate="print"/>
          <a:stretch>
            <a:fillRect/>
          </a:stretch>
        </p:blipFill>
        <p:spPr>
          <a:xfrm>
            <a:off x="4590529" y="2060848"/>
            <a:ext cx="3653879" cy="3653879"/>
          </a:xfrm>
        </p:spPr>
      </p:pic>
      <p:sp>
        <p:nvSpPr>
          <p:cNvPr id="5" name="TextovéPole 4"/>
          <p:cNvSpPr txBox="1"/>
          <p:nvPr/>
        </p:nvSpPr>
        <p:spPr>
          <a:xfrm>
            <a:off x="1619672" y="3189750"/>
            <a:ext cx="1872208" cy="504056"/>
          </a:xfrm>
          <a:prstGeom prst="rect">
            <a:avLst/>
          </a:prstGeom>
          <a:noFill/>
        </p:spPr>
        <p:txBody>
          <a:bodyPr wrap="square" rtlCol="0">
            <a:spAutoFit/>
          </a:bodyPr>
          <a:lstStyle/>
          <a:p>
            <a:r>
              <a:rPr lang="cs-CZ" sz="2600" dirty="0" smtClean="0"/>
              <a:t>hebrejština</a:t>
            </a:r>
            <a:endParaRPr lang="cs-CZ" sz="2600" dirty="0"/>
          </a:p>
        </p:txBody>
      </p:sp>
      <p:sp>
        <p:nvSpPr>
          <p:cNvPr id="6" name="TextovéPole 5"/>
          <p:cNvSpPr txBox="1"/>
          <p:nvPr/>
        </p:nvSpPr>
        <p:spPr>
          <a:xfrm>
            <a:off x="1404692" y="4053482"/>
            <a:ext cx="1008112" cy="492443"/>
          </a:xfrm>
          <a:prstGeom prst="rect">
            <a:avLst/>
          </a:prstGeom>
          <a:noFill/>
        </p:spPr>
        <p:txBody>
          <a:bodyPr wrap="square" rtlCol="0">
            <a:spAutoFit/>
          </a:bodyPr>
          <a:lstStyle/>
          <a:p>
            <a:r>
              <a:rPr lang="cs-CZ" sz="2600" dirty="0" smtClean="0"/>
              <a:t>Izrael</a:t>
            </a:r>
            <a:endParaRPr lang="cs-CZ" sz="2600" dirty="0"/>
          </a:p>
        </p:txBody>
      </p:sp>
      <p:sp>
        <p:nvSpPr>
          <p:cNvPr id="7" name="TextovéPole 6"/>
          <p:cNvSpPr txBox="1"/>
          <p:nvPr/>
        </p:nvSpPr>
        <p:spPr>
          <a:xfrm>
            <a:off x="2411760" y="4923749"/>
            <a:ext cx="1224136" cy="492443"/>
          </a:xfrm>
          <a:prstGeom prst="rect">
            <a:avLst/>
          </a:prstGeom>
          <a:noFill/>
        </p:spPr>
        <p:txBody>
          <a:bodyPr wrap="square" rtlCol="0">
            <a:spAutoFit/>
          </a:bodyPr>
          <a:lstStyle/>
          <a:p>
            <a:r>
              <a:rPr lang="cs-CZ" sz="2600" dirty="0" smtClean="0"/>
              <a:t>národa</a:t>
            </a:r>
            <a:endParaRPr lang="cs-CZ" sz="2600" dirty="0"/>
          </a:p>
        </p:txBody>
      </p:sp>
      <p:sp>
        <p:nvSpPr>
          <p:cNvPr id="8" name="TextovéPole 7"/>
          <p:cNvSpPr txBox="1"/>
          <p:nvPr/>
        </p:nvSpPr>
        <p:spPr>
          <a:xfrm>
            <a:off x="2411760" y="5794015"/>
            <a:ext cx="2088232" cy="492443"/>
          </a:xfrm>
          <a:prstGeom prst="rect">
            <a:avLst/>
          </a:prstGeom>
          <a:noFill/>
        </p:spPr>
        <p:txBody>
          <a:bodyPr wrap="square" rtlCol="0">
            <a:spAutoFit/>
          </a:bodyPr>
          <a:lstStyle/>
          <a:p>
            <a:r>
              <a:rPr lang="cs-CZ" sz="2600" dirty="0" smtClean="0"/>
              <a:t>náboženství</a:t>
            </a:r>
            <a:endParaRPr lang="cs-CZ" sz="2600" dirty="0"/>
          </a:p>
        </p:txBody>
      </p:sp>
      <p:sp>
        <p:nvSpPr>
          <p:cNvPr id="10" name="TextovéPole 9"/>
          <p:cNvSpPr txBox="1"/>
          <p:nvPr/>
        </p:nvSpPr>
        <p:spPr>
          <a:xfrm>
            <a:off x="7668344" y="5733256"/>
            <a:ext cx="565476" cy="276999"/>
          </a:xfrm>
          <a:prstGeom prst="rect">
            <a:avLst/>
          </a:prstGeom>
          <a:noFill/>
        </p:spPr>
        <p:txBody>
          <a:bodyPr wrap="none" rtlCol="0">
            <a:spAutoFit/>
          </a:bodyPr>
          <a:lstStyle/>
          <a:p>
            <a:r>
              <a:rPr lang="cs-CZ" sz="1200" dirty="0" smtClean="0"/>
              <a:t>Obr. 1</a:t>
            </a:r>
            <a:endParaRPr lang="cs-CZ" sz="1200" dirty="0"/>
          </a:p>
        </p:txBody>
      </p:sp>
      <p:sp>
        <p:nvSpPr>
          <p:cNvPr id="11" name="TextovéPole 10"/>
          <p:cNvSpPr txBox="1"/>
          <p:nvPr/>
        </p:nvSpPr>
        <p:spPr>
          <a:xfrm>
            <a:off x="721660" y="1858697"/>
            <a:ext cx="2374176" cy="492443"/>
          </a:xfrm>
          <a:prstGeom prst="rect">
            <a:avLst/>
          </a:prstGeom>
          <a:noFill/>
        </p:spPr>
        <p:txBody>
          <a:bodyPr wrap="none" rtlCol="0">
            <a:spAutoFit/>
          </a:bodyPr>
          <a:lstStyle/>
          <a:p>
            <a:r>
              <a:rPr lang="cs-CZ" sz="2600" dirty="0" smtClean="0"/>
              <a:t>semitský národ</a:t>
            </a:r>
            <a:endParaRPr lang="cs-CZ" sz="2600" dirty="0"/>
          </a:p>
        </p:txBody>
      </p:sp>
      <p:sp>
        <p:nvSpPr>
          <p:cNvPr id="12" name="TextovéPole 11"/>
          <p:cNvSpPr txBox="1"/>
          <p:nvPr/>
        </p:nvSpPr>
        <p:spPr>
          <a:xfrm>
            <a:off x="755576" y="2204864"/>
            <a:ext cx="2779672" cy="492443"/>
          </a:xfrm>
          <a:prstGeom prst="rect">
            <a:avLst/>
          </a:prstGeom>
          <a:noFill/>
        </p:spPr>
        <p:txBody>
          <a:bodyPr wrap="none" rtlCol="0">
            <a:spAutoFit/>
          </a:bodyPr>
          <a:lstStyle/>
          <a:p>
            <a:r>
              <a:rPr lang="cs-CZ" sz="2600" dirty="0" smtClean="0"/>
              <a:t>(semitský jazyk -</a:t>
            </a:r>
            <a:r>
              <a:rPr lang="en-US" sz="2600" dirty="0" smtClean="0"/>
              <a:t>&gt;</a:t>
            </a:r>
            <a:endParaRPr lang="cs-CZ" sz="2600" dirty="0"/>
          </a:p>
        </p:txBody>
      </p:sp>
      <p:sp>
        <p:nvSpPr>
          <p:cNvPr id="13" name="TextovéPole 12"/>
          <p:cNvSpPr txBox="1"/>
          <p:nvPr/>
        </p:nvSpPr>
        <p:spPr>
          <a:xfrm>
            <a:off x="789476" y="2564904"/>
            <a:ext cx="2846420" cy="492443"/>
          </a:xfrm>
          <a:prstGeom prst="rect">
            <a:avLst/>
          </a:prstGeom>
          <a:noFill/>
        </p:spPr>
        <p:txBody>
          <a:bodyPr wrap="none" rtlCol="0">
            <a:spAutoFit/>
          </a:bodyPr>
          <a:lstStyle/>
          <a:p>
            <a:r>
              <a:rPr lang="cs-CZ" sz="2600" dirty="0" smtClean="0"/>
              <a:t>jazykové označení</a:t>
            </a:r>
            <a:r>
              <a:rPr lang="cs-CZ" dirty="0" smtClean="0"/>
              <a:t>)</a:t>
            </a:r>
            <a:endParaRPr lang="cs-CZ" dirty="0"/>
          </a:p>
        </p:txBody>
      </p:sp>
      <p:sp>
        <p:nvSpPr>
          <p:cNvPr id="14" name="TextovéPole 13"/>
          <p:cNvSpPr txBox="1"/>
          <p:nvPr/>
        </p:nvSpPr>
        <p:spPr>
          <a:xfrm>
            <a:off x="749047" y="3171165"/>
            <a:ext cx="1013354" cy="492443"/>
          </a:xfrm>
          <a:prstGeom prst="rect">
            <a:avLst/>
          </a:prstGeom>
          <a:noFill/>
        </p:spPr>
        <p:txBody>
          <a:bodyPr wrap="none" rtlCol="0">
            <a:spAutoFit/>
          </a:bodyPr>
          <a:lstStyle/>
          <a:p>
            <a:r>
              <a:rPr lang="cs-CZ" sz="2600" dirty="0" smtClean="0"/>
              <a:t>jazyk:</a:t>
            </a:r>
            <a:endParaRPr lang="cs-CZ" sz="2600" dirty="0"/>
          </a:p>
        </p:txBody>
      </p:sp>
      <p:sp>
        <p:nvSpPr>
          <p:cNvPr id="15" name="TextovéPole 14"/>
          <p:cNvSpPr txBox="1"/>
          <p:nvPr/>
        </p:nvSpPr>
        <p:spPr>
          <a:xfrm>
            <a:off x="717580" y="3599960"/>
            <a:ext cx="3676391" cy="492443"/>
          </a:xfrm>
          <a:prstGeom prst="rect">
            <a:avLst/>
          </a:prstGeom>
          <a:noFill/>
        </p:spPr>
        <p:txBody>
          <a:bodyPr wrap="none" rtlCol="0">
            <a:spAutoFit/>
          </a:bodyPr>
          <a:lstStyle/>
          <a:p>
            <a:r>
              <a:rPr lang="cs-CZ" sz="2600" dirty="0" smtClean="0"/>
              <a:t>oblast Blízkého východu</a:t>
            </a:r>
          </a:p>
        </p:txBody>
      </p:sp>
      <p:sp>
        <p:nvSpPr>
          <p:cNvPr id="16" name="TextovéPole 15"/>
          <p:cNvSpPr txBox="1"/>
          <p:nvPr/>
        </p:nvSpPr>
        <p:spPr>
          <a:xfrm>
            <a:off x="745908" y="4046012"/>
            <a:ext cx="798617" cy="492443"/>
          </a:xfrm>
          <a:prstGeom prst="rect">
            <a:avLst/>
          </a:prstGeom>
          <a:noFill/>
        </p:spPr>
        <p:txBody>
          <a:bodyPr wrap="none" rtlCol="0">
            <a:spAutoFit/>
          </a:bodyPr>
          <a:lstStyle/>
          <a:p>
            <a:r>
              <a:rPr lang="cs-CZ" sz="2600" dirty="0" smtClean="0"/>
              <a:t>stát:</a:t>
            </a:r>
            <a:endParaRPr lang="cs-CZ" sz="2600" dirty="0"/>
          </a:p>
        </p:txBody>
      </p:sp>
      <p:sp>
        <p:nvSpPr>
          <p:cNvPr id="17" name="TextovéPole 16"/>
          <p:cNvSpPr txBox="1"/>
          <p:nvPr/>
        </p:nvSpPr>
        <p:spPr>
          <a:xfrm>
            <a:off x="746050" y="4497507"/>
            <a:ext cx="2433615" cy="492443"/>
          </a:xfrm>
          <a:prstGeom prst="rect">
            <a:avLst/>
          </a:prstGeom>
          <a:noFill/>
        </p:spPr>
        <p:txBody>
          <a:bodyPr wrap="none" rtlCol="0">
            <a:spAutoFit/>
          </a:bodyPr>
          <a:lstStyle/>
          <a:p>
            <a:r>
              <a:rPr lang="cs-CZ" sz="2600" dirty="0" smtClean="0"/>
              <a:t>Žid = příslušník</a:t>
            </a:r>
            <a:endParaRPr lang="cs-CZ" sz="2600" dirty="0"/>
          </a:p>
        </p:txBody>
      </p:sp>
      <p:sp>
        <p:nvSpPr>
          <p:cNvPr id="18" name="TextovéPole 17"/>
          <p:cNvSpPr txBox="1"/>
          <p:nvPr/>
        </p:nvSpPr>
        <p:spPr>
          <a:xfrm>
            <a:off x="755576" y="4928329"/>
            <a:ext cx="1802738" cy="492443"/>
          </a:xfrm>
          <a:prstGeom prst="rect">
            <a:avLst/>
          </a:prstGeom>
          <a:noFill/>
        </p:spPr>
        <p:txBody>
          <a:bodyPr wrap="none" rtlCol="0">
            <a:spAutoFit/>
          </a:bodyPr>
          <a:lstStyle/>
          <a:p>
            <a:r>
              <a:rPr lang="cs-CZ" sz="2600" dirty="0" smtClean="0"/>
              <a:t>židovského</a:t>
            </a:r>
            <a:endParaRPr lang="cs-CZ" sz="2600" dirty="0"/>
          </a:p>
        </p:txBody>
      </p:sp>
      <p:sp>
        <p:nvSpPr>
          <p:cNvPr id="19" name="TextovéPole 18"/>
          <p:cNvSpPr txBox="1"/>
          <p:nvPr/>
        </p:nvSpPr>
        <p:spPr>
          <a:xfrm>
            <a:off x="745908" y="5367774"/>
            <a:ext cx="2401555" cy="492443"/>
          </a:xfrm>
          <a:prstGeom prst="rect">
            <a:avLst/>
          </a:prstGeom>
          <a:noFill/>
        </p:spPr>
        <p:txBody>
          <a:bodyPr wrap="none" rtlCol="0">
            <a:spAutoFit/>
          </a:bodyPr>
          <a:lstStyle/>
          <a:p>
            <a:r>
              <a:rPr lang="cs-CZ" sz="2600" dirty="0" smtClean="0"/>
              <a:t>žid = příslušník</a:t>
            </a:r>
            <a:endParaRPr lang="cs-CZ" sz="2600" dirty="0"/>
          </a:p>
        </p:txBody>
      </p:sp>
      <p:sp>
        <p:nvSpPr>
          <p:cNvPr id="20" name="TextovéPole 19"/>
          <p:cNvSpPr txBox="1"/>
          <p:nvPr/>
        </p:nvSpPr>
        <p:spPr>
          <a:xfrm>
            <a:off x="755576" y="5794016"/>
            <a:ext cx="1802738" cy="492443"/>
          </a:xfrm>
          <a:prstGeom prst="rect">
            <a:avLst/>
          </a:prstGeom>
          <a:noFill/>
        </p:spPr>
        <p:txBody>
          <a:bodyPr wrap="none" rtlCol="0">
            <a:spAutoFit/>
          </a:bodyPr>
          <a:lstStyle/>
          <a:p>
            <a:r>
              <a:rPr lang="cs-CZ" sz="2600" dirty="0" smtClean="0"/>
              <a:t>židovského</a:t>
            </a:r>
            <a:endParaRPr lang="cs-CZ" sz="2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2000"/>
                                        <p:tgtEl>
                                          <p:spTgt spid="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xEl>
                                              <p:pRg st="0" end="0"/>
                                            </p:txEl>
                                          </p:spTgt>
                                        </p:tgtEl>
                                        <p:attrNameLst>
                                          <p:attrName>style.visibility</p:attrName>
                                        </p:attrNameLst>
                                      </p:cBhvr>
                                      <p:to>
                                        <p:strVal val="visible"/>
                                      </p:to>
                                    </p:set>
                                    <p:animEffect transition="in" filter="fade">
                                      <p:cBhvr>
                                        <p:cTn id="12" dur="2000"/>
                                        <p:tgtEl>
                                          <p:spTgt spid="1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xEl>
                                              <p:pRg st="0" end="0"/>
                                            </p:txEl>
                                          </p:spTgt>
                                        </p:tgtEl>
                                        <p:attrNameLst>
                                          <p:attrName>style.visibility</p:attrName>
                                        </p:attrNameLst>
                                      </p:cBhvr>
                                      <p:to>
                                        <p:strVal val="visible"/>
                                      </p:to>
                                    </p:set>
                                    <p:animEffect transition="in" filter="fade">
                                      <p:cBhvr>
                                        <p:cTn id="17" dur="2000"/>
                                        <p:tgtEl>
                                          <p:spTgt spid="1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4">
                                            <p:txEl>
                                              <p:pRg st="0" end="0"/>
                                            </p:txEl>
                                          </p:spTgt>
                                        </p:tgtEl>
                                        <p:attrNameLst>
                                          <p:attrName>style.visibility</p:attrName>
                                        </p:attrNameLst>
                                      </p:cBhvr>
                                      <p:to>
                                        <p:strVal val="visible"/>
                                      </p:to>
                                    </p:set>
                                    <p:animEffect transition="in" filter="fade">
                                      <p:cBhvr>
                                        <p:cTn id="22" dur="2000"/>
                                        <p:tgtEl>
                                          <p:spTgt spid="14">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xEl>
                                              <p:pRg st="0" end="0"/>
                                            </p:txEl>
                                          </p:spTgt>
                                        </p:tgtEl>
                                        <p:attrNameLst>
                                          <p:attrName>style.visibility</p:attrName>
                                        </p:attrNameLst>
                                      </p:cBhvr>
                                      <p:to>
                                        <p:strVal val="visible"/>
                                      </p:to>
                                    </p:set>
                                    <p:animEffect transition="in" filter="fade">
                                      <p:cBhvr>
                                        <p:cTn id="27" dur="2000"/>
                                        <p:tgtEl>
                                          <p:spTgt spid="5">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5">
                                            <p:txEl>
                                              <p:pRg st="0" end="0"/>
                                            </p:txEl>
                                          </p:spTgt>
                                        </p:tgtEl>
                                        <p:attrNameLst>
                                          <p:attrName>style.visibility</p:attrName>
                                        </p:attrNameLst>
                                      </p:cBhvr>
                                      <p:to>
                                        <p:strVal val="visible"/>
                                      </p:to>
                                    </p:set>
                                    <p:animEffect transition="in" filter="fade">
                                      <p:cBhvr>
                                        <p:cTn id="32" dur="2000"/>
                                        <p:tgtEl>
                                          <p:spTgt spid="1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6">
                                            <p:txEl>
                                              <p:pRg st="0" end="0"/>
                                            </p:txEl>
                                          </p:spTgt>
                                        </p:tgtEl>
                                        <p:attrNameLst>
                                          <p:attrName>style.visibility</p:attrName>
                                        </p:attrNameLst>
                                      </p:cBhvr>
                                      <p:to>
                                        <p:strVal val="visible"/>
                                      </p:to>
                                    </p:set>
                                    <p:animEffect transition="in" filter="fade">
                                      <p:cBhvr>
                                        <p:cTn id="37" dur="2000"/>
                                        <p:tgtEl>
                                          <p:spTgt spid="1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txEl>
                                              <p:pRg st="0" end="0"/>
                                            </p:txEl>
                                          </p:spTgt>
                                        </p:tgtEl>
                                        <p:attrNameLst>
                                          <p:attrName>style.visibility</p:attrName>
                                        </p:attrNameLst>
                                      </p:cBhvr>
                                      <p:to>
                                        <p:strVal val="visible"/>
                                      </p:to>
                                    </p:set>
                                    <p:animEffect transition="in" filter="fade">
                                      <p:cBhvr>
                                        <p:cTn id="42" dur="2000"/>
                                        <p:tgtEl>
                                          <p:spTgt spid="6">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7">
                                            <p:txEl>
                                              <p:pRg st="0" end="0"/>
                                            </p:txEl>
                                          </p:spTgt>
                                        </p:tgtEl>
                                        <p:attrNameLst>
                                          <p:attrName>style.visibility</p:attrName>
                                        </p:attrNameLst>
                                      </p:cBhvr>
                                      <p:to>
                                        <p:strVal val="visible"/>
                                      </p:to>
                                    </p:set>
                                    <p:animEffect transition="in" filter="fade">
                                      <p:cBhvr>
                                        <p:cTn id="47" dur="2000"/>
                                        <p:tgtEl>
                                          <p:spTgt spid="17">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8">
                                            <p:txEl>
                                              <p:pRg st="0" end="0"/>
                                            </p:txEl>
                                          </p:spTgt>
                                        </p:tgtEl>
                                        <p:attrNameLst>
                                          <p:attrName>style.visibility</p:attrName>
                                        </p:attrNameLst>
                                      </p:cBhvr>
                                      <p:to>
                                        <p:strVal val="visible"/>
                                      </p:to>
                                    </p:set>
                                    <p:animEffect transition="in" filter="fade">
                                      <p:cBhvr>
                                        <p:cTn id="52" dur="2000"/>
                                        <p:tgtEl>
                                          <p:spTgt spid="18">
                                            <p:txEl>
                                              <p:pRg st="0" end="0"/>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7">
                                            <p:txEl>
                                              <p:pRg st="0" end="0"/>
                                            </p:txEl>
                                          </p:spTgt>
                                        </p:tgtEl>
                                        <p:attrNameLst>
                                          <p:attrName>style.visibility</p:attrName>
                                        </p:attrNameLst>
                                      </p:cBhvr>
                                      <p:to>
                                        <p:strVal val="visible"/>
                                      </p:to>
                                    </p:set>
                                    <p:animEffect transition="in" filter="fade">
                                      <p:cBhvr>
                                        <p:cTn id="57" dur="2000"/>
                                        <p:tgtEl>
                                          <p:spTgt spid="7">
                                            <p:txEl>
                                              <p:pRg st="0" end="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9">
                                            <p:txEl>
                                              <p:pRg st="0" end="0"/>
                                            </p:txEl>
                                          </p:spTgt>
                                        </p:tgtEl>
                                        <p:attrNameLst>
                                          <p:attrName>style.visibility</p:attrName>
                                        </p:attrNameLst>
                                      </p:cBhvr>
                                      <p:to>
                                        <p:strVal val="visible"/>
                                      </p:to>
                                    </p:set>
                                    <p:animEffect transition="in" filter="fade">
                                      <p:cBhvr>
                                        <p:cTn id="62" dur="2000"/>
                                        <p:tgtEl>
                                          <p:spTgt spid="19">
                                            <p:txEl>
                                              <p:pRg st="0" end="0"/>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20">
                                            <p:txEl>
                                              <p:pRg st="0" end="0"/>
                                            </p:txEl>
                                          </p:spTgt>
                                        </p:tgtEl>
                                        <p:attrNameLst>
                                          <p:attrName>style.visibility</p:attrName>
                                        </p:attrNameLst>
                                      </p:cBhvr>
                                      <p:to>
                                        <p:strVal val="visible"/>
                                      </p:to>
                                    </p:set>
                                    <p:animEffect transition="in" filter="fade">
                                      <p:cBhvr>
                                        <p:cTn id="67" dur="2000"/>
                                        <p:tgtEl>
                                          <p:spTgt spid="20">
                                            <p:txEl>
                                              <p:pRg st="0" end="0"/>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8">
                                            <p:txEl>
                                              <p:pRg st="0" end="0"/>
                                            </p:txEl>
                                          </p:spTgt>
                                        </p:tgtEl>
                                        <p:attrNameLst>
                                          <p:attrName>style.visibility</p:attrName>
                                        </p:attrNameLst>
                                      </p:cBhvr>
                                      <p:to>
                                        <p:strVal val="visible"/>
                                      </p:to>
                                    </p:set>
                                    <p:animEffect transition="in" filter="fade">
                                      <p:cBhvr>
                                        <p:cTn id="72" dur="20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P spid="7" grpId="0" build="p"/>
      <p:bldP spid="8" grpId="0" build="p"/>
      <p:bldP spid="11" grpId="0" build="p"/>
      <p:bldP spid="12" grpId="0" build="p"/>
      <p:bldP spid="13" grpId="0" build="p"/>
      <p:bldP spid="14" grpId="0" build="p"/>
      <p:bldP spid="15" grpId="0" build="p"/>
      <p:bldP spid="16" grpId="0" build="p"/>
      <p:bldP spid="17" grpId="0" build="p"/>
      <p:bldP spid="18" grpId="0" build="p"/>
      <p:bldP spid="19" grpId="0" build="p"/>
      <p:bldP spid="20"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err="1" smtClean="0"/>
              <a:t>Holokaust</a:t>
            </a:r>
            <a:endParaRPr lang="cs-CZ" dirty="0"/>
          </a:p>
        </p:txBody>
      </p:sp>
      <p:sp>
        <p:nvSpPr>
          <p:cNvPr id="3" name="Zástupný symbol pro obsah 2"/>
          <p:cNvSpPr>
            <a:spLocks noGrp="1"/>
          </p:cNvSpPr>
          <p:nvPr>
            <p:ph idx="1"/>
          </p:nvPr>
        </p:nvSpPr>
        <p:spPr/>
        <p:txBody>
          <a:bodyPr/>
          <a:lstStyle/>
          <a:p>
            <a:r>
              <a:rPr lang="cs-CZ" i="1" dirty="0" smtClean="0"/>
              <a:t> </a:t>
            </a:r>
          </a:p>
          <a:p>
            <a:pPr lvl="1"/>
            <a:r>
              <a:rPr lang="cs-CZ" dirty="0" smtClean="0"/>
              <a:t> </a:t>
            </a:r>
          </a:p>
          <a:p>
            <a:pPr lvl="1"/>
            <a:r>
              <a:rPr lang="cs-CZ" dirty="0" smtClean="0"/>
              <a:t> 	</a:t>
            </a:r>
          </a:p>
          <a:p>
            <a:r>
              <a:rPr lang="cs-CZ" dirty="0" smtClean="0"/>
              <a:t> </a:t>
            </a:r>
          </a:p>
          <a:p>
            <a:pPr>
              <a:buNone/>
            </a:pPr>
            <a:endParaRPr lang="cs-CZ" dirty="0" smtClean="0"/>
          </a:p>
          <a:p>
            <a:r>
              <a:rPr lang="cs-CZ" dirty="0" smtClean="0"/>
              <a:t> </a:t>
            </a:r>
          </a:p>
          <a:p>
            <a:endParaRPr lang="cs-CZ" dirty="0" smtClean="0"/>
          </a:p>
          <a:p>
            <a:r>
              <a:rPr lang="cs-CZ" dirty="0" smtClean="0"/>
              <a:t> </a:t>
            </a:r>
          </a:p>
          <a:p>
            <a:r>
              <a:rPr lang="cs-CZ" dirty="0" smtClean="0"/>
              <a:t> </a:t>
            </a:r>
            <a:endParaRPr lang="cs-CZ" dirty="0"/>
          </a:p>
        </p:txBody>
      </p:sp>
      <p:sp>
        <p:nvSpPr>
          <p:cNvPr id="4" name="TextovéPole 3"/>
          <p:cNvSpPr txBox="1"/>
          <p:nvPr/>
        </p:nvSpPr>
        <p:spPr>
          <a:xfrm>
            <a:off x="2483768" y="5204296"/>
            <a:ext cx="1440160" cy="504056"/>
          </a:xfrm>
          <a:prstGeom prst="rect">
            <a:avLst/>
          </a:prstGeom>
          <a:noFill/>
        </p:spPr>
        <p:txBody>
          <a:bodyPr wrap="square" rtlCol="0">
            <a:spAutoFit/>
          </a:bodyPr>
          <a:lstStyle/>
          <a:p>
            <a:r>
              <a:rPr lang="cs-CZ" sz="2600" dirty="0" smtClean="0"/>
              <a:t>lidskosti</a:t>
            </a:r>
            <a:endParaRPr lang="cs-CZ" sz="2600" dirty="0"/>
          </a:p>
        </p:txBody>
      </p:sp>
      <p:sp>
        <p:nvSpPr>
          <p:cNvPr id="5" name="TextovéPole 4"/>
          <p:cNvSpPr txBox="1"/>
          <p:nvPr/>
        </p:nvSpPr>
        <p:spPr>
          <a:xfrm>
            <a:off x="3491880" y="5661248"/>
            <a:ext cx="1584176" cy="492443"/>
          </a:xfrm>
          <a:prstGeom prst="rect">
            <a:avLst/>
          </a:prstGeom>
          <a:noFill/>
        </p:spPr>
        <p:txBody>
          <a:bodyPr wrap="square" rtlCol="0">
            <a:spAutoFit/>
          </a:bodyPr>
          <a:lstStyle/>
          <a:p>
            <a:r>
              <a:rPr lang="cs-CZ" sz="2600" dirty="0" smtClean="0"/>
              <a:t>Německo</a:t>
            </a:r>
            <a:endParaRPr lang="cs-CZ" sz="2600" dirty="0"/>
          </a:p>
        </p:txBody>
      </p:sp>
      <p:sp>
        <p:nvSpPr>
          <p:cNvPr id="6" name="TextovéPole 5"/>
          <p:cNvSpPr txBox="1"/>
          <p:nvPr/>
        </p:nvSpPr>
        <p:spPr>
          <a:xfrm>
            <a:off x="803884" y="1951961"/>
            <a:ext cx="3590342" cy="492443"/>
          </a:xfrm>
          <a:prstGeom prst="rect">
            <a:avLst/>
          </a:prstGeom>
          <a:noFill/>
        </p:spPr>
        <p:txBody>
          <a:bodyPr wrap="none" rtlCol="0">
            <a:spAutoFit/>
          </a:bodyPr>
          <a:lstStyle/>
          <a:p>
            <a:r>
              <a:rPr lang="cs-CZ" sz="2600" dirty="0" smtClean="0"/>
              <a:t>řecké slovo </a:t>
            </a:r>
            <a:r>
              <a:rPr lang="cs-CZ" sz="2600" i="1" dirty="0" err="1" smtClean="0"/>
              <a:t>holokauston</a:t>
            </a:r>
            <a:endParaRPr lang="cs-CZ" sz="2600" i="1" dirty="0" smtClean="0"/>
          </a:p>
        </p:txBody>
      </p:sp>
      <p:sp>
        <p:nvSpPr>
          <p:cNvPr id="7" name="TextovéPole 6"/>
          <p:cNvSpPr txBox="1"/>
          <p:nvPr/>
        </p:nvSpPr>
        <p:spPr>
          <a:xfrm>
            <a:off x="1091058" y="2420888"/>
            <a:ext cx="1718227" cy="461665"/>
          </a:xfrm>
          <a:prstGeom prst="rect">
            <a:avLst/>
          </a:prstGeom>
          <a:noFill/>
        </p:spPr>
        <p:txBody>
          <a:bodyPr wrap="none" rtlCol="0">
            <a:spAutoFit/>
          </a:bodyPr>
          <a:lstStyle/>
          <a:p>
            <a:r>
              <a:rPr lang="cs-CZ" sz="2400" i="1" dirty="0" err="1" smtClean="0"/>
              <a:t>holos</a:t>
            </a:r>
            <a:r>
              <a:rPr lang="cs-CZ" sz="2400" i="1" dirty="0" smtClean="0"/>
              <a:t> </a:t>
            </a:r>
            <a:r>
              <a:rPr lang="cs-CZ" sz="2400" dirty="0" smtClean="0"/>
              <a:t>= celý</a:t>
            </a:r>
          </a:p>
        </p:txBody>
      </p:sp>
      <p:sp>
        <p:nvSpPr>
          <p:cNvPr id="8" name="TextovéPole 7"/>
          <p:cNvSpPr txBox="1"/>
          <p:nvPr/>
        </p:nvSpPr>
        <p:spPr>
          <a:xfrm>
            <a:off x="1091058" y="2828545"/>
            <a:ext cx="2511393" cy="461665"/>
          </a:xfrm>
          <a:prstGeom prst="rect">
            <a:avLst/>
          </a:prstGeom>
          <a:noFill/>
        </p:spPr>
        <p:txBody>
          <a:bodyPr wrap="none" rtlCol="0">
            <a:spAutoFit/>
          </a:bodyPr>
          <a:lstStyle/>
          <a:p>
            <a:r>
              <a:rPr lang="cs-CZ" sz="2400" i="1" dirty="0" err="1" smtClean="0"/>
              <a:t>kaustos</a:t>
            </a:r>
            <a:r>
              <a:rPr lang="cs-CZ" sz="2400" dirty="0" smtClean="0"/>
              <a:t> = spálený</a:t>
            </a:r>
          </a:p>
        </p:txBody>
      </p:sp>
      <p:sp>
        <p:nvSpPr>
          <p:cNvPr id="9" name="TextovéPole 8"/>
          <p:cNvSpPr txBox="1"/>
          <p:nvPr/>
        </p:nvSpPr>
        <p:spPr>
          <a:xfrm>
            <a:off x="827584" y="3299632"/>
            <a:ext cx="5956824" cy="492443"/>
          </a:xfrm>
          <a:prstGeom prst="rect">
            <a:avLst/>
          </a:prstGeom>
          <a:noFill/>
        </p:spPr>
        <p:txBody>
          <a:bodyPr wrap="none" rtlCol="0">
            <a:spAutoFit/>
          </a:bodyPr>
          <a:lstStyle/>
          <a:p>
            <a:r>
              <a:rPr lang="cs-CZ" sz="2600" dirty="0" smtClean="0"/>
              <a:t>Židé nazývají </a:t>
            </a:r>
            <a:r>
              <a:rPr lang="cs-CZ" sz="2600" i="1" dirty="0" err="1" smtClean="0"/>
              <a:t>šoa</a:t>
            </a:r>
            <a:r>
              <a:rPr lang="cs-CZ" sz="2600" dirty="0" smtClean="0"/>
              <a:t> = nezměrná katastrofa</a:t>
            </a:r>
          </a:p>
        </p:txBody>
      </p:sp>
      <p:sp>
        <p:nvSpPr>
          <p:cNvPr id="10" name="TextovéPole 9"/>
          <p:cNvSpPr txBox="1"/>
          <p:nvPr/>
        </p:nvSpPr>
        <p:spPr>
          <a:xfrm>
            <a:off x="745518" y="4237414"/>
            <a:ext cx="7200800" cy="892552"/>
          </a:xfrm>
          <a:prstGeom prst="rect">
            <a:avLst/>
          </a:prstGeom>
          <a:noFill/>
        </p:spPr>
        <p:txBody>
          <a:bodyPr wrap="square" rtlCol="0">
            <a:spAutoFit/>
          </a:bodyPr>
          <a:lstStyle/>
          <a:p>
            <a:r>
              <a:rPr lang="cs-CZ" sz="2600" dirty="0" smtClean="0"/>
              <a:t>systematické vyvražďování Židů, Romů a dalších skupin lidí označených jako méněcenné</a:t>
            </a:r>
          </a:p>
        </p:txBody>
      </p:sp>
      <p:sp>
        <p:nvSpPr>
          <p:cNvPr id="11" name="TextovéPole 10"/>
          <p:cNvSpPr txBox="1"/>
          <p:nvPr/>
        </p:nvSpPr>
        <p:spPr>
          <a:xfrm>
            <a:off x="732535" y="5204296"/>
            <a:ext cx="1833964" cy="492443"/>
          </a:xfrm>
          <a:prstGeom prst="rect">
            <a:avLst/>
          </a:prstGeom>
          <a:noFill/>
        </p:spPr>
        <p:txBody>
          <a:bodyPr wrap="none" rtlCol="0">
            <a:spAutoFit/>
          </a:bodyPr>
          <a:lstStyle/>
          <a:p>
            <a:r>
              <a:rPr lang="cs-CZ" sz="2600" dirty="0" smtClean="0"/>
              <a:t>zločin proti</a:t>
            </a:r>
            <a:endParaRPr lang="cs-CZ" sz="2600" dirty="0"/>
          </a:p>
        </p:txBody>
      </p:sp>
      <p:sp>
        <p:nvSpPr>
          <p:cNvPr id="12" name="TextovéPole 11"/>
          <p:cNvSpPr txBox="1"/>
          <p:nvPr/>
        </p:nvSpPr>
        <p:spPr>
          <a:xfrm>
            <a:off x="755576" y="5656520"/>
            <a:ext cx="2820580" cy="492443"/>
          </a:xfrm>
          <a:prstGeom prst="rect">
            <a:avLst/>
          </a:prstGeom>
          <a:noFill/>
        </p:spPr>
        <p:txBody>
          <a:bodyPr wrap="none" rtlCol="0">
            <a:spAutoFit/>
          </a:bodyPr>
          <a:lstStyle/>
          <a:p>
            <a:r>
              <a:rPr lang="cs-CZ" sz="2600" dirty="0" smtClean="0"/>
              <a:t>páchalo nacistické</a:t>
            </a:r>
            <a:endParaRPr lang="cs-CZ" sz="2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20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2000"/>
                                        <p:tgtEl>
                                          <p:spTgt spid="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Effect transition="in" filter="fade">
                                      <p:cBhvr>
                                        <p:cTn id="17" dur="2000"/>
                                        <p:tgtEl>
                                          <p:spTgt spid="8">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xEl>
                                              <p:pRg st="0" end="0"/>
                                            </p:txEl>
                                          </p:spTgt>
                                        </p:tgtEl>
                                        <p:attrNameLst>
                                          <p:attrName>style.visibility</p:attrName>
                                        </p:attrNameLst>
                                      </p:cBhvr>
                                      <p:to>
                                        <p:strVal val="visible"/>
                                      </p:to>
                                    </p:set>
                                    <p:animEffect transition="in" filter="fade">
                                      <p:cBhvr>
                                        <p:cTn id="22" dur="2000"/>
                                        <p:tgtEl>
                                          <p:spTgt spid="9">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xEl>
                                              <p:pRg st="0" end="0"/>
                                            </p:txEl>
                                          </p:spTgt>
                                        </p:tgtEl>
                                        <p:attrNameLst>
                                          <p:attrName>style.visibility</p:attrName>
                                        </p:attrNameLst>
                                      </p:cBhvr>
                                      <p:to>
                                        <p:strVal val="visible"/>
                                      </p:to>
                                    </p:set>
                                    <p:animEffect transition="in" filter="fade">
                                      <p:cBhvr>
                                        <p:cTn id="27" dur="2000"/>
                                        <p:tgtEl>
                                          <p:spTgt spid="10">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xEl>
                                              <p:pRg st="0" end="0"/>
                                            </p:txEl>
                                          </p:spTgt>
                                        </p:tgtEl>
                                        <p:attrNameLst>
                                          <p:attrName>style.visibility</p:attrName>
                                        </p:attrNameLst>
                                      </p:cBhvr>
                                      <p:to>
                                        <p:strVal val="visible"/>
                                      </p:to>
                                    </p:set>
                                    <p:animEffect transition="in" filter="fade">
                                      <p:cBhvr>
                                        <p:cTn id="32" dur="2000"/>
                                        <p:tgtEl>
                                          <p:spTgt spid="11">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txEl>
                                              <p:pRg st="0" end="0"/>
                                            </p:txEl>
                                          </p:spTgt>
                                        </p:tgtEl>
                                        <p:attrNameLst>
                                          <p:attrName>style.visibility</p:attrName>
                                        </p:attrNameLst>
                                      </p:cBhvr>
                                      <p:to>
                                        <p:strVal val="visible"/>
                                      </p:to>
                                    </p:set>
                                    <p:animEffect transition="in" filter="fade">
                                      <p:cBhvr>
                                        <p:cTn id="37" dur="2000"/>
                                        <p:tgtEl>
                                          <p:spTgt spid="4">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2">
                                            <p:txEl>
                                              <p:pRg st="0" end="0"/>
                                            </p:txEl>
                                          </p:spTgt>
                                        </p:tgtEl>
                                        <p:attrNameLst>
                                          <p:attrName>style.visibility</p:attrName>
                                        </p:attrNameLst>
                                      </p:cBhvr>
                                      <p:to>
                                        <p:strVal val="visible"/>
                                      </p:to>
                                    </p:set>
                                    <p:animEffect transition="in" filter="fade">
                                      <p:cBhvr>
                                        <p:cTn id="42" dur="2000"/>
                                        <p:tgtEl>
                                          <p:spTgt spid="12">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
                                            <p:txEl>
                                              <p:pRg st="0" end="0"/>
                                            </p:txEl>
                                          </p:spTgt>
                                        </p:tgtEl>
                                        <p:attrNameLst>
                                          <p:attrName>style.visibility</p:attrName>
                                        </p:attrNameLst>
                                      </p:cBhvr>
                                      <p:to>
                                        <p:strVal val="visible"/>
                                      </p:to>
                                    </p:set>
                                    <p:animEffect transition="in" filter="fade">
                                      <p:cBhvr>
                                        <p:cTn id="47" dur="20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P spid="6" grpId="0" build="p"/>
      <p:bldP spid="7" grpId="0" build="p"/>
      <p:bldP spid="8" grpId="0" build="p"/>
      <p:bldP spid="9" grpId="0" build="p"/>
      <p:bldP spid="10" grpId="0" build="p"/>
      <p:bldP spid="11" grpId="0" build="p"/>
      <p:bldP spid="12"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err="1" smtClean="0"/>
              <a:t>Holokaust</a:t>
            </a:r>
            <a:r>
              <a:rPr lang="cs-CZ" dirty="0" smtClean="0"/>
              <a:t> </a:t>
            </a:r>
            <a:br>
              <a:rPr lang="cs-CZ" dirty="0" smtClean="0"/>
            </a:br>
            <a:r>
              <a:rPr lang="cs-CZ" sz="4400" dirty="0" smtClean="0"/>
              <a:t>aneb „konečné řešení židovské otázky“</a:t>
            </a:r>
            <a:endParaRPr lang="cs-CZ" sz="4400" dirty="0"/>
          </a:p>
        </p:txBody>
      </p:sp>
      <p:sp>
        <p:nvSpPr>
          <p:cNvPr id="3" name="Zástupný symbol pro obsah 2"/>
          <p:cNvSpPr>
            <a:spLocks noGrp="1"/>
          </p:cNvSpPr>
          <p:nvPr>
            <p:ph sz="half" idx="1"/>
          </p:nvPr>
        </p:nvSpPr>
        <p:spPr/>
        <p:txBody>
          <a:bodyPr/>
          <a:lstStyle/>
          <a:p>
            <a:r>
              <a:rPr lang="cs-CZ" dirty="0" smtClean="0"/>
              <a:t> </a:t>
            </a:r>
          </a:p>
          <a:p>
            <a:r>
              <a:rPr lang="cs-CZ" smtClean="0"/>
              <a:t> </a:t>
            </a:r>
            <a:endParaRPr lang="cs-CZ" dirty="0" smtClean="0"/>
          </a:p>
          <a:p>
            <a:endParaRPr lang="cs-CZ" dirty="0" smtClean="0"/>
          </a:p>
          <a:p>
            <a:endParaRPr lang="cs-CZ" dirty="0" smtClean="0"/>
          </a:p>
          <a:p>
            <a:endParaRPr lang="cs-CZ" dirty="0" smtClean="0"/>
          </a:p>
          <a:p>
            <a:r>
              <a:rPr lang="cs-CZ" dirty="0" smtClean="0"/>
              <a:t> </a:t>
            </a:r>
          </a:p>
        </p:txBody>
      </p:sp>
      <p:pic>
        <p:nvPicPr>
          <p:cNvPr id="6" name="Zástupný symbol pro obsah 5" descr="Hitler.jpg"/>
          <p:cNvPicPr>
            <a:picLocks noGrp="1" noChangeAspect="1"/>
          </p:cNvPicPr>
          <p:nvPr>
            <p:ph sz="half" idx="2"/>
          </p:nvPr>
        </p:nvPicPr>
        <p:blipFill>
          <a:blip r:embed="rId2" cstate="print"/>
          <a:stretch>
            <a:fillRect/>
          </a:stretch>
        </p:blipFill>
        <p:spPr>
          <a:xfrm>
            <a:off x="5226050" y="2055019"/>
            <a:ext cx="2882900" cy="4165600"/>
          </a:xfrm>
        </p:spPr>
      </p:pic>
      <p:sp>
        <p:nvSpPr>
          <p:cNvPr id="5" name="TextovéPole 4"/>
          <p:cNvSpPr txBox="1"/>
          <p:nvPr/>
        </p:nvSpPr>
        <p:spPr>
          <a:xfrm>
            <a:off x="1619672" y="2420888"/>
            <a:ext cx="1224136" cy="492443"/>
          </a:xfrm>
          <a:prstGeom prst="rect">
            <a:avLst/>
          </a:prstGeom>
          <a:noFill/>
        </p:spPr>
        <p:txBody>
          <a:bodyPr wrap="square" rtlCol="0">
            <a:spAutoFit/>
          </a:bodyPr>
          <a:lstStyle/>
          <a:p>
            <a:r>
              <a:rPr lang="cs-CZ" sz="2600" dirty="0" smtClean="0"/>
              <a:t>Hitlera</a:t>
            </a:r>
            <a:endParaRPr lang="cs-CZ" sz="2600" dirty="0"/>
          </a:p>
        </p:txBody>
      </p:sp>
      <p:sp>
        <p:nvSpPr>
          <p:cNvPr id="7" name="TextovéPole 6"/>
          <p:cNvSpPr txBox="1"/>
          <p:nvPr/>
        </p:nvSpPr>
        <p:spPr>
          <a:xfrm>
            <a:off x="755576" y="1928445"/>
            <a:ext cx="2603341" cy="492443"/>
          </a:xfrm>
          <a:prstGeom prst="rect">
            <a:avLst/>
          </a:prstGeom>
          <a:noFill/>
        </p:spPr>
        <p:txBody>
          <a:bodyPr wrap="none" rtlCol="0">
            <a:spAutoFit/>
          </a:bodyPr>
          <a:lstStyle/>
          <a:p>
            <a:r>
              <a:rPr lang="cs-CZ" sz="2600" dirty="0" smtClean="0"/>
              <a:t>hlavní obětí Židé</a:t>
            </a:r>
          </a:p>
        </p:txBody>
      </p:sp>
      <p:sp>
        <p:nvSpPr>
          <p:cNvPr id="8" name="TextovéPole 7"/>
          <p:cNvSpPr txBox="1"/>
          <p:nvPr/>
        </p:nvSpPr>
        <p:spPr>
          <a:xfrm>
            <a:off x="755576" y="2420888"/>
            <a:ext cx="3672408" cy="1692771"/>
          </a:xfrm>
          <a:prstGeom prst="rect">
            <a:avLst/>
          </a:prstGeom>
          <a:noFill/>
        </p:spPr>
        <p:txBody>
          <a:bodyPr wrap="square" rtlCol="0">
            <a:spAutoFit/>
          </a:bodyPr>
          <a:lstStyle/>
          <a:p>
            <a:r>
              <a:rPr lang="cs-CZ" sz="2600" dirty="0" smtClean="0"/>
              <a:t>podle              nesli odpovědnost za porážku Německa v 1. světové válce</a:t>
            </a:r>
          </a:p>
        </p:txBody>
      </p:sp>
      <p:sp>
        <p:nvSpPr>
          <p:cNvPr id="9" name="TextovéPole 8"/>
          <p:cNvSpPr txBox="1"/>
          <p:nvPr/>
        </p:nvSpPr>
        <p:spPr>
          <a:xfrm>
            <a:off x="755576" y="4264640"/>
            <a:ext cx="3384376" cy="892552"/>
          </a:xfrm>
          <a:prstGeom prst="rect">
            <a:avLst/>
          </a:prstGeom>
          <a:noFill/>
        </p:spPr>
        <p:txBody>
          <a:bodyPr wrap="square" rtlCol="0">
            <a:spAutoFit/>
          </a:bodyPr>
          <a:lstStyle/>
          <a:p>
            <a:r>
              <a:rPr lang="cs-CZ" sz="2600" dirty="0" smtClean="0"/>
              <a:t>označeni za podřadný národ</a:t>
            </a:r>
          </a:p>
        </p:txBody>
      </p:sp>
      <p:sp>
        <p:nvSpPr>
          <p:cNvPr id="10" name="TextovéPole 9"/>
          <p:cNvSpPr txBox="1"/>
          <p:nvPr/>
        </p:nvSpPr>
        <p:spPr>
          <a:xfrm>
            <a:off x="7524328" y="6220619"/>
            <a:ext cx="592726" cy="276999"/>
          </a:xfrm>
          <a:prstGeom prst="rect">
            <a:avLst/>
          </a:prstGeom>
          <a:noFill/>
        </p:spPr>
        <p:txBody>
          <a:bodyPr wrap="none" rtlCol="0">
            <a:spAutoFit/>
          </a:bodyPr>
          <a:lstStyle/>
          <a:p>
            <a:r>
              <a:rPr lang="cs-CZ" sz="1200" dirty="0" smtClean="0"/>
              <a:t>Obr. 2</a:t>
            </a:r>
            <a:endParaRPr lang="cs-CZ" sz="1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20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fade">
                                      <p:cBhvr>
                                        <p:cTn id="12" dur="20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fade">
                                      <p:cBhvr>
                                        <p:cTn id="17" dur="2000"/>
                                        <p:tgtEl>
                                          <p:spTgt spid="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xEl>
                                              <p:pRg st="0" end="0"/>
                                            </p:txEl>
                                          </p:spTgt>
                                        </p:tgtEl>
                                        <p:attrNameLst>
                                          <p:attrName>style.visibility</p:attrName>
                                        </p:attrNameLst>
                                      </p:cBhvr>
                                      <p:to>
                                        <p:strVal val="visible"/>
                                      </p:to>
                                    </p:set>
                                    <p:animEffect transition="in" filter="fade">
                                      <p:cBhvr>
                                        <p:cTn id="22" dur="20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build="p"/>
      <p:bldP spid="8" grpId="0" build="p"/>
      <p:bldP spid="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Norimberské zákony</a:t>
            </a:r>
            <a:endParaRPr lang="cs-CZ" dirty="0"/>
          </a:p>
        </p:txBody>
      </p:sp>
      <p:sp>
        <p:nvSpPr>
          <p:cNvPr id="3" name="Zástupný symbol pro obsah 2"/>
          <p:cNvSpPr>
            <a:spLocks noGrp="1"/>
          </p:cNvSpPr>
          <p:nvPr>
            <p:ph idx="1"/>
          </p:nvPr>
        </p:nvSpPr>
        <p:spPr/>
        <p:txBody>
          <a:bodyPr/>
          <a:lstStyle/>
          <a:p>
            <a:r>
              <a:rPr lang="cs-CZ" dirty="0" smtClean="0"/>
              <a:t> </a:t>
            </a:r>
          </a:p>
          <a:p>
            <a:r>
              <a:rPr lang="cs-CZ" dirty="0" smtClean="0"/>
              <a:t> </a:t>
            </a:r>
          </a:p>
          <a:p>
            <a:endParaRPr lang="cs-CZ" dirty="0" smtClean="0"/>
          </a:p>
          <a:p>
            <a:r>
              <a:rPr lang="cs-CZ" dirty="0" smtClean="0"/>
              <a:t> </a:t>
            </a:r>
          </a:p>
          <a:p>
            <a:endParaRPr lang="cs-CZ" dirty="0"/>
          </a:p>
        </p:txBody>
      </p:sp>
      <p:sp>
        <p:nvSpPr>
          <p:cNvPr id="4" name="TextovéPole 3"/>
          <p:cNvSpPr txBox="1"/>
          <p:nvPr/>
        </p:nvSpPr>
        <p:spPr>
          <a:xfrm>
            <a:off x="755576" y="1916832"/>
            <a:ext cx="772840" cy="492443"/>
          </a:xfrm>
          <a:prstGeom prst="rect">
            <a:avLst/>
          </a:prstGeom>
          <a:noFill/>
        </p:spPr>
        <p:txBody>
          <a:bodyPr wrap="none" rtlCol="0">
            <a:spAutoFit/>
          </a:bodyPr>
          <a:lstStyle/>
          <a:p>
            <a:r>
              <a:rPr lang="cs-CZ" sz="2600" dirty="0" smtClean="0"/>
              <a:t>1935</a:t>
            </a:r>
          </a:p>
        </p:txBody>
      </p:sp>
      <p:sp>
        <p:nvSpPr>
          <p:cNvPr id="5" name="TextovéPole 4"/>
          <p:cNvSpPr txBox="1"/>
          <p:nvPr/>
        </p:nvSpPr>
        <p:spPr>
          <a:xfrm>
            <a:off x="755576" y="2392432"/>
            <a:ext cx="7704856" cy="892552"/>
          </a:xfrm>
          <a:prstGeom prst="rect">
            <a:avLst/>
          </a:prstGeom>
          <a:noFill/>
        </p:spPr>
        <p:txBody>
          <a:bodyPr wrap="square" rtlCol="0">
            <a:spAutoFit/>
          </a:bodyPr>
          <a:lstStyle/>
          <a:p>
            <a:r>
              <a:rPr lang="cs-CZ" sz="2600" dirty="0" smtClean="0"/>
              <a:t>Židé občany druhé kategorie -</a:t>
            </a:r>
            <a:r>
              <a:rPr lang="en-US" sz="2600" dirty="0" smtClean="0"/>
              <a:t>&gt;</a:t>
            </a:r>
            <a:r>
              <a:rPr lang="cs-CZ" sz="2600" dirty="0" smtClean="0"/>
              <a:t> zbaveni občanských práv</a:t>
            </a:r>
          </a:p>
        </p:txBody>
      </p:sp>
      <p:sp>
        <p:nvSpPr>
          <p:cNvPr id="6" name="TextovéPole 5"/>
          <p:cNvSpPr txBox="1"/>
          <p:nvPr/>
        </p:nvSpPr>
        <p:spPr>
          <a:xfrm>
            <a:off x="755577" y="3356992"/>
            <a:ext cx="6696743" cy="892552"/>
          </a:xfrm>
          <a:prstGeom prst="rect">
            <a:avLst/>
          </a:prstGeom>
          <a:noFill/>
        </p:spPr>
        <p:txBody>
          <a:bodyPr wrap="square" rtlCol="0">
            <a:spAutoFit/>
          </a:bodyPr>
          <a:lstStyle/>
          <a:p>
            <a:r>
              <a:rPr lang="cs-CZ" sz="2600" dirty="0" smtClean="0"/>
              <a:t>Židé měli být vyvražděni na základě aplikace „konečného řešení židovské otázky“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20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20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P spid="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92696"/>
            <a:ext cx="8229600" cy="1143000"/>
          </a:xfrm>
        </p:spPr>
        <p:txBody>
          <a:bodyPr/>
          <a:lstStyle/>
          <a:p>
            <a:r>
              <a:rPr lang="cs-CZ" dirty="0" smtClean="0"/>
              <a:t>Statistiky obětí</a:t>
            </a:r>
            <a:endParaRPr lang="cs-CZ" dirty="0"/>
          </a:p>
        </p:txBody>
      </p:sp>
      <p:sp>
        <p:nvSpPr>
          <p:cNvPr id="3" name="Zástupný symbol pro obsah 2"/>
          <p:cNvSpPr>
            <a:spLocks noGrp="1"/>
          </p:cNvSpPr>
          <p:nvPr>
            <p:ph idx="1"/>
          </p:nvPr>
        </p:nvSpPr>
        <p:spPr/>
        <p:txBody>
          <a:bodyPr/>
          <a:lstStyle/>
          <a:p>
            <a:r>
              <a:rPr lang="cs-CZ" dirty="0" smtClean="0"/>
              <a:t> </a:t>
            </a:r>
          </a:p>
          <a:p>
            <a:pPr>
              <a:buNone/>
            </a:pPr>
            <a:r>
              <a:rPr lang="cs-CZ" dirty="0" smtClean="0"/>
              <a:t>   </a:t>
            </a:r>
          </a:p>
          <a:p>
            <a:pPr>
              <a:buNone/>
            </a:pPr>
            <a:r>
              <a:rPr lang="cs-CZ" dirty="0" smtClean="0"/>
              <a:t>   </a:t>
            </a:r>
          </a:p>
          <a:p>
            <a:pPr>
              <a:buNone/>
            </a:pPr>
            <a:r>
              <a:rPr lang="cs-CZ" dirty="0" smtClean="0"/>
              <a:t>    </a:t>
            </a:r>
          </a:p>
          <a:p>
            <a:pPr>
              <a:buNone/>
            </a:pPr>
            <a:r>
              <a:rPr lang="cs-CZ" dirty="0" smtClean="0"/>
              <a:t>   </a:t>
            </a:r>
          </a:p>
          <a:p>
            <a:endParaRPr lang="cs-CZ" dirty="0" smtClean="0"/>
          </a:p>
          <a:p>
            <a:r>
              <a:rPr lang="cs-CZ" dirty="0" smtClean="0"/>
              <a:t> </a:t>
            </a:r>
          </a:p>
          <a:p>
            <a:endParaRPr lang="cs-CZ" dirty="0" smtClean="0"/>
          </a:p>
          <a:p>
            <a:endParaRPr lang="cs-CZ" dirty="0"/>
          </a:p>
        </p:txBody>
      </p:sp>
      <p:sp>
        <p:nvSpPr>
          <p:cNvPr id="4" name="TextovéPole 3"/>
          <p:cNvSpPr txBox="1"/>
          <p:nvPr/>
        </p:nvSpPr>
        <p:spPr>
          <a:xfrm>
            <a:off x="2195736" y="1928445"/>
            <a:ext cx="432048" cy="492443"/>
          </a:xfrm>
          <a:prstGeom prst="rect">
            <a:avLst/>
          </a:prstGeom>
          <a:noFill/>
        </p:spPr>
        <p:txBody>
          <a:bodyPr wrap="square" rtlCol="0">
            <a:spAutoFit/>
          </a:bodyPr>
          <a:lstStyle/>
          <a:p>
            <a:r>
              <a:rPr lang="cs-CZ" sz="2600" dirty="0" smtClean="0"/>
              <a:t>6</a:t>
            </a:r>
            <a:endParaRPr lang="cs-CZ" sz="2600" dirty="0"/>
          </a:p>
        </p:txBody>
      </p:sp>
      <p:sp>
        <p:nvSpPr>
          <p:cNvPr id="5" name="TextovéPole 4"/>
          <p:cNvSpPr txBox="1"/>
          <p:nvPr/>
        </p:nvSpPr>
        <p:spPr>
          <a:xfrm>
            <a:off x="1907704" y="4725144"/>
            <a:ext cx="648072" cy="492443"/>
          </a:xfrm>
          <a:prstGeom prst="rect">
            <a:avLst/>
          </a:prstGeom>
          <a:noFill/>
        </p:spPr>
        <p:txBody>
          <a:bodyPr wrap="square" rtlCol="0">
            <a:spAutoFit/>
          </a:bodyPr>
          <a:lstStyle/>
          <a:p>
            <a:r>
              <a:rPr lang="cs-CZ" sz="2600" dirty="0" smtClean="0"/>
              <a:t>30</a:t>
            </a:r>
            <a:endParaRPr lang="cs-CZ" sz="2600" dirty="0"/>
          </a:p>
        </p:txBody>
      </p:sp>
      <p:sp>
        <p:nvSpPr>
          <p:cNvPr id="6" name="TextovéPole 5"/>
          <p:cNvSpPr txBox="1"/>
          <p:nvPr/>
        </p:nvSpPr>
        <p:spPr>
          <a:xfrm>
            <a:off x="755576" y="1928445"/>
            <a:ext cx="3795976" cy="492443"/>
          </a:xfrm>
          <a:prstGeom prst="rect">
            <a:avLst/>
          </a:prstGeom>
          <a:noFill/>
        </p:spPr>
        <p:txBody>
          <a:bodyPr wrap="none" rtlCol="0">
            <a:spAutoFit/>
          </a:bodyPr>
          <a:lstStyle/>
          <a:p>
            <a:r>
              <a:rPr lang="cs-CZ" sz="2600" dirty="0" smtClean="0"/>
              <a:t>zahynulo     milionů Židů</a:t>
            </a:r>
          </a:p>
        </p:txBody>
      </p:sp>
      <p:sp>
        <p:nvSpPr>
          <p:cNvPr id="7" name="TextovéPole 6"/>
          <p:cNvSpPr txBox="1"/>
          <p:nvPr/>
        </p:nvSpPr>
        <p:spPr>
          <a:xfrm>
            <a:off x="755576" y="2420888"/>
            <a:ext cx="1822871" cy="492443"/>
          </a:xfrm>
          <a:prstGeom prst="rect">
            <a:avLst/>
          </a:prstGeom>
          <a:noFill/>
        </p:spPr>
        <p:txBody>
          <a:bodyPr wrap="none" rtlCol="0">
            <a:spAutoFit/>
          </a:bodyPr>
          <a:lstStyle/>
          <a:p>
            <a:r>
              <a:rPr lang="cs-CZ" sz="2600" dirty="0" smtClean="0"/>
              <a:t>zastřeleni…</a:t>
            </a:r>
            <a:endParaRPr lang="cs-CZ" sz="2600" dirty="0"/>
          </a:p>
        </p:txBody>
      </p:sp>
      <p:sp>
        <p:nvSpPr>
          <p:cNvPr id="8" name="TextovéPole 7"/>
          <p:cNvSpPr txBox="1"/>
          <p:nvPr/>
        </p:nvSpPr>
        <p:spPr>
          <a:xfrm>
            <a:off x="755576" y="2852936"/>
            <a:ext cx="1905843" cy="492443"/>
          </a:xfrm>
          <a:prstGeom prst="rect">
            <a:avLst/>
          </a:prstGeom>
          <a:noFill/>
        </p:spPr>
        <p:txBody>
          <a:bodyPr wrap="none" rtlCol="0">
            <a:spAutoFit/>
          </a:bodyPr>
          <a:lstStyle/>
          <a:p>
            <a:r>
              <a:rPr lang="cs-CZ" sz="2600" dirty="0" smtClean="0"/>
              <a:t>v ghettech…</a:t>
            </a:r>
            <a:endParaRPr lang="cs-CZ" sz="2600" dirty="0"/>
          </a:p>
        </p:txBody>
      </p:sp>
      <p:sp>
        <p:nvSpPr>
          <p:cNvPr id="9" name="TextovéPole 8"/>
          <p:cNvSpPr txBox="1"/>
          <p:nvPr/>
        </p:nvSpPr>
        <p:spPr>
          <a:xfrm>
            <a:off x="755576" y="3356992"/>
            <a:ext cx="4136582" cy="492443"/>
          </a:xfrm>
          <a:prstGeom prst="rect">
            <a:avLst/>
          </a:prstGeom>
          <a:noFill/>
        </p:spPr>
        <p:txBody>
          <a:bodyPr wrap="none" rtlCol="0">
            <a:spAutoFit/>
          </a:bodyPr>
          <a:lstStyle/>
          <a:p>
            <a:r>
              <a:rPr lang="cs-CZ" sz="2600" dirty="0" smtClean="0"/>
              <a:t>při otrocké vězeňské práci…</a:t>
            </a:r>
            <a:endParaRPr lang="cs-CZ" sz="2600" dirty="0"/>
          </a:p>
        </p:txBody>
      </p:sp>
      <p:sp>
        <p:nvSpPr>
          <p:cNvPr id="10" name="TextovéPole 9"/>
          <p:cNvSpPr txBox="1"/>
          <p:nvPr/>
        </p:nvSpPr>
        <p:spPr>
          <a:xfrm>
            <a:off x="683568" y="3872661"/>
            <a:ext cx="6844246" cy="492443"/>
          </a:xfrm>
          <a:prstGeom prst="rect">
            <a:avLst/>
          </a:prstGeom>
          <a:noFill/>
        </p:spPr>
        <p:txBody>
          <a:bodyPr wrap="none" rtlCol="0">
            <a:spAutoFit/>
          </a:bodyPr>
          <a:lstStyle/>
          <a:p>
            <a:r>
              <a:rPr lang="cs-CZ" dirty="0" smtClean="0"/>
              <a:t> </a:t>
            </a:r>
            <a:r>
              <a:rPr lang="cs-CZ" sz="2600" dirty="0" smtClean="0"/>
              <a:t>v plynových komorách vyhlazovacích táborů…</a:t>
            </a:r>
            <a:endParaRPr lang="cs-CZ" sz="2600" dirty="0"/>
          </a:p>
        </p:txBody>
      </p:sp>
      <p:sp>
        <p:nvSpPr>
          <p:cNvPr id="11" name="TextovéPole 10"/>
          <p:cNvSpPr txBox="1"/>
          <p:nvPr/>
        </p:nvSpPr>
        <p:spPr>
          <a:xfrm>
            <a:off x="755576" y="4797152"/>
            <a:ext cx="6768752" cy="1692771"/>
          </a:xfrm>
          <a:prstGeom prst="rect">
            <a:avLst/>
          </a:prstGeom>
          <a:noFill/>
        </p:spPr>
        <p:txBody>
          <a:bodyPr wrap="square" rtlCol="0">
            <a:spAutoFit/>
          </a:bodyPr>
          <a:lstStyle/>
          <a:p>
            <a:r>
              <a:rPr lang="cs-CZ" sz="2600" dirty="0" smtClean="0"/>
              <a:t>celkově      milionů obětí (označeny jako rasově méněcenné: Židé, Romové, Poláci, slovanské obyvatelstvo, političtí či náboženští odpůrci)</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20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20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animEffect transition="in" filter="fade">
                                      <p:cBhvr>
                                        <p:cTn id="17" dur="2000"/>
                                        <p:tgtEl>
                                          <p:spTgt spid="7">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xEl>
                                              <p:pRg st="0" end="0"/>
                                            </p:txEl>
                                          </p:spTgt>
                                        </p:tgtEl>
                                        <p:attrNameLst>
                                          <p:attrName>style.visibility</p:attrName>
                                        </p:attrNameLst>
                                      </p:cBhvr>
                                      <p:to>
                                        <p:strVal val="visible"/>
                                      </p:to>
                                    </p:set>
                                    <p:animEffect transition="in" filter="fade">
                                      <p:cBhvr>
                                        <p:cTn id="22" dur="2000"/>
                                        <p:tgtEl>
                                          <p:spTgt spid="8">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xEl>
                                              <p:pRg st="0" end="0"/>
                                            </p:txEl>
                                          </p:spTgt>
                                        </p:tgtEl>
                                        <p:attrNameLst>
                                          <p:attrName>style.visibility</p:attrName>
                                        </p:attrNameLst>
                                      </p:cBhvr>
                                      <p:to>
                                        <p:strVal val="visible"/>
                                      </p:to>
                                    </p:set>
                                    <p:animEffect transition="in" filter="fade">
                                      <p:cBhvr>
                                        <p:cTn id="27" dur="2000"/>
                                        <p:tgtEl>
                                          <p:spTgt spid="9">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xEl>
                                              <p:pRg st="0" end="0"/>
                                            </p:txEl>
                                          </p:spTgt>
                                        </p:tgtEl>
                                        <p:attrNameLst>
                                          <p:attrName>style.visibility</p:attrName>
                                        </p:attrNameLst>
                                      </p:cBhvr>
                                      <p:to>
                                        <p:strVal val="visible"/>
                                      </p:to>
                                    </p:set>
                                    <p:animEffect transition="in" filter="fade">
                                      <p:cBhvr>
                                        <p:cTn id="32" dur="2000"/>
                                        <p:tgtEl>
                                          <p:spTgt spid="10">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xEl>
                                              <p:pRg st="0" end="0"/>
                                            </p:txEl>
                                          </p:spTgt>
                                        </p:tgtEl>
                                        <p:attrNameLst>
                                          <p:attrName>style.visibility</p:attrName>
                                        </p:attrNameLst>
                                      </p:cBhvr>
                                      <p:to>
                                        <p:strVal val="visible"/>
                                      </p:to>
                                    </p:set>
                                    <p:animEffect transition="in" filter="fade">
                                      <p:cBhvr>
                                        <p:cTn id="37" dur="2000"/>
                                        <p:tgtEl>
                                          <p:spTgt spid="11">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
                                            <p:txEl>
                                              <p:pRg st="0" end="0"/>
                                            </p:txEl>
                                          </p:spTgt>
                                        </p:tgtEl>
                                        <p:attrNameLst>
                                          <p:attrName>style.visibility</p:attrName>
                                        </p:attrNameLst>
                                      </p:cBhvr>
                                      <p:to>
                                        <p:strVal val="visible"/>
                                      </p:to>
                                    </p:set>
                                    <p:animEffect transition="in" filter="fade">
                                      <p:cBhvr>
                                        <p:cTn id="42" dur="20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P spid="6" grpId="0" build="p"/>
      <p:bldP spid="7" grpId="0" build="p"/>
      <p:bldP spid="8" grpId="0" build="p"/>
      <p:bldP spid="9" grpId="0" build="p"/>
      <p:bldP spid="10" grpId="0" build="p"/>
      <p:bldP spid="11"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Oběti </a:t>
            </a:r>
            <a:r>
              <a:rPr lang="cs-CZ" dirty="0" err="1" smtClean="0"/>
              <a:t>holokaustu</a:t>
            </a:r>
            <a:endParaRPr lang="cs-CZ" dirty="0"/>
          </a:p>
        </p:txBody>
      </p:sp>
      <p:sp>
        <p:nvSpPr>
          <p:cNvPr id="3" name="Zástupný symbol pro obsah 2"/>
          <p:cNvSpPr>
            <a:spLocks noGrp="1"/>
          </p:cNvSpPr>
          <p:nvPr>
            <p:ph sz="half" idx="1"/>
          </p:nvPr>
        </p:nvSpPr>
        <p:spPr/>
        <p:txBody>
          <a:bodyPr/>
          <a:lstStyle/>
          <a:p>
            <a:r>
              <a:rPr lang="cs-CZ" dirty="0" smtClean="0"/>
              <a:t> </a:t>
            </a:r>
          </a:p>
          <a:p>
            <a:r>
              <a:rPr lang="cs-CZ" dirty="0" smtClean="0"/>
              <a:t> </a:t>
            </a:r>
          </a:p>
          <a:p>
            <a:r>
              <a:rPr lang="cs-CZ" dirty="0" smtClean="0"/>
              <a:t> </a:t>
            </a:r>
          </a:p>
          <a:p>
            <a:r>
              <a:rPr lang="cs-CZ" dirty="0" smtClean="0"/>
              <a:t> </a:t>
            </a:r>
          </a:p>
          <a:p>
            <a:r>
              <a:rPr lang="cs-CZ" dirty="0" smtClean="0"/>
              <a:t> </a:t>
            </a:r>
          </a:p>
          <a:p>
            <a:r>
              <a:rPr lang="cs-CZ" dirty="0" smtClean="0"/>
              <a:t> </a:t>
            </a:r>
          </a:p>
          <a:p>
            <a:r>
              <a:rPr lang="cs-CZ" dirty="0" smtClean="0"/>
              <a:t> </a:t>
            </a:r>
            <a:endParaRPr lang="cs-CZ" dirty="0"/>
          </a:p>
        </p:txBody>
      </p:sp>
      <p:pic>
        <p:nvPicPr>
          <p:cNvPr id="5" name="Zástupný symbol pro obsah 4" descr="oběti.jpg"/>
          <p:cNvPicPr>
            <a:picLocks noGrp="1" noChangeAspect="1"/>
          </p:cNvPicPr>
          <p:nvPr>
            <p:ph sz="half" idx="2"/>
          </p:nvPr>
        </p:nvPicPr>
        <p:blipFill>
          <a:blip r:embed="rId2" cstate="print"/>
          <a:stretch>
            <a:fillRect/>
          </a:stretch>
        </p:blipFill>
        <p:spPr>
          <a:xfrm>
            <a:off x="4427984" y="2319539"/>
            <a:ext cx="3960440" cy="3215512"/>
          </a:xfrm>
        </p:spPr>
      </p:pic>
      <p:sp>
        <p:nvSpPr>
          <p:cNvPr id="6" name="TextovéPole 5"/>
          <p:cNvSpPr txBox="1"/>
          <p:nvPr/>
        </p:nvSpPr>
        <p:spPr>
          <a:xfrm>
            <a:off x="7822948" y="5535051"/>
            <a:ext cx="587918" cy="276999"/>
          </a:xfrm>
          <a:prstGeom prst="rect">
            <a:avLst/>
          </a:prstGeom>
          <a:noFill/>
        </p:spPr>
        <p:txBody>
          <a:bodyPr wrap="none" rtlCol="0">
            <a:spAutoFit/>
          </a:bodyPr>
          <a:lstStyle/>
          <a:p>
            <a:r>
              <a:rPr lang="cs-CZ" sz="1200" dirty="0" smtClean="0"/>
              <a:t>Obr. 3</a:t>
            </a:r>
            <a:endParaRPr lang="cs-CZ" sz="1200" dirty="0"/>
          </a:p>
        </p:txBody>
      </p:sp>
      <p:sp>
        <p:nvSpPr>
          <p:cNvPr id="4" name="TextovéPole 3"/>
          <p:cNvSpPr txBox="1"/>
          <p:nvPr/>
        </p:nvSpPr>
        <p:spPr>
          <a:xfrm>
            <a:off x="730299" y="1920085"/>
            <a:ext cx="2654125" cy="492443"/>
          </a:xfrm>
          <a:prstGeom prst="rect">
            <a:avLst/>
          </a:prstGeom>
          <a:noFill/>
        </p:spPr>
        <p:txBody>
          <a:bodyPr wrap="none" rtlCol="0">
            <a:spAutoFit/>
          </a:bodyPr>
          <a:lstStyle/>
          <a:p>
            <a:r>
              <a:rPr lang="cs-CZ" sz="2600" dirty="0"/>
              <a:t>pronásledovány</a:t>
            </a:r>
            <a:r>
              <a:rPr lang="cs-CZ" sz="2600" dirty="0" smtClean="0"/>
              <a:t>…</a:t>
            </a:r>
            <a:endParaRPr lang="cs-CZ" sz="2600" dirty="0"/>
          </a:p>
        </p:txBody>
      </p:sp>
      <p:sp>
        <p:nvSpPr>
          <p:cNvPr id="7" name="TextovéPole 6"/>
          <p:cNvSpPr txBox="1"/>
          <p:nvPr/>
        </p:nvSpPr>
        <p:spPr>
          <a:xfrm>
            <a:off x="730299" y="2403721"/>
            <a:ext cx="3337645" cy="492443"/>
          </a:xfrm>
          <a:prstGeom prst="rect">
            <a:avLst/>
          </a:prstGeom>
          <a:noFill/>
        </p:spPr>
        <p:txBody>
          <a:bodyPr wrap="none" rtlCol="0">
            <a:spAutoFit/>
          </a:bodyPr>
          <a:lstStyle/>
          <a:p>
            <a:r>
              <a:rPr lang="cs-CZ" sz="2600" dirty="0"/>
              <a:t>izolovány v ghettech</a:t>
            </a:r>
            <a:r>
              <a:rPr lang="cs-CZ" sz="2600" dirty="0" smtClean="0"/>
              <a:t>…</a:t>
            </a:r>
            <a:endParaRPr lang="cs-CZ" sz="2600" dirty="0"/>
          </a:p>
        </p:txBody>
      </p:sp>
      <p:sp>
        <p:nvSpPr>
          <p:cNvPr id="8" name="TextovéPole 7"/>
          <p:cNvSpPr txBox="1"/>
          <p:nvPr/>
        </p:nvSpPr>
        <p:spPr>
          <a:xfrm>
            <a:off x="736035" y="2867082"/>
            <a:ext cx="2045816" cy="492443"/>
          </a:xfrm>
          <a:prstGeom prst="rect">
            <a:avLst/>
          </a:prstGeom>
          <a:noFill/>
        </p:spPr>
        <p:txBody>
          <a:bodyPr wrap="none" rtlCol="0">
            <a:spAutoFit/>
          </a:bodyPr>
          <a:lstStyle/>
          <a:p>
            <a:r>
              <a:rPr lang="cs-CZ" sz="2600" dirty="0"/>
              <a:t>ponižovány</a:t>
            </a:r>
            <a:r>
              <a:rPr lang="cs-CZ" sz="2600" dirty="0" smtClean="0"/>
              <a:t>…</a:t>
            </a:r>
            <a:endParaRPr lang="cs-CZ" sz="2600" dirty="0"/>
          </a:p>
        </p:txBody>
      </p:sp>
      <p:sp>
        <p:nvSpPr>
          <p:cNvPr id="9" name="TextovéPole 8"/>
          <p:cNvSpPr txBox="1"/>
          <p:nvPr/>
        </p:nvSpPr>
        <p:spPr>
          <a:xfrm>
            <a:off x="730299" y="3356992"/>
            <a:ext cx="2888419" cy="492443"/>
          </a:xfrm>
          <a:prstGeom prst="rect">
            <a:avLst/>
          </a:prstGeom>
          <a:noFill/>
        </p:spPr>
        <p:txBody>
          <a:bodyPr wrap="none" rtlCol="0">
            <a:spAutoFit/>
          </a:bodyPr>
          <a:lstStyle/>
          <a:p>
            <a:r>
              <a:rPr lang="cs-CZ" sz="2600" dirty="0"/>
              <a:t>fyzicky napadány</a:t>
            </a:r>
            <a:r>
              <a:rPr lang="cs-CZ" sz="2600" dirty="0" smtClean="0"/>
              <a:t>…</a:t>
            </a:r>
            <a:endParaRPr lang="cs-CZ" sz="2600" dirty="0"/>
          </a:p>
        </p:txBody>
      </p:sp>
      <p:sp>
        <p:nvSpPr>
          <p:cNvPr id="10" name="TextovéPole 9"/>
          <p:cNvSpPr txBox="1"/>
          <p:nvPr/>
        </p:nvSpPr>
        <p:spPr>
          <a:xfrm>
            <a:off x="733575" y="3817820"/>
            <a:ext cx="2781339" cy="492443"/>
          </a:xfrm>
          <a:prstGeom prst="rect">
            <a:avLst/>
          </a:prstGeom>
          <a:noFill/>
        </p:spPr>
        <p:txBody>
          <a:bodyPr wrap="none" rtlCol="0">
            <a:spAutoFit/>
          </a:bodyPr>
          <a:lstStyle/>
          <a:p>
            <a:r>
              <a:rPr lang="cs-CZ" sz="2600" dirty="0"/>
              <a:t>psychicky týrány</a:t>
            </a:r>
            <a:r>
              <a:rPr lang="cs-CZ" sz="2600" dirty="0" smtClean="0"/>
              <a:t>…</a:t>
            </a:r>
            <a:endParaRPr lang="cs-CZ" sz="2600" dirty="0"/>
          </a:p>
        </p:txBody>
      </p:sp>
      <p:sp>
        <p:nvSpPr>
          <p:cNvPr id="11" name="TextovéPole 10"/>
          <p:cNvSpPr txBox="1"/>
          <p:nvPr/>
        </p:nvSpPr>
        <p:spPr>
          <a:xfrm>
            <a:off x="738618" y="4290271"/>
            <a:ext cx="3757182" cy="492443"/>
          </a:xfrm>
          <a:prstGeom prst="rect">
            <a:avLst/>
          </a:prstGeom>
          <a:noFill/>
        </p:spPr>
        <p:txBody>
          <a:bodyPr wrap="none" rtlCol="0">
            <a:spAutoFit/>
          </a:bodyPr>
          <a:lstStyle/>
          <a:p>
            <a:r>
              <a:rPr lang="cs-CZ" sz="2600" dirty="0"/>
              <a:t>deportovány na východ</a:t>
            </a:r>
            <a:r>
              <a:rPr lang="cs-CZ" sz="2600" dirty="0" smtClean="0"/>
              <a:t>…</a:t>
            </a:r>
            <a:endParaRPr lang="cs-CZ" sz="2600" dirty="0"/>
          </a:p>
        </p:txBody>
      </p:sp>
      <p:sp>
        <p:nvSpPr>
          <p:cNvPr id="12" name="TextovéPole 11"/>
          <p:cNvSpPr txBox="1"/>
          <p:nvPr/>
        </p:nvSpPr>
        <p:spPr>
          <a:xfrm>
            <a:off x="730299" y="4768558"/>
            <a:ext cx="1591526" cy="492443"/>
          </a:xfrm>
          <a:prstGeom prst="rect">
            <a:avLst/>
          </a:prstGeom>
          <a:noFill/>
        </p:spPr>
        <p:txBody>
          <a:bodyPr wrap="none" rtlCol="0">
            <a:spAutoFit/>
          </a:bodyPr>
          <a:lstStyle/>
          <a:p>
            <a:r>
              <a:rPr lang="cs-CZ" sz="2600" dirty="0"/>
              <a:t>zabíjeny</a:t>
            </a:r>
            <a:r>
              <a:rPr lang="cs-CZ" sz="2600" dirty="0" smtClean="0"/>
              <a:t>…</a:t>
            </a:r>
            <a:endParaRPr lang="cs-CZ" sz="2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fade">
                                      <p:cBhvr>
                                        <p:cTn id="3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8" grpId="0"/>
      <p:bldP spid="9" grpId="0"/>
      <p:bldP spid="10" grpId="0"/>
      <p:bldP spid="11" grpId="0"/>
      <p:bldP spid="1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Oběti holokaustu</a:t>
            </a:r>
            <a:endParaRPr lang="cs-CZ" dirty="0"/>
          </a:p>
        </p:txBody>
      </p:sp>
      <p:sp>
        <p:nvSpPr>
          <p:cNvPr id="3" name="Zástupný symbol pro obsah 2"/>
          <p:cNvSpPr>
            <a:spLocks noGrp="1"/>
          </p:cNvSpPr>
          <p:nvPr>
            <p:ph idx="1"/>
          </p:nvPr>
        </p:nvSpPr>
        <p:spPr/>
        <p:txBody>
          <a:bodyPr>
            <a:normAutofit fontScale="92500" lnSpcReduction="20000"/>
          </a:bodyPr>
          <a:lstStyle/>
          <a:p>
            <a:r>
              <a:rPr lang="cs-CZ" dirty="0"/>
              <a:t>Arnošt Lustig nerad používá slovo holokaust, protože je podle něj nedostatečné. Židé byli zničeni ohněm, to ano, ale ještě před tím, než se stali popelem, byli soustavně ponižováni. „Než byli spáleni, byli poníženi ve snaze přesvědčit je o bezcennosti jejich života, aby snad ještě byli svým vrahům za své zavraždění vděčni. Byli zabiti ideou, moderní technikou, plynem, bitím, hladem, nemocemi, vyčerpáním, olovem, bodákem. Nemá to konce. (Lustig, 2001, s. 40) „Tomu, čemu se říká – jako by to byla všem srozumitelná nálepka – „holocaust“, mělo by se říkat „židovská katastrofa“ anebo „masová vražda“. Tak masová, že nemá v dějinách obdoby, a kvůli které, už v zájmu všeho, co teprve přijde, je třeba měřit zlo jinak</a:t>
            </a:r>
            <a:r>
              <a:rPr lang="cs-CZ" dirty="0" smtClean="0"/>
              <a:t>.“</a:t>
            </a:r>
          </a:p>
          <a:p>
            <a:pPr lvl="1"/>
            <a:r>
              <a:rPr lang="cs-CZ" dirty="0" smtClean="0"/>
              <a:t>(</a:t>
            </a:r>
            <a:r>
              <a:rPr lang="cs-CZ" dirty="0"/>
              <a:t>Lustig, 2001, s. 43)</a:t>
            </a:r>
          </a:p>
          <a:p>
            <a:endParaRPr lang="cs-CZ" dirty="0"/>
          </a:p>
        </p:txBody>
      </p:sp>
    </p:spTree>
    <p:extLst>
      <p:ext uri="{BB962C8B-B14F-4D97-AF65-F5344CB8AC3E}">
        <p14:creationId xmlns:p14="http://schemas.microsoft.com/office/powerpoint/2010/main" val="33018296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Terezín</a:t>
            </a:r>
            <a:endParaRPr lang="cs-CZ" dirty="0"/>
          </a:p>
        </p:txBody>
      </p:sp>
      <p:sp>
        <p:nvSpPr>
          <p:cNvPr id="3" name="Zástupný symbol pro obsah 2"/>
          <p:cNvSpPr>
            <a:spLocks noGrp="1"/>
          </p:cNvSpPr>
          <p:nvPr>
            <p:ph sz="half" idx="1"/>
          </p:nvPr>
        </p:nvSpPr>
        <p:spPr>
          <a:xfrm>
            <a:off x="467544" y="1920085"/>
            <a:ext cx="4038600" cy="4434840"/>
          </a:xfrm>
        </p:spPr>
        <p:txBody>
          <a:bodyPr/>
          <a:lstStyle/>
          <a:p>
            <a:r>
              <a:rPr lang="cs-CZ" dirty="0" smtClean="0"/>
              <a:t> </a:t>
            </a:r>
          </a:p>
          <a:p>
            <a:r>
              <a:rPr lang="cs-CZ" dirty="0" smtClean="0"/>
              <a:t> </a:t>
            </a:r>
          </a:p>
          <a:p>
            <a:endParaRPr lang="cs-CZ" dirty="0" smtClean="0"/>
          </a:p>
          <a:p>
            <a:r>
              <a:rPr lang="cs-CZ" dirty="0" smtClean="0"/>
              <a:t> </a:t>
            </a:r>
            <a:endParaRPr lang="cs-CZ" dirty="0"/>
          </a:p>
        </p:txBody>
      </p:sp>
      <p:pic>
        <p:nvPicPr>
          <p:cNvPr id="6" name="Zástupný symbol pro obsah 5" descr="Terezín_(02).jpg"/>
          <p:cNvPicPr>
            <a:picLocks noGrp="1" noChangeAspect="1"/>
          </p:cNvPicPr>
          <p:nvPr>
            <p:ph sz="half" idx="2"/>
          </p:nvPr>
        </p:nvPicPr>
        <p:blipFill>
          <a:blip r:embed="rId2" cstate="print"/>
          <a:stretch>
            <a:fillRect/>
          </a:stretch>
        </p:blipFill>
        <p:spPr>
          <a:xfrm>
            <a:off x="4648200" y="2623344"/>
            <a:ext cx="4038600" cy="3028950"/>
          </a:xfrm>
        </p:spPr>
      </p:pic>
      <p:sp>
        <p:nvSpPr>
          <p:cNvPr id="5" name="TextovéPole 4"/>
          <p:cNvSpPr txBox="1"/>
          <p:nvPr/>
        </p:nvSpPr>
        <p:spPr>
          <a:xfrm>
            <a:off x="734293" y="2785915"/>
            <a:ext cx="1152128" cy="492443"/>
          </a:xfrm>
          <a:prstGeom prst="rect">
            <a:avLst/>
          </a:prstGeom>
          <a:noFill/>
        </p:spPr>
        <p:txBody>
          <a:bodyPr wrap="square" rtlCol="0">
            <a:spAutoFit/>
          </a:bodyPr>
          <a:lstStyle/>
          <a:p>
            <a:r>
              <a:rPr lang="cs-CZ" sz="2600" dirty="0" smtClean="0"/>
              <a:t>ghetto</a:t>
            </a:r>
            <a:endParaRPr lang="cs-CZ" sz="2600" dirty="0"/>
          </a:p>
        </p:txBody>
      </p:sp>
      <p:sp>
        <p:nvSpPr>
          <p:cNvPr id="7" name="TextovéPole 6"/>
          <p:cNvSpPr txBox="1"/>
          <p:nvPr/>
        </p:nvSpPr>
        <p:spPr>
          <a:xfrm>
            <a:off x="8077318" y="5652294"/>
            <a:ext cx="599138" cy="276999"/>
          </a:xfrm>
          <a:prstGeom prst="rect">
            <a:avLst/>
          </a:prstGeom>
          <a:noFill/>
        </p:spPr>
        <p:txBody>
          <a:bodyPr wrap="none" rtlCol="0">
            <a:spAutoFit/>
          </a:bodyPr>
          <a:lstStyle/>
          <a:p>
            <a:r>
              <a:rPr lang="cs-CZ" sz="1200" dirty="0" smtClean="0"/>
              <a:t>Obr. 4</a:t>
            </a:r>
            <a:endParaRPr lang="cs-CZ" sz="1200" dirty="0"/>
          </a:p>
        </p:txBody>
      </p:sp>
      <p:sp>
        <p:nvSpPr>
          <p:cNvPr id="4" name="TextovéPole 3"/>
          <p:cNvSpPr txBox="1"/>
          <p:nvPr/>
        </p:nvSpPr>
        <p:spPr>
          <a:xfrm>
            <a:off x="732619" y="1920085"/>
            <a:ext cx="2638671" cy="492443"/>
          </a:xfrm>
          <a:prstGeom prst="rect">
            <a:avLst/>
          </a:prstGeom>
          <a:noFill/>
        </p:spPr>
        <p:txBody>
          <a:bodyPr wrap="none" rtlCol="0">
            <a:spAutoFit/>
          </a:bodyPr>
          <a:lstStyle/>
          <a:p>
            <a:r>
              <a:rPr lang="cs-CZ" sz="2600" dirty="0"/>
              <a:t>pevnostní město </a:t>
            </a:r>
          </a:p>
        </p:txBody>
      </p:sp>
      <p:sp>
        <p:nvSpPr>
          <p:cNvPr id="8" name="TextovéPole 7"/>
          <p:cNvSpPr txBox="1"/>
          <p:nvPr/>
        </p:nvSpPr>
        <p:spPr>
          <a:xfrm>
            <a:off x="734293" y="2377122"/>
            <a:ext cx="3297890" cy="492443"/>
          </a:xfrm>
          <a:prstGeom prst="rect">
            <a:avLst/>
          </a:prstGeom>
          <a:noFill/>
        </p:spPr>
        <p:txBody>
          <a:bodyPr wrap="none" rtlCol="0">
            <a:spAutoFit/>
          </a:bodyPr>
          <a:lstStyle/>
          <a:p>
            <a:r>
              <a:rPr lang="cs-CZ" sz="2600" dirty="0"/>
              <a:t>sloužilo jako židovské</a:t>
            </a:r>
          </a:p>
        </p:txBody>
      </p:sp>
      <p:sp>
        <p:nvSpPr>
          <p:cNvPr id="9" name="TextovéPole 8"/>
          <p:cNvSpPr txBox="1"/>
          <p:nvPr/>
        </p:nvSpPr>
        <p:spPr>
          <a:xfrm>
            <a:off x="732619" y="3326602"/>
            <a:ext cx="3754760" cy="892552"/>
          </a:xfrm>
          <a:prstGeom prst="rect">
            <a:avLst/>
          </a:prstGeom>
          <a:noFill/>
        </p:spPr>
        <p:txBody>
          <a:bodyPr wrap="square" rtlCol="0">
            <a:spAutoFit/>
          </a:bodyPr>
          <a:lstStyle/>
          <a:p>
            <a:r>
              <a:rPr lang="cs-CZ" sz="2600" dirty="0"/>
              <a:t>přestupní stanice          do vyhlazovacích </a:t>
            </a:r>
            <a:r>
              <a:rPr lang="cs-CZ" sz="2600" dirty="0" smtClean="0"/>
              <a:t>táborů</a:t>
            </a:r>
            <a:endParaRPr lang="cs-CZ" sz="2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fade">
                                      <p:cBhvr>
                                        <p:cTn id="17" dur="2000"/>
                                        <p:tgtEl>
                                          <p:spTgt spid="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4" grpId="0"/>
      <p:bldP spid="8" grpId="0"/>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Před deportací</a:t>
            </a:r>
            <a:endParaRPr lang="cs-CZ" dirty="0"/>
          </a:p>
        </p:txBody>
      </p:sp>
      <p:pic>
        <p:nvPicPr>
          <p:cNvPr id="4" name="Zástupný symbol pro obsah 3" descr="před deportací.jpg"/>
          <p:cNvPicPr>
            <a:picLocks noGrp="1" noChangeAspect="1"/>
          </p:cNvPicPr>
          <p:nvPr>
            <p:ph idx="1"/>
          </p:nvPr>
        </p:nvPicPr>
        <p:blipFill>
          <a:blip r:embed="rId2" cstate="print"/>
          <a:stretch>
            <a:fillRect/>
          </a:stretch>
        </p:blipFill>
        <p:spPr>
          <a:xfrm>
            <a:off x="1554480" y="2090769"/>
            <a:ext cx="6035040" cy="4078224"/>
          </a:xfrm>
        </p:spPr>
      </p:pic>
      <p:sp>
        <p:nvSpPr>
          <p:cNvPr id="5" name="TextovéPole 4"/>
          <p:cNvSpPr txBox="1"/>
          <p:nvPr/>
        </p:nvSpPr>
        <p:spPr>
          <a:xfrm>
            <a:off x="6948264" y="6168993"/>
            <a:ext cx="591124" cy="276999"/>
          </a:xfrm>
          <a:prstGeom prst="rect">
            <a:avLst/>
          </a:prstGeom>
          <a:noFill/>
        </p:spPr>
        <p:txBody>
          <a:bodyPr wrap="none" rtlCol="0">
            <a:spAutoFit/>
          </a:bodyPr>
          <a:lstStyle/>
          <a:p>
            <a:r>
              <a:rPr lang="cs-CZ" sz="1200" dirty="0" smtClean="0"/>
              <a:t>Obr. 5</a:t>
            </a:r>
            <a:endParaRPr lang="cs-CZ" sz="12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Vyhlazovací tábory</a:t>
            </a:r>
            <a:endParaRPr lang="cs-CZ" dirty="0"/>
          </a:p>
        </p:txBody>
      </p:sp>
      <p:sp>
        <p:nvSpPr>
          <p:cNvPr id="3" name="Zástupný symbol pro obsah 2"/>
          <p:cNvSpPr>
            <a:spLocks noGrp="1"/>
          </p:cNvSpPr>
          <p:nvPr>
            <p:ph sz="half" idx="1"/>
          </p:nvPr>
        </p:nvSpPr>
        <p:spPr/>
        <p:txBody>
          <a:bodyPr/>
          <a:lstStyle/>
          <a:p>
            <a:r>
              <a:rPr lang="cs-CZ" dirty="0" smtClean="0"/>
              <a:t> </a:t>
            </a:r>
          </a:p>
          <a:p>
            <a:r>
              <a:rPr lang="cs-CZ" dirty="0" smtClean="0"/>
              <a:t> </a:t>
            </a:r>
          </a:p>
          <a:p>
            <a:pPr marL="0" indent="0">
              <a:buNone/>
            </a:pPr>
            <a:endParaRPr lang="cs-CZ" dirty="0" smtClean="0"/>
          </a:p>
          <a:p>
            <a:pPr marL="0" indent="0">
              <a:buNone/>
            </a:pPr>
            <a:endParaRPr lang="cs-CZ" dirty="0" smtClean="0"/>
          </a:p>
          <a:p>
            <a:pPr lvl="1"/>
            <a:r>
              <a:rPr lang="cs-CZ" dirty="0" smtClean="0"/>
              <a:t> </a:t>
            </a:r>
          </a:p>
          <a:p>
            <a:pPr lvl="1"/>
            <a:r>
              <a:rPr lang="cs-CZ" dirty="0" smtClean="0"/>
              <a:t> </a:t>
            </a:r>
          </a:p>
          <a:p>
            <a:pPr lvl="1"/>
            <a:r>
              <a:rPr lang="cs-CZ" dirty="0" smtClean="0"/>
              <a:t> </a:t>
            </a:r>
          </a:p>
          <a:p>
            <a:pPr lvl="1"/>
            <a:r>
              <a:rPr lang="cs-CZ" dirty="0" smtClean="0"/>
              <a:t> </a:t>
            </a:r>
          </a:p>
          <a:p>
            <a:pPr>
              <a:buNone/>
            </a:pPr>
            <a:endParaRPr lang="cs-CZ" dirty="0"/>
          </a:p>
        </p:txBody>
      </p:sp>
      <p:pic>
        <p:nvPicPr>
          <p:cNvPr id="5" name="Zástupný symbol pro obsah 4" descr="Buchenwald-bei-Weimar-am-24-April-1945.gif"/>
          <p:cNvPicPr>
            <a:picLocks noGrp="1" noChangeAspect="1"/>
          </p:cNvPicPr>
          <p:nvPr>
            <p:ph sz="half" idx="2"/>
          </p:nvPr>
        </p:nvPicPr>
        <p:blipFill>
          <a:blip r:embed="rId2" cstate="print"/>
          <a:stretch>
            <a:fillRect/>
          </a:stretch>
        </p:blipFill>
        <p:spPr>
          <a:xfrm>
            <a:off x="4648200" y="2521695"/>
            <a:ext cx="4038600" cy="3232247"/>
          </a:xfrm>
        </p:spPr>
      </p:pic>
      <p:sp>
        <p:nvSpPr>
          <p:cNvPr id="6" name="TextovéPole 5"/>
          <p:cNvSpPr txBox="1"/>
          <p:nvPr/>
        </p:nvSpPr>
        <p:spPr>
          <a:xfrm>
            <a:off x="8075714" y="5733256"/>
            <a:ext cx="600742" cy="276999"/>
          </a:xfrm>
          <a:prstGeom prst="rect">
            <a:avLst/>
          </a:prstGeom>
          <a:noFill/>
        </p:spPr>
        <p:txBody>
          <a:bodyPr wrap="none" rtlCol="0">
            <a:spAutoFit/>
          </a:bodyPr>
          <a:lstStyle/>
          <a:p>
            <a:r>
              <a:rPr lang="cs-CZ" sz="1200" dirty="0" smtClean="0"/>
              <a:t>Obr. 6</a:t>
            </a:r>
            <a:endParaRPr lang="cs-CZ" sz="1200" dirty="0"/>
          </a:p>
        </p:txBody>
      </p:sp>
      <p:sp>
        <p:nvSpPr>
          <p:cNvPr id="4" name="TextovéPole 3"/>
          <p:cNvSpPr txBox="1"/>
          <p:nvPr/>
        </p:nvSpPr>
        <p:spPr>
          <a:xfrm>
            <a:off x="735445" y="1900205"/>
            <a:ext cx="2678234" cy="492443"/>
          </a:xfrm>
          <a:prstGeom prst="rect">
            <a:avLst/>
          </a:prstGeom>
          <a:noFill/>
        </p:spPr>
        <p:txBody>
          <a:bodyPr wrap="none" rtlCol="0">
            <a:spAutoFit/>
          </a:bodyPr>
          <a:lstStyle/>
          <a:p>
            <a:r>
              <a:rPr lang="cs-CZ" sz="2600" dirty="0" smtClean="0"/>
              <a:t>„továrny na smrt“</a:t>
            </a:r>
            <a:endParaRPr lang="cs-CZ" sz="2600" dirty="0"/>
          </a:p>
        </p:txBody>
      </p:sp>
      <p:sp>
        <p:nvSpPr>
          <p:cNvPr id="7" name="TextovéPole 6"/>
          <p:cNvSpPr txBox="1"/>
          <p:nvPr/>
        </p:nvSpPr>
        <p:spPr>
          <a:xfrm>
            <a:off x="735445" y="2392648"/>
            <a:ext cx="3240359" cy="1292662"/>
          </a:xfrm>
          <a:prstGeom prst="rect">
            <a:avLst/>
          </a:prstGeom>
          <a:noFill/>
        </p:spPr>
        <p:txBody>
          <a:bodyPr wrap="square" rtlCol="0">
            <a:spAutoFit/>
          </a:bodyPr>
          <a:lstStyle/>
          <a:p>
            <a:r>
              <a:rPr lang="cs-CZ" sz="2600" dirty="0"/>
              <a:t>zabíjet v co největším množství a likvidovat </a:t>
            </a:r>
            <a:r>
              <a:rPr lang="cs-CZ" sz="2600" dirty="0" smtClean="0"/>
              <a:t>mrtvoly</a:t>
            </a:r>
            <a:endParaRPr lang="cs-CZ" sz="2600" dirty="0"/>
          </a:p>
        </p:txBody>
      </p:sp>
      <p:sp>
        <p:nvSpPr>
          <p:cNvPr id="8" name="TextovéPole 7"/>
          <p:cNvSpPr txBox="1"/>
          <p:nvPr/>
        </p:nvSpPr>
        <p:spPr>
          <a:xfrm>
            <a:off x="1086965" y="3818988"/>
            <a:ext cx="1696618" cy="461665"/>
          </a:xfrm>
          <a:prstGeom prst="rect">
            <a:avLst/>
          </a:prstGeom>
          <a:noFill/>
        </p:spPr>
        <p:txBody>
          <a:bodyPr wrap="none" rtlCol="0">
            <a:spAutoFit/>
          </a:bodyPr>
          <a:lstStyle/>
          <a:p>
            <a:pPr marL="0" lvl="1"/>
            <a:r>
              <a:rPr lang="cs-CZ" sz="2400" dirty="0"/>
              <a:t>zastřelení</a:t>
            </a:r>
            <a:r>
              <a:rPr lang="cs-CZ" sz="2400" dirty="0" smtClean="0"/>
              <a:t>…</a:t>
            </a:r>
            <a:endParaRPr lang="cs-CZ" sz="2400" dirty="0"/>
          </a:p>
        </p:txBody>
      </p:sp>
      <p:sp>
        <p:nvSpPr>
          <p:cNvPr id="9" name="TextovéPole 8"/>
          <p:cNvSpPr txBox="1"/>
          <p:nvPr/>
        </p:nvSpPr>
        <p:spPr>
          <a:xfrm>
            <a:off x="1097309" y="4263479"/>
            <a:ext cx="1430200" cy="461665"/>
          </a:xfrm>
          <a:prstGeom prst="rect">
            <a:avLst/>
          </a:prstGeom>
          <a:noFill/>
        </p:spPr>
        <p:txBody>
          <a:bodyPr wrap="none" rtlCol="0">
            <a:spAutoFit/>
          </a:bodyPr>
          <a:lstStyle/>
          <a:p>
            <a:pPr marL="0" lvl="1"/>
            <a:r>
              <a:rPr lang="cs-CZ" sz="2400" dirty="0"/>
              <a:t>oběšení</a:t>
            </a:r>
            <a:r>
              <a:rPr lang="cs-CZ" sz="2400" dirty="0" smtClean="0"/>
              <a:t>…</a:t>
            </a:r>
            <a:endParaRPr lang="cs-CZ" sz="2400" dirty="0"/>
          </a:p>
        </p:txBody>
      </p:sp>
      <p:sp>
        <p:nvSpPr>
          <p:cNvPr id="10" name="TextovéPole 9"/>
          <p:cNvSpPr txBox="1"/>
          <p:nvPr/>
        </p:nvSpPr>
        <p:spPr>
          <a:xfrm>
            <a:off x="1097309" y="4695527"/>
            <a:ext cx="3429850" cy="461665"/>
          </a:xfrm>
          <a:prstGeom prst="rect">
            <a:avLst/>
          </a:prstGeom>
          <a:noFill/>
        </p:spPr>
        <p:txBody>
          <a:bodyPr wrap="none" rtlCol="0">
            <a:spAutoFit/>
          </a:bodyPr>
          <a:lstStyle/>
          <a:p>
            <a:pPr marL="0" lvl="1"/>
            <a:r>
              <a:rPr lang="cs-CZ" sz="2400" dirty="0"/>
              <a:t>jedovatý plyn Cyklon B</a:t>
            </a:r>
            <a:r>
              <a:rPr lang="cs-CZ" sz="2400" dirty="0" smtClean="0"/>
              <a:t>…</a:t>
            </a:r>
            <a:endParaRPr lang="cs-CZ" sz="2400" dirty="0"/>
          </a:p>
        </p:txBody>
      </p:sp>
      <p:sp>
        <p:nvSpPr>
          <p:cNvPr id="11" name="TextovéPole 10"/>
          <p:cNvSpPr txBox="1"/>
          <p:nvPr/>
        </p:nvSpPr>
        <p:spPr>
          <a:xfrm>
            <a:off x="1086965" y="5118283"/>
            <a:ext cx="3384376" cy="830997"/>
          </a:xfrm>
          <a:prstGeom prst="rect">
            <a:avLst/>
          </a:prstGeom>
          <a:noFill/>
        </p:spPr>
        <p:txBody>
          <a:bodyPr wrap="square" rtlCol="0">
            <a:spAutoFit/>
          </a:bodyPr>
          <a:lstStyle/>
          <a:p>
            <a:pPr marL="0" lvl="1"/>
            <a:r>
              <a:rPr lang="cs-CZ" sz="2400" dirty="0"/>
              <a:t>mrtvá těla hromadně pohřbívána či </a:t>
            </a:r>
            <a:r>
              <a:rPr lang="cs-CZ" sz="2400" dirty="0" smtClean="0"/>
              <a:t>spalována</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8" grpId="0"/>
      <p:bldP spid="9" grpId="0"/>
      <p:bldP spid="10" grpId="0"/>
      <p:bldP spid="1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Vyhlazovací tábory</a:t>
            </a:r>
            <a:endParaRPr lang="cs-CZ" dirty="0"/>
          </a:p>
        </p:txBody>
      </p:sp>
      <p:sp>
        <p:nvSpPr>
          <p:cNvPr id="3" name="Zástupný symbol pro obsah 2"/>
          <p:cNvSpPr>
            <a:spLocks noGrp="1"/>
          </p:cNvSpPr>
          <p:nvPr>
            <p:ph sz="half" idx="1"/>
          </p:nvPr>
        </p:nvSpPr>
        <p:spPr/>
        <p:txBody>
          <a:bodyPr/>
          <a:lstStyle/>
          <a:p>
            <a:r>
              <a:rPr lang="cs-CZ" dirty="0" smtClean="0"/>
              <a:t> </a:t>
            </a:r>
          </a:p>
          <a:p>
            <a:r>
              <a:rPr lang="cs-CZ" dirty="0" smtClean="0"/>
              <a:t> </a:t>
            </a:r>
          </a:p>
          <a:p>
            <a:r>
              <a:rPr lang="cs-CZ" dirty="0" smtClean="0"/>
              <a:t> </a:t>
            </a:r>
          </a:p>
          <a:p>
            <a:r>
              <a:rPr lang="cs-CZ" dirty="0" smtClean="0"/>
              <a:t> </a:t>
            </a:r>
          </a:p>
          <a:p>
            <a:r>
              <a:rPr lang="cs-CZ" dirty="0" smtClean="0"/>
              <a:t> </a:t>
            </a:r>
          </a:p>
          <a:p>
            <a:r>
              <a:rPr lang="cs-CZ" dirty="0" smtClean="0"/>
              <a:t> </a:t>
            </a:r>
          </a:p>
          <a:p>
            <a:r>
              <a:rPr lang="cs-CZ" dirty="0" smtClean="0"/>
              <a:t> </a:t>
            </a:r>
            <a:endParaRPr lang="cs-CZ" dirty="0"/>
          </a:p>
        </p:txBody>
      </p:sp>
      <p:pic>
        <p:nvPicPr>
          <p:cNvPr id="5" name="Zástupný symbol pro obsah 4" descr="800px-Auschwitz-Birkenau.JPG"/>
          <p:cNvPicPr>
            <a:picLocks noGrp="1" noChangeAspect="1"/>
          </p:cNvPicPr>
          <p:nvPr>
            <p:ph sz="half" idx="2"/>
          </p:nvPr>
        </p:nvPicPr>
        <p:blipFill>
          <a:blip r:embed="rId2" cstate="print"/>
          <a:stretch>
            <a:fillRect/>
          </a:stretch>
        </p:blipFill>
        <p:spPr>
          <a:xfrm>
            <a:off x="4648200" y="2623344"/>
            <a:ext cx="4038600" cy="3028950"/>
          </a:xfrm>
        </p:spPr>
      </p:pic>
      <p:sp>
        <p:nvSpPr>
          <p:cNvPr id="6" name="TextovéPole 5"/>
          <p:cNvSpPr txBox="1"/>
          <p:nvPr/>
        </p:nvSpPr>
        <p:spPr>
          <a:xfrm>
            <a:off x="8110980" y="5661248"/>
            <a:ext cx="591124" cy="276999"/>
          </a:xfrm>
          <a:prstGeom prst="rect">
            <a:avLst/>
          </a:prstGeom>
          <a:noFill/>
        </p:spPr>
        <p:txBody>
          <a:bodyPr wrap="none" rtlCol="0">
            <a:spAutoFit/>
          </a:bodyPr>
          <a:lstStyle/>
          <a:p>
            <a:r>
              <a:rPr lang="cs-CZ" sz="1200" dirty="0" smtClean="0"/>
              <a:t>Obr. 7</a:t>
            </a:r>
            <a:endParaRPr lang="cs-CZ" sz="1200" dirty="0"/>
          </a:p>
        </p:txBody>
      </p:sp>
      <p:sp>
        <p:nvSpPr>
          <p:cNvPr id="4" name="TextovéPole 3"/>
          <p:cNvSpPr txBox="1"/>
          <p:nvPr/>
        </p:nvSpPr>
        <p:spPr>
          <a:xfrm>
            <a:off x="729769" y="1920085"/>
            <a:ext cx="1399614" cy="492443"/>
          </a:xfrm>
          <a:prstGeom prst="rect">
            <a:avLst/>
          </a:prstGeom>
          <a:noFill/>
        </p:spPr>
        <p:txBody>
          <a:bodyPr wrap="none" rtlCol="0">
            <a:spAutoFit/>
          </a:bodyPr>
          <a:lstStyle/>
          <a:p>
            <a:r>
              <a:rPr lang="cs-CZ" sz="2600" dirty="0" smtClean="0"/>
              <a:t>Osvětim</a:t>
            </a:r>
            <a:endParaRPr lang="cs-CZ" sz="2600" dirty="0"/>
          </a:p>
        </p:txBody>
      </p:sp>
      <p:sp>
        <p:nvSpPr>
          <p:cNvPr id="7" name="TextovéPole 6"/>
          <p:cNvSpPr txBox="1"/>
          <p:nvPr/>
        </p:nvSpPr>
        <p:spPr>
          <a:xfrm>
            <a:off x="729769" y="2394272"/>
            <a:ext cx="1559658" cy="492443"/>
          </a:xfrm>
          <a:prstGeom prst="rect">
            <a:avLst/>
          </a:prstGeom>
          <a:noFill/>
        </p:spPr>
        <p:txBody>
          <a:bodyPr wrap="none" rtlCol="0">
            <a:spAutoFit/>
          </a:bodyPr>
          <a:lstStyle/>
          <a:p>
            <a:r>
              <a:rPr lang="cs-CZ" sz="2600" dirty="0" smtClean="0"/>
              <a:t>Treblinka</a:t>
            </a:r>
            <a:endParaRPr lang="cs-CZ" sz="2600" dirty="0"/>
          </a:p>
        </p:txBody>
      </p:sp>
      <p:sp>
        <p:nvSpPr>
          <p:cNvPr id="8" name="TextovéPole 7"/>
          <p:cNvSpPr txBox="1"/>
          <p:nvPr/>
        </p:nvSpPr>
        <p:spPr>
          <a:xfrm>
            <a:off x="729769" y="2867137"/>
            <a:ext cx="1613711" cy="492443"/>
          </a:xfrm>
          <a:prstGeom prst="rect">
            <a:avLst/>
          </a:prstGeom>
          <a:noFill/>
        </p:spPr>
        <p:txBody>
          <a:bodyPr wrap="none" rtlCol="0">
            <a:spAutoFit/>
          </a:bodyPr>
          <a:lstStyle/>
          <a:p>
            <a:r>
              <a:rPr lang="cs-CZ" sz="2600" dirty="0" err="1" smtClean="0"/>
              <a:t>Majdanek</a:t>
            </a:r>
            <a:endParaRPr lang="cs-CZ" sz="2600" dirty="0"/>
          </a:p>
        </p:txBody>
      </p:sp>
      <p:sp>
        <p:nvSpPr>
          <p:cNvPr id="9" name="TextovéPole 8"/>
          <p:cNvSpPr txBox="1"/>
          <p:nvPr/>
        </p:nvSpPr>
        <p:spPr>
          <a:xfrm>
            <a:off x="729769" y="3344760"/>
            <a:ext cx="1510350" cy="492443"/>
          </a:xfrm>
          <a:prstGeom prst="rect">
            <a:avLst/>
          </a:prstGeom>
          <a:noFill/>
        </p:spPr>
        <p:txBody>
          <a:bodyPr wrap="none" rtlCol="0">
            <a:spAutoFit/>
          </a:bodyPr>
          <a:lstStyle/>
          <a:p>
            <a:r>
              <a:rPr lang="cs-CZ" sz="2600" dirty="0" err="1" smtClean="0"/>
              <a:t>Chelmno</a:t>
            </a:r>
            <a:endParaRPr lang="cs-CZ" sz="2600" dirty="0"/>
          </a:p>
        </p:txBody>
      </p:sp>
      <p:sp>
        <p:nvSpPr>
          <p:cNvPr id="10" name="TextovéPole 9"/>
          <p:cNvSpPr txBox="1"/>
          <p:nvPr/>
        </p:nvSpPr>
        <p:spPr>
          <a:xfrm>
            <a:off x="729769" y="3802177"/>
            <a:ext cx="1308371" cy="492443"/>
          </a:xfrm>
          <a:prstGeom prst="rect">
            <a:avLst/>
          </a:prstGeom>
          <a:noFill/>
        </p:spPr>
        <p:txBody>
          <a:bodyPr wrap="none" rtlCol="0">
            <a:spAutoFit/>
          </a:bodyPr>
          <a:lstStyle/>
          <a:p>
            <a:r>
              <a:rPr lang="cs-CZ" sz="2600" dirty="0" err="1" smtClean="0"/>
              <a:t>Sobibor</a:t>
            </a:r>
            <a:endParaRPr lang="cs-CZ" sz="2600" dirty="0"/>
          </a:p>
        </p:txBody>
      </p:sp>
      <p:sp>
        <p:nvSpPr>
          <p:cNvPr id="11" name="TextovéPole 10"/>
          <p:cNvSpPr txBox="1"/>
          <p:nvPr/>
        </p:nvSpPr>
        <p:spPr>
          <a:xfrm>
            <a:off x="729769" y="4294620"/>
            <a:ext cx="1950983" cy="492443"/>
          </a:xfrm>
          <a:prstGeom prst="rect">
            <a:avLst/>
          </a:prstGeom>
          <a:noFill/>
        </p:spPr>
        <p:txBody>
          <a:bodyPr wrap="none" rtlCol="0">
            <a:spAutoFit/>
          </a:bodyPr>
          <a:lstStyle/>
          <a:p>
            <a:r>
              <a:rPr lang="cs-CZ" sz="2600" dirty="0" smtClean="0"/>
              <a:t>Buchenwald</a:t>
            </a:r>
            <a:endParaRPr lang="cs-CZ" sz="2600" dirty="0"/>
          </a:p>
        </p:txBody>
      </p:sp>
      <p:sp>
        <p:nvSpPr>
          <p:cNvPr id="12" name="TextovéPole 11"/>
          <p:cNvSpPr txBox="1"/>
          <p:nvPr/>
        </p:nvSpPr>
        <p:spPr>
          <a:xfrm>
            <a:off x="729769" y="4767485"/>
            <a:ext cx="1288301" cy="492443"/>
          </a:xfrm>
          <a:prstGeom prst="rect">
            <a:avLst/>
          </a:prstGeom>
          <a:noFill/>
        </p:spPr>
        <p:txBody>
          <a:bodyPr wrap="none" rtlCol="0">
            <a:spAutoFit/>
          </a:bodyPr>
          <a:lstStyle/>
          <a:p>
            <a:r>
              <a:rPr lang="cs-CZ" sz="2600" dirty="0" err="1" smtClean="0"/>
              <a:t>Dachau</a:t>
            </a:r>
            <a:endParaRPr lang="cs-CZ" sz="2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fade">
                                      <p:cBhvr>
                                        <p:cTn id="3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8" grpId="0"/>
      <p:bldP spid="9" grpId="0"/>
      <p:bldP spid="10" grpId="0"/>
      <p:bldP spid="11" grpId="0"/>
      <p:bldP spid="1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normAutofit/>
          </a:bodyPr>
          <a:lstStyle/>
          <a:p>
            <a:r>
              <a:rPr lang="cs-CZ" dirty="0"/>
              <a:t>EPPICHOVÁ, Kristina. </a:t>
            </a:r>
            <a:r>
              <a:rPr lang="cs-CZ" i="1" dirty="0"/>
              <a:t>Obraz holokaustu v české literatuře</a:t>
            </a:r>
            <a:r>
              <a:rPr lang="cs-CZ" dirty="0"/>
              <a:t>. Hradec </a:t>
            </a:r>
            <a:r>
              <a:rPr lang="cs-CZ" dirty="0" smtClean="0"/>
              <a:t>Králové: </a:t>
            </a:r>
            <a:r>
              <a:rPr lang="cs-CZ" dirty="0"/>
              <a:t>Pedagogická </a:t>
            </a:r>
            <a:r>
              <a:rPr lang="cs-CZ" dirty="0" smtClean="0"/>
              <a:t>fakulta </a:t>
            </a:r>
            <a:r>
              <a:rPr lang="cs-CZ" dirty="0"/>
              <a:t>Univerzity Hradec Králové, </a:t>
            </a:r>
            <a:r>
              <a:rPr lang="cs-CZ" dirty="0" smtClean="0"/>
              <a:t>2011. </a:t>
            </a:r>
            <a:r>
              <a:rPr lang="cs-CZ" dirty="0"/>
              <a:t>Diplomová práce</a:t>
            </a:r>
            <a:r>
              <a:rPr lang="cs-CZ" dirty="0" smtClean="0"/>
              <a:t>.</a:t>
            </a:r>
          </a:p>
          <a:p>
            <a:r>
              <a:rPr lang="cs-CZ" dirty="0" smtClean="0"/>
              <a:t>LUSTIG</a:t>
            </a:r>
            <a:r>
              <a:rPr lang="cs-CZ" dirty="0"/>
              <a:t>, Arnošt. </a:t>
            </a:r>
            <a:r>
              <a:rPr lang="cs-CZ" i="1" dirty="0"/>
              <a:t>Eseje. Vybrané texty z let 1965 – </a:t>
            </a:r>
            <a:r>
              <a:rPr lang="cs-CZ" i="1" dirty="0" smtClean="0"/>
              <a:t>2000</a:t>
            </a:r>
            <a:r>
              <a:rPr lang="cs-CZ" dirty="0" smtClean="0"/>
              <a:t>. Praha: </a:t>
            </a:r>
            <a:r>
              <a:rPr lang="cs-CZ" dirty="0"/>
              <a:t>H</a:t>
            </a:r>
            <a:r>
              <a:rPr lang="en-US" dirty="0"/>
              <a:t>&amp;</a:t>
            </a:r>
            <a:r>
              <a:rPr lang="cs-CZ" dirty="0"/>
              <a:t>H, 2001</a:t>
            </a:r>
            <a:r>
              <a:rPr lang="cs-CZ" dirty="0" smtClean="0"/>
              <a:t>, </a:t>
            </a:r>
            <a:r>
              <a:rPr lang="cs-CZ" dirty="0"/>
              <a:t>ISBN 80-86022-96-X. </a:t>
            </a:r>
          </a:p>
          <a:p>
            <a:r>
              <a:rPr lang="cs-CZ" dirty="0" smtClean="0"/>
              <a:t>NÁLEVKA</a:t>
            </a:r>
            <a:r>
              <a:rPr lang="cs-CZ" dirty="0"/>
              <a:t>, Vladimír. </a:t>
            </a:r>
            <a:r>
              <a:rPr lang="cs-CZ" i="1" dirty="0" smtClean="0"/>
              <a:t>Druhá světová válka</a:t>
            </a:r>
            <a:r>
              <a:rPr lang="cs-CZ" dirty="0" smtClean="0"/>
              <a:t>. Praha: </a:t>
            </a:r>
            <a:r>
              <a:rPr lang="cs-CZ" dirty="0"/>
              <a:t>Triton, </a:t>
            </a:r>
            <a:r>
              <a:rPr lang="cs-CZ" dirty="0" smtClean="0"/>
              <a:t>2003. </a:t>
            </a:r>
            <a:r>
              <a:rPr lang="cs-CZ" dirty="0"/>
              <a:t>ISBN 80-7254-390-3. </a:t>
            </a:r>
            <a:endParaRPr lang="cs-CZ" dirty="0" smtClean="0"/>
          </a:p>
          <a:p>
            <a:endParaRPr lang="cs-CZ" dirty="0"/>
          </a:p>
          <a:p>
            <a:r>
              <a:rPr lang="cs-CZ" dirty="0" smtClean="0"/>
              <a:t>Pokud není uvedeno jinak, použité materiály jsou </a:t>
            </a:r>
            <a:r>
              <a:rPr lang="cs-CZ" dirty="0" smtClean="0"/>
              <a:t>       z </a:t>
            </a:r>
            <a:r>
              <a:rPr lang="cs-CZ" dirty="0" smtClean="0"/>
              <a:t>vlastních zdrojů autora.</a:t>
            </a:r>
            <a:endParaRPr lang="cs-CZ" dirty="0"/>
          </a:p>
        </p:txBody>
      </p:sp>
    </p:spTree>
    <p:extLst>
      <p:ext uri="{BB962C8B-B14F-4D97-AF65-F5344CB8AC3E}">
        <p14:creationId xmlns:p14="http://schemas.microsoft.com/office/powerpoint/2010/main" val="380406829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obrázky</a:t>
            </a:r>
            <a:endParaRPr lang="cs-CZ" dirty="0"/>
          </a:p>
        </p:txBody>
      </p:sp>
      <p:sp>
        <p:nvSpPr>
          <p:cNvPr id="3" name="Zástupný symbol pro obsah 2"/>
          <p:cNvSpPr>
            <a:spLocks noGrp="1"/>
          </p:cNvSpPr>
          <p:nvPr>
            <p:ph idx="1"/>
          </p:nvPr>
        </p:nvSpPr>
        <p:spPr/>
        <p:txBody>
          <a:bodyPr>
            <a:normAutofit fontScale="62500" lnSpcReduction="20000"/>
          </a:bodyPr>
          <a:lstStyle/>
          <a:p>
            <a:r>
              <a:rPr lang="cs-CZ" dirty="0" smtClean="0"/>
              <a:t>Obr. 1: ERBENOVÁ, Jitka. </a:t>
            </a:r>
            <a:r>
              <a:rPr lang="cs-CZ" i="1" dirty="0" err="1" smtClean="0"/>
              <a:t>commons.wikimedia.org</a:t>
            </a:r>
            <a:r>
              <a:rPr lang="cs-CZ" dirty="0" smtClean="0"/>
              <a:t> [online]. [cit. 8.1.2013]. Dostupný na WWW: http://commons.wikimedia.org/wiki/File:Synagoga_Nov%C3%A1_Cerekev_15.jpg?uselang=cs</a:t>
            </a:r>
          </a:p>
          <a:p>
            <a:r>
              <a:rPr lang="cs-CZ" dirty="0" smtClean="0"/>
              <a:t>Obr. 2: HOFFMAN, Heinrich. </a:t>
            </a:r>
            <a:r>
              <a:rPr lang="cs-CZ" i="1" dirty="0" err="1" smtClean="0"/>
              <a:t>commons.wikimedia.org</a:t>
            </a:r>
            <a:r>
              <a:rPr lang="cs-CZ" dirty="0" smtClean="0"/>
              <a:t> [online]. [cit. 8.1.2013]. Dostupný na WWW: http://commons.wikimedia.org/wiki/File:Adolf_Hitler-1933.jpg</a:t>
            </a:r>
          </a:p>
          <a:p>
            <a:r>
              <a:rPr lang="cs-CZ" dirty="0" smtClean="0"/>
              <a:t>Obr. 3: MILLER, H.. </a:t>
            </a:r>
            <a:r>
              <a:rPr lang="cs-CZ" i="1" dirty="0" err="1" smtClean="0"/>
              <a:t>commons.wikimedia.org</a:t>
            </a:r>
            <a:r>
              <a:rPr lang="cs-CZ" dirty="0" smtClean="0"/>
              <a:t> [online]. [cit. 8.1.2013]. Dostupný na WWW: http://commons.wikimedia.org/wiki/File:Buchenwald_Slave_Laborers_Liberation.jpg </a:t>
            </a:r>
          </a:p>
          <a:p>
            <a:r>
              <a:rPr lang="cs-CZ" dirty="0" smtClean="0"/>
              <a:t>Obr. 4: DEZIDOR. </a:t>
            </a:r>
            <a:r>
              <a:rPr lang="cs-CZ" i="1" dirty="0" err="1" smtClean="0"/>
              <a:t>commons.wikimedia.org</a:t>
            </a:r>
            <a:r>
              <a:rPr lang="cs-CZ" dirty="0" smtClean="0"/>
              <a:t> [online]. [cit. 8.1.2013]. Dostupný na WWW: http://commons.wikimedia.org/wiki/File:Terez%C3%ADn_%2802%29.jpg</a:t>
            </a:r>
          </a:p>
          <a:p>
            <a:r>
              <a:rPr lang="cs-CZ" dirty="0" smtClean="0"/>
              <a:t>Obr. 5: </a:t>
            </a:r>
            <a:r>
              <a:rPr lang="en-US" dirty="0" smtClean="0"/>
              <a:t>AUTOR NEUVEDEN. </a:t>
            </a:r>
            <a:r>
              <a:rPr lang="en-US" i="1" dirty="0" smtClean="0"/>
              <a:t>commons.wikimedia.org</a:t>
            </a:r>
            <a:r>
              <a:rPr lang="en-US" dirty="0" smtClean="0"/>
              <a:t> [online]. [cit. 8.1.2013]. </a:t>
            </a:r>
            <a:r>
              <a:rPr lang="en-US" dirty="0" err="1" smtClean="0"/>
              <a:t>Dostupný</a:t>
            </a:r>
            <a:r>
              <a:rPr lang="en-US" dirty="0" smtClean="0"/>
              <a:t> </a:t>
            </a:r>
            <a:r>
              <a:rPr lang="en-US" dirty="0" err="1" smtClean="0"/>
              <a:t>na</a:t>
            </a:r>
            <a:r>
              <a:rPr lang="en-US" dirty="0" smtClean="0"/>
              <a:t> WWW: http://commons.wikimedia.org/wiki/File:Stroop_Report_-_Warsaw_Ghetto_Uprising_10.jpg</a:t>
            </a:r>
            <a:endParaRPr lang="cs-CZ" dirty="0" smtClean="0"/>
          </a:p>
          <a:p>
            <a:r>
              <a:rPr lang="cs-CZ" dirty="0" smtClean="0"/>
              <a:t>Obr. 6: </a:t>
            </a:r>
            <a:r>
              <a:rPr lang="en-US" dirty="0" smtClean="0"/>
              <a:t>AUTOR NEUVEDEN. </a:t>
            </a:r>
            <a:r>
              <a:rPr lang="en-US" i="1" dirty="0" smtClean="0"/>
              <a:t>commons.wikimedia.org</a:t>
            </a:r>
            <a:r>
              <a:rPr lang="en-US" dirty="0" smtClean="0"/>
              <a:t> [online]. [cit. 8.1.2013]. </a:t>
            </a:r>
            <a:r>
              <a:rPr lang="en-US" dirty="0" err="1" smtClean="0"/>
              <a:t>Dostupný</a:t>
            </a:r>
            <a:r>
              <a:rPr lang="en-US" dirty="0" smtClean="0"/>
              <a:t> </a:t>
            </a:r>
            <a:r>
              <a:rPr lang="en-US" dirty="0" err="1" smtClean="0"/>
              <a:t>na</a:t>
            </a:r>
            <a:r>
              <a:rPr lang="en-US" dirty="0" smtClean="0"/>
              <a:t> WWW: http://commons.wikimedia.org/wiki/File:Buchenwald-bei-Weimar-am-24-April-1945.gif </a:t>
            </a:r>
            <a:endParaRPr lang="cs-CZ" dirty="0" smtClean="0"/>
          </a:p>
          <a:p>
            <a:r>
              <a:rPr lang="cs-CZ" dirty="0" smtClean="0"/>
              <a:t>Obr. 7: </a:t>
            </a:r>
            <a:r>
              <a:rPr lang="en-US" dirty="0" smtClean="0"/>
              <a:t>BROŽ, Petr. </a:t>
            </a:r>
            <a:r>
              <a:rPr lang="en-US" i="1" dirty="0" smtClean="0"/>
              <a:t>commons.wikimedia.org</a:t>
            </a:r>
            <a:r>
              <a:rPr lang="en-US" dirty="0" smtClean="0"/>
              <a:t> [online]. [cit. 8.1.2013]. </a:t>
            </a:r>
            <a:r>
              <a:rPr lang="en-US" dirty="0" err="1" smtClean="0"/>
              <a:t>Dostupný</a:t>
            </a:r>
            <a:r>
              <a:rPr lang="en-US" dirty="0" smtClean="0"/>
              <a:t> </a:t>
            </a:r>
            <a:r>
              <a:rPr lang="en-US" dirty="0" err="1" smtClean="0"/>
              <a:t>na</a:t>
            </a:r>
            <a:r>
              <a:rPr lang="en-US" dirty="0" smtClean="0"/>
              <a:t> WWW: http://commons.wikimedia.org/wiki/File:Auschwitz-Birkenau.JPG </a:t>
            </a:r>
            <a:endParaRPr lang="cs-CZ" dirty="0" smtClean="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ok">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Tok">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ok">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735</TotalTime>
  <Words>722</Words>
  <Application>Microsoft Office PowerPoint</Application>
  <PresentationFormat>Předvádění na obrazovce (4:3)</PresentationFormat>
  <Paragraphs>194</Paragraphs>
  <Slides>15</Slides>
  <Notes>0</Notes>
  <HiddenSlides>0</HiddenSlides>
  <MMClips>0</MMClips>
  <ScaleCrop>false</ScaleCrop>
  <HeadingPairs>
    <vt:vector size="6" baseType="variant">
      <vt:variant>
        <vt:lpstr>Použitá písma</vt:lpstr>
      </vt:variant>
      <vt:variant>
        <vt:i4>4</vt:i4>
      </vt:variant>
      <vt:variant>
        <vt:lpstr>Motiv</vt:lpstr>
      </vt:variant>
      <vt:variant>
        <vt:i4>1</vt:i4>
      </vt:variant>
      <vt:variant>
        <vt:lpstr>Nadpisy snímků</vt:lpstr>
      </vt:variant>
      <vt:variant>
        <vt:i4>15</vt:i4>
      </vt:variant>
    </vt:vector>
  </HeadingPairs>
  <TitlesOfParts>
    <vt:vector size="20" baseType="lpstr">
      <vt:lpstr>Calibri</vt:lpstr>
      <vt:lpstr>Constantia</vt:lpstr>
      <vt:lpstr>Times New Roman</vt:lpstr>
      <vt:lpstr>Wingdings 2</vt:lpstr>
      <vt:lpstr>Tok</vt:lpstr>
      <vt:lpstr>Prezentace aplikace PowerPoint</vt:lpstr>
      <vt:lpstr>Židé a holokaust</vt:lpstr>
      <vt:lpstr>Židé</vt:lpstr>
      <vt:lpstr>Holokaust</vt:lpstr>
      <vt:lpstr>Holokaust  aneb „konečné řešení židovské otázky“</vt:lpstr>
      <vt:lpstr>Norimberské zákony</vt:lpstr>
      <vt:lpstr>Statistiky obětí</vt:lpstr>
      <vt:lpstr>Oběti holokaustu</vt:lpstr>
      <vt:lpstr>Oběti holokaustu</vt:lpstr>
      <vt:lpstr>Terezín</vt:lpstr>
      <vt:lpstr>Před deportací</vt:lpstr>
      <vt:lpstr>Vyhlazovací tábory</vt:lpstr>
      <vt:lpstr>Vyhlazovací tábory</vt:lpstr>
      <vt:lpstr>Použité zdroje</vt:lpstr>
      <vt:lpstr>Použité obrázky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Česká literatura  2. poloviny 20. století</dc:title>
  <cp:lastModifiedBy>Kristina Eppichová</cp:lastModifiedBy>
  <cp:revision>26</cp:revision>
  <dcterms:modified xsi:type="dcterms:W3CDTF">2013-03-29T16:29:28Z</dcterms:modified>
</cp:coreProperties>
</file>