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61" r:id="rId5"/>
    <p:sldId id="266" r:id="rId6"/>
    <p:sldId id="265" r:id="rId7"/>
    <p:sldId id="262" r:id="rId8"/>
    <p:sldId id="258" r:id="rId9"/>
    <p:sldId id="269" r:id="rId10"/>
    <p:sldId id="268" r:id="rId11"/>
    <p:sldId id="260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302032"/>
              </p:ext>
            </p:extLst>
          </p:nvPr>
        </p:nvGraphicFramePr>
        <p:xfrm>
          <a:off x="1043608" y="1124744"/>
          <a:ext cx="6792416" cy="3414504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1584176"/>
                <a:gridCol w="5208240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VY_32_INOVACE_KRISTINA_EPPICHOVA_CESKA_LITERATURA_2._POLOVINY_20._STOLETI_ARNOST_LUSTIG_10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Jazyk a jazyková komunikace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jazyk a literatura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Česká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literatura 2. poloviny 20. století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Próza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Kristina Eppichová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21. 1. </a:t>
                      </a:r>
                      <a:r>
                        <a:rPr lang="cs-CZ" sz="1000" i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98904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vytvořená v programu MS PowerPoint seznamuje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žáky se spisovatelem Arnoštem Lustigem a jeho literárním dílem. </a:t>
                      </a:r>
                    </a:p>
                    <a:p>
                      <a:pPr algn="just"/>
                      <a:endParaRPr lang="cs-CZ" sz="1000" i="1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Obsahuje také krátké ukázky, které lze použít k rozboru.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589240"/>
            <a:ext cx="4536504" cy="99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4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400" dirty="0" smtClean="0"/>
              <a:t>Arnošt Lustig</a:t>
            </a:r>
            <a:endParaRPr lang="cs-CZ" sz="6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Česká literatura 2. poloviny 20. století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Arnošt </a:t>
            </a:r>
            <a:r>
              <a:rPr lang="cs-CZ" dirty="0" err="1" smtClean="0"/>
              <a:t>Lustig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" name="Zástupný symbol pro obsah 4" descr="Lustig 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05516" y="1916832"/>
            <a:ext cx="3541833" cy="4464496"/>
          </a:xfrm>
        </p:spPr>
      </p:pic>
      <p:sp>
        <p:nvSpPr>
          <p:cNvPr id="4" name="TextovéPole 3"/>
          <p:cNvSpPr txBox="1"/>
          <p:nvPr/>
        </p:nvSpPr>
        <p:spPr>
          <a:xfrm>
            <a:off x="727921" y="1907828"/>
            <a:ext cx="16930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1926 – </a:t>
            </a:r>
            <a:r>
              <a:rPr lang="cs-CZ" sz="2600" dirty="0" smtClean="0"/>
              <a:t>2011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7921" y="2388014"/>
            <a:ext cx="29799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rozhlasový </a:t>
            </a:r>
            <a:r>
              <a:rPr lang="cs-CZ" sz="2600" dirty="0" smtClean="0"/>
              <a:t>reportér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7921" y="2875569"/>
            <a:ext cx="129067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novinář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7921" y="3348386"/>
            <a:ext cx="16160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scénárista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7921" y="3829597"/>
            <a:ext cx="340546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/>
              <a:t>autor próz s židovskou </a:t>
            </a:r>
            <a:r>
              <a:rPr lang="cs-CZ" sz="2600" dirty="0" smtClean="0"/>
              <a:t>tematikou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81873" y="6395221"/>
            <a:ext cx="565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/>
          </a:p>
          <a:p>
            <a:pPr lvl="1"/>
            <a:r>
              <a:rPr lang="cs-CZ" dirty="0" smtClean="0"/>
              <a:t> 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2408" y="1935480"/>
            <a:ext cx="6607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Žid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2408" y="3729762"/>
            <a:ext cx="545213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do literatury vstoupil na konci 50. </a:t>
            </a:r>
            <a:r>
              <a:rPr lang="cs-CZ" sz="2600" dirty="0" smtClean="0"/>
              <a:t>let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2408" y="4203731"/>
            <a:ext cx="79312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/>
              <a:t>v roce 1968 emigroval do Washingtonu -</a:t>
            </a:r>
            <a:r>
              <a:rPr lang="en-US" sz="2600" dirty="0"/>
              <a:t>&gt;</a:t>
            </a:r>
            <a:r>
              <a:rPr lang="cs-CZ" sz="2600" dirty="0"/>
              <a:t> řada povídek vydána v </a:t>
            </a:r>
            <a:r>
              <a:rPr lang="cs-CZ" sz="2600" dirty="0" smtClean="0"/>
              <a:t>angličtině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92205" y="2411305"/>
            <a:ext cx="59951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/>
              <a:t>v šestnácti letech transportován do </a:t>
            </a:r>
            <a:r>
              <a:rPr lang="cs-CZ" sz="2400" dirty="0" smtClean="0"/>
              <a:t>Terezína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92205" y="2840314"/>
            <a:ext cx="7223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/>
              <a:t>prošel koncentračními tábory Buchenwald a </a:t>
            </a:r>
            <a:r>
              <a:rPr lang="cs-CZ" sz="2400" dirty="0" smtClean="0"/>
              <a:t>Osvětim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92205" y="3286571"/>
            <a:ext cx="4861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/>
              <a:t>roku 1945 uprchl z transportu </a:t>
            </a:r>
            <a:r>
              <a:rPr lang="cs-CZ" sz="2400" dirty="0" smtClean="0"/>
              <a:t>smrti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92205" y="5141221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cs-CZ" sz="2400" dirty="0"/>
              <a:t>snaha oprostit povídky od socialistických požadavků -</a:t>
            </a:r>
            <a:r>
              <a:rPr lang="en-US" sz="2400" dirty="0"/>
              <a:t>&gt;</a:t>
            </a:r>
            <a:r>
              <a:rPr lang="cs-CZ" sz="2400" dirty="0"/>
              <a:t> </a:t>
            </a:r>
            <a:r>
              <a:rPr lang="cs-CZ" sz="2400" dirty="0" smtClean="0"/>
              <a:t>přepracování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„Devět lidí z deseti, kteří přežili Osvětim, se odtud každý den bezpečně vzdalují, ale každá noc je sem beznadějně vrací.“</a:t>
            </a:r>
          </a:p>
          <a:p>
            <a:pPr lvl="1"/>
            <a:r>
              <a:rPr lang="cs-CZ" dirty="0" smtClean="0"/>
              <a:t>(Lustig, 2001, s. 16)</a:t>
            </a:r>
            <a:endParaRPr lang="cs-CZ" dirty="0"/>
          </a:p>
        </p:txBody>
      </p:sp>
      <p:pic>
        <p:nvPicPr>
          <p:cNvPr id="5" name="Zástupný symbol pro obsah 4" descr="800px-Birkenau_plot_454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  <p:sp>
        <p:nvSpPr>
          <p:cNvPr id="6" name="TextovéPole 5"/>
          <p:cNvSpPr txBox="1"/>
          <p:nvPr/>
        </p:nvSpPr>
        <p:spPr>
          <a:xfrm>
            <a:off x="8121324" y="5661547"/>
            <a:ext cx="592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„Někdy zavřu oči uprostřed jasného dne a vidím stíny. Nejsou to stíny. Jsou to shrbené postavy mužů, dětí a starců. Je to rampa v </a:t>
            </a:r>
            <a:r>
              <a:rPr lang="cs-CZ" dirty="0" err="1" smtClean="0"/>
              <a:t>Osvětimi</a:t>
            </a:r>
            <a:r>
              <a:rPr lang="cs-CZ" dirty="0" smtClean="0"/>
              <a:t>-Březince. Koupelny, kde stojí nápis: Dezinfekce. To je Německo ve mně. I když bych si přál mít Německo rád, jako je měla moje matka, která mluvila jeho jazykem, než se jí Německo vtělilo do Osvětimi.“ </a:t>
            </a:r>
          </a:p>
          <a:p>
            <a:pPr lvl="1"/>
            <a:r>
              <a:rPr lang="cs-CZ" dirty="0" smtClean="0"/>
              <a:t>(Lustig, 2001, s. 31)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6194" y="1929742"/>
            <a:ext cx="76622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/>
              <a:t>zobrazení holokaustu se stalo celoživotním </a:t>
            </a:r>
            <a:r>
              <a:rPr lang="cs-CZ" sz="2600" dirty="0" smtClean="0"/>
              <a:t>tématem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6194" y="2410365"/>
            <a:ext cx="64807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/>
              <a:t>literární díla založena na osobním prožitku, </a:t>
            </a:r>
            <a:r>
              <a:rPr lang="cs-CZ" sz="2600" dirty="0" smtClean="0"/>
              <a:t>autenticitě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6194" y="3356992"/>
            <a:ext cx="592014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zaměření na židovské oběti (děti, starci</a:t>
            </a:r>
            <a:r>
              <a:rPr lang="cs-CZ" sz="2600" dirty="0" smtClean="0"/>
              <a:t>)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6194" y="3827036"/>
            <a:ext cx="51462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tematika </a:t>
            </a:r>
            <a:r>
              <a:rPr lang="cs-CZ" sz="2600" dirty="0"/>
              <a:t>„nehrdinského hrdinství</a:t>
            </a:r>
            <a:r>
              <a:rPr lang="cs-CZ" sz="2600" dirty="0" smtClean="0"/>
              <a:t>“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40350" y="4784581"/>
            <a:ext cx="43283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motiv návratu do </a:t>
            </a:r>
            <a:r>
              <a:rPr lang="cs-CZ" sz="2600" dirty="0" smtClean="0"/>
              <a:t>společnosti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6194" y="4314537"/>
            <a:ext cx="48113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tematika </a:t>
            </a:r>
            <a:r>
              <a:rPr lang="cs-CZ" sz="2600" dirty="0"/>
              <a:t>„vykořeněné existence</a:t>
            </a:r>
            <a:r>
              <a:rPr lang="cs-CZ" sz="2600" dirty="0" smtClean="0"/>
              <a:t>“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tvorby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</a:t>
            </a:r>
            <a:endParaRPr lang="cs-CZ" dirty="0" smtClean="0"/>
          </a:p>
          <a:p>
            <a:pPr lvl="1"/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36367" y="1932441"/>
            <a:ext cx="347191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první povídkové knihy</a:t>
            </a:r>
            <a:r>
              <a:rPr lang="cs-CZ" sz="2600" dirty="0" smtClean="0"/>
              <a:t>: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97543" y="2424884"/>
            <a:ext cx="2731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/>
              <a:t>Noc a naděje (1957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01794" y="2822423"/>
            <a:ext cx="2934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/>
              <a:t>Démanty noci (1958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6367" y="3272507"/>
            <a:ext cx="38113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novela Dita Saxová (1962</a:t>
            </a:r>
            <a:r>
              <a:rPr lang="cs-CZ" sz="2600" dirty="0" smtClean="0"/>
              <a:t>)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6367" y="3764950"/>
            <a:ext cx="76131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povídka Modlitba pro Kateřinu Horovitzovou (1964</a:t>
            </a:r>
            <a:r>
              <a:rPr lang="cs-CZ" sz="2600" dirty="0" smtClean="0"/>
              <a:t>)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6367" y="4226229"/>
            <a:ext cx="60391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povídka Nemilovaná (Toronto 1979, 1991</a:t>
            </a:r>
            <a:r>
              <a:rPr lang="cs-CZ" sz="2600" dirty="0" smtClean="0"/>
              <a:t>)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6367" y="4718672"/>
            <a:ext cx="400763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r</a:t>
            </a:r>
            <a:r>
              <a:rPr lang="cs-CZ" sz="2600" dirty="0" smtClean="0"/>
              <a:t>omán Zloděj </a:t>
            </a:r>
            <a:r>
              <a:rPr lang="cs-CZ" sz="2600" dirty="0"/>
              <a:t>kufrů (2008</a:t>
            </a:r>
            <a:r>
              <a:rPr lang="cs-CZ" sz="2600" dirty="0" smtClean="0"/>
              <a:t>)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k rozboru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Přečtěte si následující krátké ukázky. </a:t>
            </a:r>
          </a:p>
          <a:p>
            <a:r>
              <a:rPr lang="cs-CZ" dirty="0" smtClean="0"/>
              <a:t>Zamyslete se, k jaké situaci by se mohly vztahovat.</a:t>
            </a:r>
          </a:p>
          <a:p>
            <a:r>
              <a:rPr lang="cs-CZ" dirty="0" smtClean="0"/>
              <a:t>Všimněte si předmětů, které jsou zde zachyceny.</a:t>
            </a:r>
          </a:p>
          <a:p>
            <a:r>
              <a:rPr lang="cs-CZ" dirty="0" smtClean="0"/>
              <a:t>Uvažte, zda mají tyto předměty něco společného.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„Jestli ho sestra nedostane (citron),“ řekl Ervín, tak suše, jako prve, když tohle začalo, „je to s ní jistý.“ (Démanty noci, povídka Sousto, s. 10)</a:t>
            </a:r>
          </a:p>
          <a:p>
            <a:r>
              <a:rPr lang="cs-CZ" dirty="0" smtClean="0"/>
              <a:t>Má ji, tu odpornou veku, nenáviděnou moučnou hmotu, tak tvrdou. Mohl by na ni naplít, kdyby ji tak nepotřeboval, mrchu. (Démanty noci, povídka Druhé kolo, s. 30)</a:t>
            </a:r>
          </a:p>
          <a:p>
            <a:r>
              <a:rPr lang="cs-CZ" dirty="0" smtClean="0"/>
              <a:t>Za těch sedm dní, co si myslí, že by to měl udělat, Blecha sešla. Tím králíkem by se to možná zastavilo. (Démanty noci, povídka Bílý, s. 43)</a:t>
            </a:r>
          </a:p>
          <a:p>
            <a:r>
              <a:rPr lang="cs-CZ" dirty="0" smtClean="0"/>
              <a:t>Bylo zvláštní, co cítil, protože tohle byla punčocha a on měl na nohou kusy rozedraného pytle. (Démanty noci, povídka Michael a druhý s dýkou, s. 84)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LUSTIG, Arnošt. </a:t>
            </a:r>
            <a:r>
              <a:rPr lang="cs-CZ" i="1" dirty="0"/>
              <a:t>Démanty noci</a:t>
            </a:r>
            <a:r>
              <a:rPr lang="cs-CZ" dirty="0"/>
              <a:t>. </a:t>
            </a:r>
            <a:r>
              <a:rPr lang="cs-CZ" dirty="0" smtClean="0"/>
              <a:t>Praha: </a:t>
            </a:r>
            <a:r>
              <a:rPr lang="cs-CZ" dirty="0"/>
              <a:t>Mladá fronta, </a:t>
            </a:r>
            <a:r>
              <a:rPr lang="cs-CZ" dirty="0" smtClean="0"/>
              <a:t>1959. </a:t>
            </a:r>
          </a:p>
          <a:p>
            <a:r>
              <a:rPr lang="cs-CZ" dirty="0" smtClean="0"/>
              <a:t>POLÁŠKOVÁ</a:t>
            </a:r>
            <a:r>
              <a:rPr lang="cs-CZ" dirty="0"/>
              <a:t>, Taťána; MILOTOVÁ, Dagmar; DVOŘÁKOVÁ, Zuzana. </a:t>
            </a:r>
            <a:r>
              <a:rPr lang="cs-CZ" i="1" dirty="0"/>
              <a:t>Literatura - přehled středoškolského učiva</a:t>
            </a:r>
            <a:r>
              <a:rPr lang="cs-CZ" dirty="0"/>
              <a:t>. Třebíč: Petra </a:t>
            </a:r>
            <a:r>
              <a:rPr lang="cs-CZ" dirty="0" err="1"/>
              <a:t>Velanová</a:t>
            </a:r>
            <a:r>
              <a:rPr lang="cs-CZ" dirty="0"/>
              <a:t>, 2006. Maturita. ISBN 80-902571-6-X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/>
              <a:t>Pokud není uvedeno jinak, použitý materiál je </a:t>
            </a:r>
            <a:r>
              <a:rPr lang="cs-CZ" dirty="0" smtClean="0"/>
              <a:t>             z </a:t>
            </a:r>
            <a:r>
              <a:rPr lang="cs-CZ" dirty="0"/>
              <a:t>vlastních zdrojů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 1: NEDOROST</a:t>
            </a:r>
            <a:r>
              <a:rPr lang="cs-CZ" dirty="0"/>
              <a:t>, Jiří. </a:t>
            </a:r>
            <a:r>
              <a:rPr lang="cs-CZ" i="1" dirty="0"/>
              <a:t>commons.wikimedia.org</a:t>
            </a:r>
            <a:r>
              <a:rPr lang="cs-CZ" dirty="0"/>
              <a:t> [online]. [cit. 8.1.2013]. Dostupný na WWW: http://commons.wikimedia.org/wiki/File:Arnost_Lustig_a_Marketa_Malisova_-1_cropped.jpg </a:t>
            </a:r>
          </a:p>
          <a:p>
            <a:r>
              <a:rPr lang="cs-CZ" dirty="0" smtClean="0"/>
              <a:t>Obr. 2: MORAVEC</a:t>
            </a:r>
            <a:r>
              <a:rPr lang="cs-CZ" dirty="0"/>
              <a:t>, Hynek. </a:t>
            </a:r>
            <a:r>
              <a:rPr lang="cs-CZ" i="1" dirty="0"/>
              <a:t>commons.wikimedia.org</a:t>
            </a:r>
            <a:r>
              <a:rPr lang="cs-CZ" dirty="0"/>
              <a:t> [online]. [cit. 21.1.2013]. Dostupný na WWW: http://commons.wikimedia.org/wiki/File:Birkenau_plot_4545.JPG </a:t>
            </a:r>
          </a:p>
        </p:txBody>
      </p:sp>
    </p:spTree>
    <p:extLst>
      <p:ext uri="{BB962C8B-B14F-4D97-AF65-F5344CB8AC3E}">
        <p14:creationId xmlns:p14="http://schemas.microsoft.com/office/powerpoint/2010/main" val="240635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3359</TotalTime>
  <Words>493</Words>
  <Application>Microsoft Office PowerPoint</Application>
  <PresentationFormat>Předvádění na obrazovce (4:3)</PresentationFormat>
  <Paragraphs>110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Calibri</vt:lpstr>
      <vt:lpstr>Constantia</vt:lpstr>
      <vt:lpstr>Times New Roman</vt:lpstr>
      <vt:lpstr>Wingdings 2</vt:lpstr>
      <vt:lpstr>Tok</vt:lpstr>
      <vt:lpstr>Prezentace aplikace PowerPoint</vt:lpstr>
      <vt:lpstr>Arnošt Lustig</vt:lpstr>
      <vt:lpstr>Arnošt Lustig</vt:lpstr>
      <vt:lpstr>Život</vt:lpstr>
      <vt:lpstr>…</vt:lpstr>
      <vt:lpstr>…</vt:lpstr>
      <vt:lpstr>Tvorba</vt:lpstr>
      <vt:lpstr>Přehled tvorby</vt:lpstr>
      <vt:lpstr>Ukázky k rozboru</vt:lpstr>
      <vt:lpstr>Ukázky</vt:lpstr>
      <vt:lpstr>Použité zdroje</vt:lpstr>
      <vt:lpstr>Použité obrázky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literatura  2. poloviny 20. století</dc:title>
  <cp:lastModifiedBy>Kristina Eppichová</cp:lastModifiedBy>
  <cp:revision>25</cp:revision>
  <dcterms:modified xsi:type="dcterms:W3CDTF">2013-03-29T16:31:29Z</dcterms:modified>
</cp:coreProperties>
</file>