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2" r:id="rId3"/>
    <p:sldId id="258" r:id="rId4"/>
    <p:sldId id="261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45B4-B4CE-422C-AF1C-14BF6F6BDF89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9894B-38F6-4C1E-9A4C-4349F509B1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7DF45B4-B4CE-422C-AF1C-14BF6F6BDF89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659894B-38F6-4C1E-9A4C-4349F509B1C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3.png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1019199"/>
          </a:xfrm>
        </p:spPr>
        <p:txBody>
          <a:bodyPr/>
          <a:lstStyle/>
          <a:p>
            <a:r>
              <a:rPr lang="cs-CZ" sz="4800" dirty="0" smtClean="0"/>
              <a:t>Měkké a tvrdé souhlásky 2.ročník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2060848"/>
            <a:ext cx="7016824" cy="4111352"/>
          </a:xfrm>
        </p:spPr>
        <p:txBody>
          <a:bodyPr>
            <a:normAutofit/>
          </a:bodyPr>
          <a:lstStyle/>
          <a:p>
            <a:pPr algn="l"/>
            <a:r>
              <a:rPr lang="cs-CZ" sz="1800" b="1" dirty="0" smtClean="0"/>
              <a:t>Název školy: </a:t>
            </a:r>
            <a:r>
              <a:rPr lang="cs-CZ" sz="1800" dirty="0" smtClean="0"/>
              <a:t>		2. základní škola, Rakovník, </a:t>
            </a:r>
          </a:p>
          <a:p>
            <a:pPr algn="l"/>
            <a:r>
              <a:rPr lang="cs-CZ" sz="1800" dirty="0"/>
              <a:t>	</a:t>
            </a:r>
            <a:r>
              <a:rPr lang="cs-CZ" sz="1800" dirty="0" smtClean="0"/>
              <a:t>		Husovo náměstí 3</a:t>
            </a:r>
          </a:p>
          <a:p>
            <a:pPr algn="l"/>
            <a:r>
              <a:rPr lang="cs-CZ" sz="1800" b="1" dirty="0" smtClean="0"/>
              <a:t>Autor: </a:t>
            </a:r>
            <a:r>
              <a:rPr lang="cs-CZ" sz="1800" dirty="0" smtClean="0"/>
              <a:t>			Mgr. Ilona Weisová</a:t>
            </a:r>
          </a:p>
          <a:p>
            <a:pPr algn="l"/>
            <a:r>
              <a:rPr lang="cs-CZ" sz="1800" b="1" dirty="0" smtClean="0"/>
              <a:t>Datum vytvoření: </a:t>
            </a:r>
            <a:r>
              <a:rPr lang="cs-CZ" sz="1800" dirty="0" smtClean="0"/>
              <a:t>	březen 2013</a:t>
            </a:r>
          </a:p>
          <a:p>
            <a:pPr algn="l"/>
            <a:r>
              <a:rPr lang="cs-CZ" sz="1800" b="1" dirty="0" smtClean="0"/>
              <a:t>Název: 	</a:t>
            </a:r>
            <a:r>
              <a:rPr lang="cs-CZ" sz="1800" dirty="0" smtClean="0"/>
              <a:t>	</a:t>
            </a:r>
            <a:r>
              <a:rPr lang="cs-CZ" sz="1800" smtClean="0"/>
              <a:t>	</a:t>
            </a:r>
            <a:r>
              <a:rPr lang="cs-CZ" sz="1800" smtClean="0"/>
              <a:t>VY_32_INOVACE_16_mekke-a-tvrde-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                                            souhlasky.pptx</a:t>
            </a:r>
          </a:p>
          <a:p>
            <a:pPr algn="l"/>
            <a:r>
              <a:rPr lang="cs-CZ" sz="1800" b="1" dirty="0" smtClean="0"/>
              <a:t>Vzdělávací oblast: </a:t>
            </a:r>
            <a:r>
              <a:rPr lang="cs-CZ" sz="1800" dirty="0" smtClean="0"/>
              <a:t>	Jazyk a jazyková komunikace</a:t>
            </a:r>
          </a:p>
          <a:p>
            <a:pPr algn="l"/>
            <a:r>
              <a:rPr lang="cs-CZ" sz="1800" b="1" dirty="0" smtClean="0"/>
              <a:t>Téma: </a:t>
            </a:r>
            <a:r>
              <a:rPr lang="cs-CZ" sz="1800" dirty="0" smtClean="0"/>
              <a:t>			Měkké a tvrdé souhlásky</a:t>
            </a:r>
          </a:p>
          <a:p>
            <a:pPr algn="l"/>
            <a:r>
              <a:rPr lang="cs-CZ" sz="1800" b="1" dirty="0" smtClean="0"/>
              <a:t>Číslo projektu: </a:t>
            </a:r>
            <a:r>
              <a:rPr lang="cs-CZ" sz="1800" dirty="0" smtClean="0"/>
              <a:t>		CZ.1.07/1.4.00/21.1427</a:t>
            </a:r>
            <a:endParaRPr lang="cs-CZ" sz="1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7" y="5439916"/>
            <a:ext cx="9142413" cy="1409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44370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Procvičení měkkých a tvrdých souhlásek pro 2. ročník ZŠ.</a:t>
            </a:r>
            <a:endParaRPr lang="cs-CZ" sz="1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16496" y="2313519"/>
            <a:ext cx="7355904" cy="16466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Seřaď slova do domečků.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+mj-lt"/>
            </a:endParaRP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Doplň i/í nebo y/ý.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+mj-lt"/>
            </a:endParaRP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Nalož do vagónků souhlásky měkké a tvrdé.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+mj-lt"/>
            </a:endParaRPr>
          </a:p>
          <a:p>
            <a:pPr marL="342900" indent="-342900">
              <a:buFontTx/>
              <a:buAutoNum type="arabicPeriod"/>
            </a:pPr>
            <a:endParaRPr lang="cs-CZ" b="1" dirty="0" smtClean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</a:endParaRPr>
          </a:p>
          <a:p>
            <a:pPr marL="342900" indent="-342900">
              <a:buFontTx/>
              <a:buAutoNum type="arabicPeriod"/>
            </a:pPr>
            <a:endParaRPr lang="cs-CZ" sz="1100" b="1" dirty="0"/>
          </a:p>
          <a:p>
            <a:pPr marL="342900" indent="-342900">
              <a:buAutoNum type="arabicPeriod"/>
            </a:pPr>
            <a:endParaRPr lang="cs-CZ" dirty="0">
              <a:solidFill>
                <a:schemeClr val="bg1">
                  <a:lumMod val="50000"/>
                </a:schemeClr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354238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Obdélník 49"/>
          <p:cNvSpPr/>
          <p:nvPr/>
        </p:nvSpPr>
        <p:spPr>
          <a:xfrm>
            <a:off x="7884368" y="2924944"/>
            <a:ext cx="466663" cy="57606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3635895" y="2924944"/>
            <a:ext cx="466663" cy="57606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79512" y="116632"/>
            <a:ext cx="8784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1. </a:t>
            </a:r>
            <a:r>
              <a:rPr lang="cs-CZ" sz="2400" b="1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Seřaď slova do domečků</a:t>
            </a:r>
            <a:endParaRPr lang="cs-CZ" sz="1400" b="1" dirty="0"/>
          </a:p>
        </p:txBody>
      </p:sp>
      <p:pic>
        <p:nvPicPr>
          <p:cNvPr id="20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95536" y="6885384"/>
            <a:ext cx="609600" cy="609600"/>
          </a:xfrm>
          <a:prstGeom prst="rect">
            <a:avLst/>
          </a:prstGeom>
        </p:spPr>
      </p:pic>
      <p:sp>
        <p:nvSpPr>
          <p:cNvPr id="25" name="Obdélník 24"/>
          <p:cNvSpPr/>
          <p:nvPr/>
        </p:nvSpPr>
        <p:spPr>
          <a:xfrm>
            <a:off x="2173979" y="1052736"/>
            <a:ext cx="1034175" cy="6480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ř - jen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92304" y="1052736"/>
            <a:ext cx="1463827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C - písek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7092280" y="1052736"/>
            <a:ext cx="1440160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rgbClr val="FF0000"/>
                </a:solidFill>
              </a:rPr>
              <a:t>c</a:t>
            </a:r>
            <a:r>
              <a:rPr lang="cs-CZ" sz="2000" b="1" dirty="0" smtClean="0">
                <a:solidFill>
                  <a:srgbClr val="FF0000"/>
                </a:solidFill>
              </a:rPr>
              <a:t> - bule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419872" y="1052736"/>
            <a:ext cx="1053143" cy="648072"/>
          </a:xfrm>
          <a:prstGeom prst="rect">
            <a:avLst/>
          </a:prstGeom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accent5">
                    <a:lumMod val="75000"/>
                  </a:schemeClr>
                </a:solidFill>
              </a:rPr>
              <a:t>t</a:t>
            </a:r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  <a:t> - </a:t>
            </a:r>
            <a:r>
              <a:rPr lang="cs-CZ" sz="2000" b="1" dirty="0" err="1" smtClean="0">
                <a:solidFill>
                  <a:schemeClr val="accent5">
                    <a:lumMod val="75000"/>
                  </a:schemeClr>
                </a:solidFill>
              </a:rPr>
              <a:t>gr</a:t>
            </a:r>
            <a:endParaRPr lang="cs-CZ" sz="2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1763688" y="1899387"/>
            <a:ext cx="1224136" cy="648072"/>
          </a:xfrm>
          <a:prstGeom prst="rect">
            <a:avLst/>
          </a:prstGeom>
          <a:ln>
            <a:solidFill>
              <a:srgbClr val="CC0099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>
                <a:solidFill>
                  <a:srgbClr val="CC0099"/>
                </a:solidFill>
              </a:rPr>
              <a:t>n</a:t>
            </a:r>
            <a:r>
              <a:rPr lang="cs-CZ" sz="2000" b="1" dirty="0" err="1" smtClean="0">
                <a:solidFill>
                  <a:srgbClr val="CC0099"/>
                </a:solidFill>
              </a:rPr>
              <a:t>ádraž</a:t>
            </a:r>
            <a:r>
              <a:rPr lang="cs-CZ" sz="2000" b="1" dirty="0" smtClean="0">
                <a:solidFill>
                  <a:srgbClr val="CC0099"/>
                </a:solidFill>
              </a:rPr>
              <a:t> - </a:t>
            </a:r>
            <a:endParaRPr lang="cs-CZ" sz="2000" b="1" dirty="0">
              <a:solidFill>
                <a:srgbClr val="CC0099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4644008" y="1052736"/>
            <a:ext cx="1152128" cy="648072"/>
          </a:xfrm>
          <a:prstGeom prst="rect">
            <a:avLst/>
          </a:prstGeom>
          <a:ln>
            <a:solidFill>
              <a:srgbClr val="CC0099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C0099"/>
                </a:solidFill>
              </a:rPr>
              <a:t>mot - l</a:t>
            </a:r>
            <a:endParaRPr lang="cs-CZ" sz="2000" b="1" dirty="0">
              <a:solidFill>
                <a:srgbClr val="CC0099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5940152" y="1052736"/>
            <a:ext cx="1034175" cy="6480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accent1">
                    <a:lumMod val="50000"/>
                  </a:schemeClr>
                </a:solidFill>
              </a:rPr>
              <a:t>r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 - ba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395536" y="1899387"/>
            <a:ext cx="1053143" cy="648072"/>
          </a:xfrm>
          <a:prstGeom prst="rect">
            <a:avLst/>
          </a:prstGeom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  <a:t>ch - ba</a:t>
            </a:r>
            <a:endParaRPr lang="cs-CZ" sz="2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3208154" y="1899387"/>
            <a:ext cx="1053143" cy="648072"/>
          </a:xfrm>
          <a:prstGeom prst="rect">
            <a:avLst/>
          </a:prstGeom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  <a:t>H - </a:t>
            </a:r>
            <a:r>
              <a:rPr lang="cs-CZ" sz="2000" b="1" dirty="0" err="1" smtClean="0">
                <a:solidFill>
                  <a:schemeClr val="accent5">
                    <a:lumMod val="75000"/>
                  </a:schemeClr>
                </a:solidFill>
              </a:rPr>
              <a:t>nek</a:t>
            </a:r>
            <a:endParaRPr lang="cs-CZ" sz="2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4471325" y="1899387"/>
            <a:ext cx="1324811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š - </a:t>
            </a:r>
            <a:r>
              <a:rPr lang="cs-CZ" sz="2000" b="1" dirty="0" err="1" smtClean="0">
                <a:solidFill>
                  <a:srgbClr val="FF0000"/>
                </a:solidFill>
              </a:rPr>
              <a:t>ška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5996874" y="1899387"/>
            <a:ext cx="2535565" cy="648072"/>
          </a:xfrm>
          <a:prstGeom prst="rect">
            <a:avLst/>
          </a:prstGeom>
          <a:ln>
            <a:solidFill>
              <a:srgbClr val="CC0099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>
                <a:solidFill>
                  <a:srgbClr val="CC0099"/>
                </a:solidFill>
              </a:rPr>
              <a:t>p</a:t>
            </a:r>
            <a:r>
              <a:rPr lang="cs-CZ" sz="2000" b="1" dirty="0" err="1" smtClean="0">
                <a:solidFill>
                  <a:srgbClr val="CC0099"/>
                </a:solidFill>
              </a:rPr>
              <a:t>rázdn</a:t>
            </a:r>
            <a:r>
              <a:rPr lang="cs-CZ" sz="2000" b="1" dirty="0" smtClean="0">
                <a:solidFill>
                  <a:srgbClr val="CC0099"/>
                </a:solidFill>
              </a:rPr>
              <a:t> - n -</a:t>
            </a:r>
            <a:endParaRPr lang="cs-CZ" sz="2000" b="1" dirty="0">
              <a:solidFill>
                <a:srgbClr val="CC0099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392304" y="3501008"/>
            <a:ext cx="3857160" cy="271040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4662770" y="3501008"/>
            <a:ext cx="3857160" cy="2710408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323528" y="2924944"/>
            <a:ext cx="3943672" cy="576064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8" name="Rovnoramenný trojúhelník 47"/>
          <p:cNvSpPr/>
          <p:nvPr/>
        </p:nvSpPr>
        <p:spPr>
          <a:xfrm>
            <a:off x="4619514" y="2920752"/>
            <a:ext cx="3943672" cy="576064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733405" y="4941168"/>
            <a:ext cx="377403" cy="3516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1110808" y="4941168"/>
            <a:ext cx="377403" cy="3516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733405" y="5292824"/>
            <a:ext cx="377403" cy="3516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1110808" y="5292824"/>
            <a:ext cx="377403" cy="3516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3114420" y="4941168"/>
            <a:ext cx="377403" cy="3516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3491823" y="4941168"/>
            <a:ext cx="377403" cy="3516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3114420" y="5292824"/>
            <a:ext cx="377403" cy="3516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3491823" y="5292824"/>
            <a:ext cx="377403" cy="3516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5053942" y="4957936"/>
            <a:ext cx="377403" cy="3516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5431345" y="4957936"/>
            <a:ext cx="377403" cy="3516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5053942" y="5309592"/>
            <a:ext cx="377403" cy="3516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5431345" y="5309592"/>
            <a:ext cx="377403" cy="3516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7434957" y="4957936"/>
            <a:ext cx="377403" cy="3516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7812360" y="4957936"/>
            <a:ext cx="377403" cy="3516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7434957" y="5309592"/>
            <a:ext cx="377403" cy="3516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7812360" y="5309592"/>
            <a:ext cx="377403" cy="3516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1979713" y="4856212"/>
            <a:ext cx="720080" cy="1324237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6372200" y="4856212"/>
            <a:ext cx="720080" cy="1324237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1482258" y="3222306"/>
            <a:ext cx="1626209" cy="508721"/>
          </a:xfrm>
          <a:prstGeom prst="rect">
            <a:avLst/>
          </a:prstGeom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Měkké</a:t>
            </a:r>
            <a:endParaRPr lang="cs-CZ" sz="24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70" name="Obdélník 69"/>
          <p:cNvSpPr/>
          <p:nvPr/>
        </p:nvSpPr>
        <p:spPr>
          <a:xfrm>
            <a:off x="5808748" y="3222306"/>
            <a:ext cx="1626209" cy="508721"/>
          </a:xfrm>
          <a:prstGeom prst="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Tvrdé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72" name="Obdélník 71"/>
          <p:cNvSpPr/>
          <p:nvPr/>
        </p:nvSpPr>
        <p:spPr>
          <a:xfrm>
            <a:off x="513588" y="3801988"/>
            <a:ext cx="1106084" cy="432048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Cipísek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3" name="Obdélník 72"/>
          <p:cNvSpPr/>
          <p:nvPr/>
        </p:nvSpPr>
        <p:spPr>
          <a:xfrm>
            <a:off x="1691680" y="3801988"/>
            <a:ext cx="812034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říjen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4" name="Obdélník 73"/>
          <p:cNvSpPr/>
          <p:nvPr/>
        </p:nvSpPr>
        <p:spPr>
          <a:xfrm>
            <a:off x="4755605" y="3789040"/>
            <a:ext cx="752499" cy="432048"/>
          </a:xfrm>
          <a:prstGeom prst="rect">
            <a:avLst/>
          </a:prstGeom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  <a:t>t</a:t>
            </a:r>
            <a:r>
              <a:rPr lang="cs-CZ" sz="2000" b="1" dirty="0">
                <a:solidFill>
                  <a:schemeClr val="accent5">
                    <a:lumMod val="75000"/>
                  </a:schemeClr>
                </a:solidFill>
              </a:rPr>
              <a:t>y</a:t>
            </a:r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  <a:t>gr</a:t>
            </a:r>
            <a:endParaRPr lang="cs-CZ" sz="2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75" name="Obdélník 74"/>
          <p:cNvSpPr/>
          <p:nvPr/>
        </p:nvSpPr>
        <p:spPr>
          <a:xfrm>
            <a:off x="5585048" y="3789040"/>
            <a:ext cx="872191" cy="432048"/>
          </a:xfrm>
          <a:prstGeom prst="rect">
            <a:avLst/>
          </a:prstGeom>
          <a:ln>
            <a:solidFill>
              <a:srgbClr val="CC0099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C0099"/>
                </a:solidFill>
              </a:rPr>
              <a:t>motýl</a:t>
            </a:r>
            <a:endParaRPr lang="cs-CZ" sz="2000" b="1" dirty="0">
              <a:solidFill>
                <a:srgbClr val="CC0099"/>
              </a:solidFill>
            </a:endParaRPr>
          </a:p>
        </p:txBody>
      </p:sp>
      <p:sp>
        <p:nvSpPr>
          <p:cNvPr id="76" name="Obdélník 75"/>
          <p:cNvSpPr/>
          <p:nvPr/>
        </p:nvSpPr>
        <p:spPr>
          <a:xfrm>
            <a:off x="6549998" y="3789040"/>
            <a:ext cx="884959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r</a:t>
            </a:r>
            <a:r>
              <a:rPr lang="cs-CZ" sz="2000" b="1" dirty="0">
                <a:solidFill>
                  <a:schemeClr val="accent1">
                    <a:lumMod val="50000"/>
                  </a:schemeClr>
                </a:solidFill>
              </a:rPr>
              <a:t>y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ba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8" name="Obdélník 77"/>
          <p:cNvSpPr/>
          <p:nvPr/>
        </p:nvSpPr>
        <p:spPr>
          <a:xfrm>
            <a:off x="2555776" y="3801988"/>
            <a:ext cx="988109" cy="432048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c</a:t>
            </a:r>
            <a:r>
              <a:rPr lang="cs-CZ" sz="2000" b="1" dirty="0">
                <a:solidFill>
                  <a:srgbClr val="FF0000"/>
                </a:solidFill>
              </a:rPr>
              <a:t>i</a:t>
            </a:r>
            <a:r>
              <a:rPr lang="cs-CZ" sz="2000" b="1" dirty="0" smtClean="0">
                <a:solidFill>
                  <a:srgbClr val="FF0000"/>
                </a:solidFill>
              </a:rPr>
              <a:t>bule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9" name="Obdélník 78"/>
          <p:cNvSpPr/>
          <p:nvPr/>
        </p:nvSpPr>
        <p:spPr>
          <a:xfrm>
            <a:off x="7519660" y="3789040"/>
            <a:ext cx="940772" cy="432048"/>
          </a:xfrm>
          <a:prstGeom prst="rect">
            <a:avLst/>
          </a:prstGeom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  <a:t>chyba</a:t>
            </a:r>
            <a:endParaRPr lang="cs-CZ" sz="2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80" name="Obdélník 79"/>
          <p:cNvSpPr/>
          <p:nvPr/>
        </p:nvSpPr>
        <p:spPr>
          <a:xfrm>
            <a:off x="513588" y="4278626"/>
            <a:ext cx="1106084" cy="446518"/>
          </a:xfrm>
          <a:prstGeom prst="rect">
            <a:avLst/>
          </a:prstGeom>
          <a:ln>
            <a:solidFill>
              <a:srgbClr val="CC0099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C0099"/>
                </a:solidFill>
              </a:rPr>
              <a:t>nádraž</a:t>
            </a:r>
            <a:r>
              <a:rPr lang="cs-CZ" sz="2000" b="1" dirty="0">
                <a:solidFill>
                  <a:srgbClr val="CC0099"/>
                </a:solidFill>
              </a:rPr>
              <a:t>í</a:t>
            </a:r>
            <a:r>
              <a:rPr lang="cs-CZ" sz="2000" b="1" dirty="0" smtClean="0">
                <a:solidFill>
                  <a:srgbClr val="CC0099"/>
                </a:solidFill>
              </a:rPr>
              <a:t> </a:t>
            </a:r>
            <a:endParaRPr lang="cs-CZ" sz="2000" b="1" dirty="0">
              <a:solidFill>
                <a:srgbClr val="CC0099"/>
              </a:solidFill>
            </a:endParaRPr>
          </a:p>
        </p:txBody>
      </p:sp>
      <p:sp>
        <p:nvSpPr>
          <p:cNvPr id="81" name="Obdélník 80"/>
          <p:cNvSpPr/>
          <p:nvPr/>
        </p:nvSpPr>
        <p:spPr>
          <a:xfrm>
            <a:off x="4755605" y="4287651"/>
            <a:ext cx="1040531" cy="424545"/>
          </a:xfrm>
          <a:prstGeom prst="rect">
            <a:avLst/>
          </a:prstGeom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  <a:t>Hynek</a:t>
            </a:r>
            <a:endParaRPr lang="cs-CZ" sz="2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83" name="Obdélník 82"/>
          <p:cNvSpPr/>
          <p:nvPr/>
        </p:nvSpPr>
        <p:spPr>
          <a:xfrm>
            <a:off x="1677347" y="4300599"/>
            <a:ext cx="878429" cy="424545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šiška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84" name="Obdélník 83"/>
          <p:cNvSpPr/>
          <p:nvPr/>
        </p:nvSpPr>
        <p:spPr>
          <a:xfrm>
            <a:off x="2627784" y="4300599"/>
            <a:ext cx="1423897" cy="424545"/>
          </a:xfrm>
          <a:prstGeom prst="rect">
            <a:avLst/>
          </a:prstGeom>
          <a:ln>
            <a:solidFill>
              <a:srgbClr val="CC0099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C0099"/>
                </a:solidFill>
              </a:rPr>
              <a:t>prázdniny</a:t>
            </a:r>
            <a:endParaRPr lang="cs-CZ" sz="2000" b="1" dirty="0">
              <a:solidFill>
                <a:srgbClr val="CC0099"/>
              </a:solidFill>
            </a:endParaRPr>
          </a:p>
        </p:txBody>
      </p:sp>
      <p:sp>
        <p:nvSpPr>
          <p:cNvPr id="85" name="Obdélník 84"/>
          <p:cNvSpPr/>
          <p:nvPr/>
        </p:nvSpPr>
        <p:spPr>
          <a:xfrm>
            <a:off x="5879401" y="4287651"/>
            <a:ext cx="1423897" cy="424545"/>
          </a:xfrm>
          <a:prstGeom prst="rect">
            <a:avLst/>
          </a:prstGeom>
          <a:ln>
            <a:solidFill>
              <a:srgbClr val="CC0099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C0099"/>
                </a:solidFill>
              </a:rPr>
              <a:t>prázdniny</a:t>
            </a:r>
            <a:endParaRPr lang="cs-CZ" sz="2000" b="1" dirty="0">
              <a:solidFill>
                <a:srgbClr val="CC00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0287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0"/>
                            </p:stCondLst>
                            <p:childTnLst>
                              <p:par>
                                <p:cTn id="7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500"/>
                            </p:stCondLst>
                            <p:childTnLst>
                              <p:par>
                                <p:cTn id="8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500"/>
                            </p:stCondLst>
                            <p:childTnLst>
                              <p:par>
                                <p:cTn id="9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00"/>
                            </p:stCondLst>
                            <p:childTnLst>
                              <p:par>
                                <p:cTn id="9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1000"/>
                            </p:stCondLst>
                            <p:childTnLst>
                              <p:par>
                                <p:cTn id="106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7" dur="4733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  <p:bldLst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72" grpId="1" animBg="1"/>
      <p:bldP spid="73" grpId="0" animBg="1"/>
      <p:bldP spid="74" grpId="0" animBg="1"/>
      <p:bldP spid="75" grpId="0" animBg="1"/>
      <p:bldP spid="76" grpId="0" animBg="1"/>
      <p:bldP spid="78" grpId="0" animBg="1"/>
      <p:bldP spid="79" grpId="0" animBg="1"/>
      <p:bldP spid="80" grpId="0" animBg="1"/>
      <p:bldP spid="81" grpId="0" animBg="1"/>
      <p:bldP spid="83" grpId="0" animBg="1"/>
      <p:bldP spid="84" grpId="0" animBg="1"/>
      <p:bldP spid="8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Program Files\Microsoft Office\MEDIA\CAGCAT10\j0305493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6776" y="2510477"/>
            <a:ext cx="2697351" cy="2214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5" name="Obláček 64"/>
          <p:cNvSpPr/>
          <p:nvPr/>
        </p:nvSpPr>
        <p:spPr>
          <a:xfrm>
            <a:off x="2466117" y="5010905"/>
            <a:ext cx="2897971" cy="1728192"/>
          </a:xfrm>
          <a:prstGeom prst="cloudCallout">
            <a:avLst>
              <a:gd name="adj1" fmla="val 7740"/>
              <a:gd name="adj2" fmla="val -77335"/>
            </a:avLst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2" name="Obláček 61"/>
          <p:cNvSpPr/>
          <p:nvPr/>
        </p:nvSpPr>
        <p:spPr>
          <a:xfrm>
            <a:off x="6619157" y="3541405"/>
            <a:ext cx="2219680" cy="1540836"/>
          </a:xfrm>
          <a:prstGeom prst="cloudCallout">
            <a:avLst>
              <a:gd name="adj1" fmla="val -64465"/>
              <a:gd name="adj2" fmla="val -26944"/>
            </a:avLst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9" name="Obláček 58"/>
          <p:cNvSpPr/>
          <p:nvPr/>
        </p:nvSpPr>
        <p:spPr>
          <a:xfrm>
            <a:off x="467544" y="2996952"/>
            <a:ext cx="2409459" cy="1512168"/>
          </a:xfrm>
          <a:prstGeom prst="cloudCallout">
            <a:avLst>
              <a:gd name="adj1" fmla="val 74894"/>
              <a:gd name="adj2" fmla="val 9485"/>
            </a:avLst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láček 50"/>
          <p:cNvSpPr/>
          <p:nvPr/>
        </p:nvSpPr>
        <p:spPr>
          <a:xfrm>
            <a:off x="3234371" y="967287"/>
            <a:ext cx="2201726" cy="1384132"/>
          </a:xfrm>
          <a:prstGeom prst="cloudCallout">
            <a:avLst>
              <a:gd name="adj1" fmla="val 3511"/>
              <a:gd name="adj2" fmla="val 90831"/>
            </a:avLst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láček 5"/>
          <p:cNvSpPr/>
          <p:nvPr/>
        </p:nvSpPr>
        <p:spPr>
          <a:xfrm>
            <a:off x="315544" y="908720"/>
            <a:ext cx="2819275" cy="1728192"/>
          </a:xfrm>
          <a:prstGeom prst="cloudCallout">
            <a:avLst>
              <a:gd name="adj1" fmla="val 56004"/>
              <a:gd name="adj2" fmla="val 54312"/>
            </a:avLst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79512" y="116632"/>
            <a:ext cx="8784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2. Doplň i/í nebo y/ý.</a:t>
            </a:r>
            <a:endParaRPr lang="cs-CZ" sz="1400" b="1" dirty="0"/>
          </a:p>
        </p:txBody>
      </p:sp>
      <p:pic>
        <p:nvPicPr>
          <p:cNvPr id="26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95536" y="6885384"/>
            <a:ext cx="609600" cy="609600"/>
          </a:xfrm>
          <a:prstGeom prst="rect">
            <a:avLst/>
          </a:prstGeom>
        </p:spPr>
      </p:pic>
      <p:sp>
        <p:nvSpPr>
          <p:cNvPr id="32" name="Ovál 31"/>
          <p:cNvSpPr/>
          <p:nvPr/>
        </p:nvSpPr>
        <p:spPr>
          <a:xfrm>
            <a:off x="7006006" y="3717032"/>
            <a:ext cx="806354" cy="800799"/>
          </a:xfrm>
          <a:prstGeom prst="ellipse">
            <a:avLst/>
          </a:prstGeom>
          <a:solidFill>
            <a:srgbClr val="7030A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í</a:t>
            </a:r>
          </a:p>
        </p:txBody>
      </p:sp>
      <p:sp>
        <p:nvSpPr>
          <p:cNvPr id="38" name="Rovnoramenný trojúhelník 37"/>
          <p:cNvSpPr/>
          <p:nvPr/>
        </p:nvSpPr>
        <p:spPr>
          <a:xfrm>
            <a:off x="4102008" y="6191695"/>
            <a:ext cx="288032" cy="178949"/>
          </a:xfrm>
          <a:prstGeom prst="triangle">
            <a:avLst/>
          </a:prstGeom>
          <a:solidFill>
            <a:srgbClr val="C00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/>
          </a:p>
        </p:txBody>
      </p:sp>
      <p:sp>
        <p:nvSpPr>
          <p:cNvPr id="41" name="Rovnoramenný trojúhelník 40"/>
          <p:cNvSpPr/>
          <p:nvPr/>
        </p:nvSpPr>
        <p:spPr>
          <a:xfrm>
            <a:off x="7265167" y="4432757"/>
            <a:ext cx="288032" cy="168387"/>
          </a:xfrm>
          <a:prstGeom prst="triangle">
            <a:avLst/>
          </a:prstGeom>
          <a:solidFill>
            <a:srgbClr val="7030A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/>
          </a:p>
        </p:txBody>
      </p:sp>
      <p:sp>
        <p:nvSpPr>
          <p:cNvPr id="44" name="Rovnoramenný trojúhelník 43"/>
          <p:cNvSpPr/>
          <p:nvPr/>
        </p:nvSpPr>
        <p:spPr>
          <a:xfrm>
            <a:off x="1575639" y="1892577"/>
            <a:ext cx="288032" cy="178949"/>
          </a:xfrm>
          <a:prstGeom prst="triangle">
            <a:avLst/>
          </a:prstGeom>
          <a:solidFill>
            <a:srgbClr val="C00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/>
          </a:p>
        </p:txBody>
      </p:sp>
      <p:sp>
        <p:nvSpPr>
          <p:cNvPr id="50" name="Rovnoramenný trojúhelník 49"/>
          <p:cNvSpPr/>
          <p:nvPr/>
        </p:nvSpPr>
        <p:spPr>
          <a:xfrm>
            <a:off x="2178084" y="4144180"/>
            <a:ext cx="288032" cy="168387"/>
          </a:xfrm>
          <a:prstGeom prst="triangle">
            <a:avLst/>
          </a:prstGeom>
          <a:solidFill>
            <a:srgbClr val="FFC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/>
          </a:p>
        </p:txBody>
      </p:sp>
      <p:sp>
        <p:nvSpPr>
          <p:cNvPr id="3" name="Volný tvar 2"/>
          <p:cNvSpPr/>
          <p:nvPr/>
        </p:nvSpPr>
        <p:spPr>
          <a:xfrm>
            <a:off x="1633151" y="2062373"/>
            <a:ext cx="219904" cy="609600"/>
          </a:xfrm>
          <a:custGeom>
            <a:avLst/>
            <a:gdLst>
              <a:gd name="connsiteX0" fmla="*/ 89276 w 219904"/>
              <a:gd name="connsiteY0" fmla="*/ 0 h 609600"/>
              <a:gd name="connsiteX1" fmla="*/ 45733 w 219904"/>
              <a:gd name="connsiteY1" fmla="*/ 54429 h 609600"/>
              <a:gd name="connsiteX2" fmla="*/ 23961 w 219904"/>
              <a:gd name="connsiteY2" fmla="*/ 76200 h 609600"/>
              <a:gd name="connsiteX3" fmla="*/ 2190 w 219904"/>
              <a:gd name="connsiteY3" fmla="*/ 108857 h 609600"/>
              <a:gd name="connsiteX4" fmla="*/ 13076 w 219904"/>
              <a:gd name="connsiteY4" fmla="*/ 185057 h 609600"/>
              <a:gd name="connsiteX5" fmla="*/ 219904 w 219904"/>
              <a:gd name="connsiteY5" fmla="*/ 228600 h 609600"/>
              <a:gd name="connsiteX6" fmla="*/ 209019 w 219904"/>
              <a:gd name="connsiteY6" fmla="*/ 261257 h 609600"/>
              <a:gd name="connsiteX7" fmla="*/ 187247 w 219904"/>
              <a:gd name="connsiteY7" fmla="*/ 283029 h 609600"/>
              <a:gd name="connsiteX8" fmla="*/ 89276 w 219904"/>
              <a:gd name="connsiteY8" fmla="*/ 337457 h 609600"/>
              <a:gd name="connsiteX9" fmla="*/ 45733 w 219904"/>
              <a:gd name="connsiteY9" fmla="*/ 391886 h 609600"/>
              <a:gd name="connsiteX10" fmla="*/ 100161 w 219904"/>
              <a:gd name="connsiteY10" fmla="*/ 522514 h 609600"/>
              <a:gd name="connsiteX11" fmla="*/ 111047 w 219904"/>
              <a:gd name="connsiteY11" fmla="*/ 555171 h 609600"/>
              <a:gd name="connsiteX12" fmla="*/ 100161 w 219904"/>
              <a:gd name="connsiteY12" fmla="*/ 609600 h 609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19904" h="609600">
                <a:moveTo>
                  <a:pt x="89276" y="0"/>
                </a:moveTo>
                <a:cubicBezTo>
                  <a:pt x="74762" y="18143"/>
                  <a:pt x="60854" y="36788"/>
                  <a:pt x="45733" y="54429"/>
                </a:cubicBezTo>
                <a:cubicBezTo>
                  <a:pt x="39054" y="62221"/>
                  <a:pt x="30372" y="68186"/>
                  <a:pt x="23961" y="76200"/>
                </a:cubicBezTo>
                <a:cubicBezTo>
                  <a:pt x="15788" y="86416"/>
                  <a:pt x="9447" y="97971"/>
                  <a:pt x="2190" y="108857"/>
                </a:cubicBezTo>
                <a:cubicBezTo>
                  <a:pt x="5819" y="134257"/>
                  <a:pt x="-10571" y="175100"/>
                  <a:pt x="13076" y="185057"/>
                </a:cubicBezTo>
                <a:cubicBezTo>
                  <a:pt x="249867" y="284759"/>
                  <a:pt x="183179" y="118417"/>
                  <a:pt x="219904" y="228600"/>
                </a:cubicBezTo>
                <a:cubicBezTo>
                  <a:pt x="216276" y="239486"/>
                  <a:pt x="214922" y="251418"/>
                  <a:pt x="209019" y="261257"/>
                </a:cubicBezTo>
                <a:cubicBezTo>
                  <a:pt x="203739" y="270058"/>
                  <a:pt x="195458" y="276871"/>
                  <a:pt x="187247" y="283029"/>
                </a:cubicBezTo>
                <a:cubicBezTo>
                  <a:pt x="127359" y="327944"/>
                  <a:pt x="140190" y="320485"/>
                  <a:pt x="89276" y="337457"/>
                </a:cubicBezTo>
                <a:cubicBezTo>
                  <a:pt x="78452" y="348281"/>
                  <a:pt x="47449" y="376437"/>
                  <a:pt x="45733" y="391886"/>
                </a:cubicBezTo>
                <a:cubicBezTo>
                  <a:pt x="36055" y="478994"/>
                  <a:pt x="73854" y="443596"/>
                  <a:pt x="100161" y="522514"/>
                </a:cubicBezTo>
                <a:lnTo>
                  <a:pt x="111047" y="555171"/>
                </a:lnTo>
                <a:lnTo>
                  <a:pt x="100161" y="609600"/>
                </a:lnTo>
              </a:path>
            </a:pathLst>
          </a:cu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olný tvar 47"/>
          <p:cNvSpPr/>
          <p:nvPr/>
        </p:nvSpPr>
        <p:spPr>
          <a:xfrm>
            <a:off x="4136072" y="2132856"/>
            <a:ext cx="219904" cy="609600"/>
          </a:xfrm>
          <a:custGeom>
            <a:avLst/>
            <a:gdLst>
              <a:gd name="connsiteX0" fmla="*/ 89276 w 219904"/>
              <a:gd name="connsiteY0" fmla="*/ 0 h 609600"/>
              <a:gd name="connsiteX1" fmla="*/ 45733 w 219904"/>
              <a:gd name="connsiteY1" fmla="*/ 54429 h 609600"/>
              <a:gd name="connsiteX2" fmla="*/ 23961 w 219904"/>
              <a:gd name="connsiteY2" fmla="*/ 76200 h 609600"/>
              <a:gd name="connsiteX3" fmla="*/ 2190 w 219904"/>
              <a:gd name="connsiteY3" fmla="*/ 108857 h 609600"/>
              <a:gd name="connsiteX4" fmla="*/ 13076 w 219904"/>
              <a:gd name="connsiteY4" fmla="*/ 185057 h 609600"/>
              <a:gd name="connsiteX5" fmla="*/ 219904 w 219904"/>
              <a:gd name="connsiteY5" fmla="*/ 228600 h 609600"/>
              <a:gd name="connsiteX6" fmla="*/ 209019 w 219904"/>
              <a:gd name="connsiteY6" fmla="*/ 261257 h 609600"/>
              <a:gd name="connsiteX7" fmla="*/ 187247 w 219904"/>
              <a:gd name="connsiteY7" fmla="*/ 283029 h 609600"/>
              <a:gd name="connsiteX8" fmla="*/ 89276 w 219904"/>
              <a:gd name="connsiteY8" fmla="*/ 337457 h 609600"/>
              <a:gd name="connsiteX9" fmla="*/ 45733 w 219904"/>
              <a:gd name="connsiteY9" fmla="*/ 391886 h 609600"/>
              <a:gd name="connsiteX10" fmla="*/ 100161 w 219904"/>
              <a:gd name="connsiteY10" fmla="*/ 522514 h 609600"/>
              <a:gd name="connsiteX11" fmla="*/ 111047 w 219904"/>
              <a:gd name="connsiteY11" fmla="*/ 555171 h 609600"/>
              <a:gd name="connsiteX12" fmla="*/ 100161 w 219904"/>
              <a:gd name="connsiteY12" fmla="*/ 609600 h 609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19904" h="609600">
                <a:moveTo>
                  <a:pt x="89276" y="0"/>
                </a:moveTo>
                <a:cubicBezTo>
                  <a:pt x="74762" y="18143"/>
                  <a:pt x="60854" y="36788"/>
                  <a:pt x="45733" y="54429"/>
                </a:cubicBezTo>
                <a:cubicBezTo>
                  <a:pt x="39054" y="62221"/>
                  <a:pt x="30372" y="68186"/>
                  <a:pt x="23961" y="76200"/>
                </a:cubicBezTo>
                <a:cubicBezTo>
                  <a:pt x="15788" y="86416"/>
                  <a:pt x="9447" y="97971"/>
                  <a:pt x="2190" y="108857"/>
                </a:cubicBezTo>
                <a:cubicBezTo>
                  <a:pt x="5819" y="134257"/>
                  <a:pt x="-10571" y="175100"/>
                  <a:pt x="13076" y="185057"/>
                </a:cubicBezTo>
                <a:cubicBezTo>
                  <a:pt x="249867" y="284759"/>
                  <a:pt x="183179" y="118417"/>
                  <a:pt x="219904" y="228600"/>
                </a:cubicBezTo>
                <a:cubicBezTo>
                  <a:pt x="216276" y="239486"/>
                  <a:pt x="214922" y="251418"/>
                  <a:pt x="209019" y="261257"/>
                </a:cubicBezTo>
                <a:cubicBezTo>
                  <a:pt x="203739" y="270058"/>
                  <a:pt x="195458" y="276871"/>
                  <a:pt x="187247" y="283029"/>
                </a:cubicBezTo>
                <a:cubicBezTo>
                  <a:pt x="127359" y="327944"/>
                  <a:pt x="140190" y="320485"/>
                  <a:pt x="89276" y="337457"/>
                </a:cubicBezTo>
                <a:cubicBezTo>
                  <a:pt x="78452" y="348281"/>
                  <a:pt x="47449" y="376437"/>
                  <a:pt x="45733" y="391886"/>
                </a:cubicBezTo>
                <a:cubicBezTo>
                  <a:pt x="36055" y="478994"/>
                  <a:pt x="73854" y="443596"/>
                  <a:pt x="100161" y="522514"/>
                </a:cubicBezTo>
                <a:lnTo>
                  <a:pt x="111047" y="555171"/>
                </a:lnTo>
                <a:lnTo>
                  <a:pt x="100161" y="609600"/>
                </a:lnTo>
              </a:path>
            </a:pathLst>
          </a:cu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Rovnoramenný trojúhelník 39"/>
          <p:cNvSpPr/>
          <p:nvPr/>
        </p:nvSpPr>
        <p:spPr>
          <a:xfrm>
            <a:off x="4067944" y="1916832"/>
            <a:ext cx="288032" cy="228764"/>
          </a:xfrm>
          <a:prstGeom prst="triangle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b="1"/>
          </a:p>
        </p:txBody>
      </p:sp>
      <p:sp>
        <p:nvSpPr>
          <p:cNvPr id="33" name="Ovál 32"/>
          <p:cNvSpPr/>
          <p:nvPr/>
        </p:nvSpPr>
        <p:spPr>
          <a:xfrm>
            <a:off x="3635896" y="908720"/>
            <a:ext cx="1080120" cy="109318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/>
              <a:t>í</a:t>
            </a:r>
          </a:p>
        </p:txBody>
      </p:sp>
      <p:sp>
        <p:nvSpPr>
          <p:cNvPr id="47" name="Zástupný symbol pro obsah 6"/>
          <p:cNvSpPr txBox="1">
            <a:spLocks/>
          </p:cNvSpPr>
          <p:nvPr/>
        </p:nvSpPr>
        <p:spPr>
          <a:xfrm>
            <a:off x="3633936" y="1437775"/>
            <a:ext cx="2162200" cy="49567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Š  -  </a:t>
            </a:r>
            <a:r>
              <a:rPr lang="cs-CZ" b="1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dlo</a:t>
            </a:r>
            <a:endParaRPr lang="cs-CZ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43" name="Ovál 42"/>
          <p:cNvSpPr/>
          <p:nvPr/>
        </p:nvSpPr>
        <p:spPr>
          <a:xfrm>
            <a:off x="1331640" y="1196752"/>
            <a:ext cx="776030" cy="758262"/>
          </a:xfrm>
          <a:prstGeom prst="ellipse">
            <a:avLst/>
          </a:prstGeom>
          <a:solidFill>
            <a:srgbClr val="C00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i</a:t>
            </a:r>
          </a:p>
        </p:txBody>
      </p:sp>
      <p:sp>
        <p:nvSpPr>
          <p:cNvPr id="37" name="Zástupný symbol pro obsah 6"/>
          <p:cNvSpPr txBox="1">
            <a:spLocks/>
          </p:cNvSpPr>
          <p:nvPr/>
        </p:nvSpPr>
        <p:spPr>
          <a:xfrm>
            <a:off x="644082" y="1501553"/>
            <a:ext cx="2162200" cy="49567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Květ   -  </a:t>
            </a:r>
            <a:r>
              <a:rPr lang="cs-CZ" b="1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náč</a:t>
            </a:r>
            <a:endParaRPr lang="cs-CZ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Volný tvar 57"/>
          <p:cNvSpPr/>
          <p:nvPr/>
        </p:nvSpPr>
        <p:spPr>
          <a:xfrm>
            <a:off x="7367455" y="2531368"/>
            <a:ext cx="219904" cy="609600"/>
          </a:xfrm>
          <a:custGeom>
            <a:avLst/>
            <a:gdLst>
              <a:gd name="connsiteX0" fmla="*/ 89276 w 219904"/>
              <a:gd name="connsiteY0" fmla="*/ 0 h 609600"/>
              <a:gd name="connsiteX1" fmla="*/ 45733 w 219904"/>
              <a:gd name="connsiteY1" fmla="*/ 54429 h 609600"/>
              <a:gd name="connsiteX2" fmla="*/ 23961 w 219904"/>
              <a:gd name="connsiteY2" fmla="*/ 76200 h 609600"/>
              <a:gd name="connsiteX3" fmla="*/ 2190 w 219904"/>
              <a:gd name="connsiteY3" fmla="*/ 108857 h 609600"/>
              <a:gd name="connsiteX4" fmla="*/ 13076 w 219904"/>
              <a:gd name="connsiteY4" fmla="*/ 185057 h 609600"/>
              <a:gd name="connsiteX5" fmla="*/ 219904 w 219904"/>
              <a:gd name="connsiteY5" fmla="*/ 228600 h 609600"/>
              <a:gd name="connsiteX6" fmla="*/ 209019 w 219904"/>
              <a:gd name="connsiteY6" fmla="*/ 261257 h 609600"/>
              <a:gd name="connsiteX7" fmla="*/ 187247 w 219904"/>
              <a:gd name="connsiteY7" fmla="*/ 283029 h 609600"/>
              <a:gd name="connsiteX8" fmla="*/ 89276 w 219904"/>
              <a:gd name="connsiteY8" fmla="*/ 337457 h 609600"/>
              <a:gd name="connsiteX9" fmla="*/ 45733 w 219904"/>
              <a:gd name="connsiteY9" fmla="*/ 391886 h 609600"/>
              <a:gd name="connsiteX10" fmla="*/ 100161 w 219904"/>
              <a:gd name="connsiteY10" fmla="*/ 522514 h 609600"/>
              <a:gd name="connsiteX11" fmla="*/ 111047 w 219904"/>
              <a:gd name="connsiteY11" fmla="*/ 555171 h 609600"/>
              <a:gd name="connsiteX12" fmla="*/ 100161 w 219904"/>
              <a:gd name="connsiteY12" fmla="*/ 609600 h 609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19904" h="609600">
                <a:moveTo>
                  <a:pt x="89276" y="0"/>
                </a:moveTo>
                <a:cubicBezTo>
                  <a:pt x="74762" y="18143"/>
                  <a:pt x="60854" y="36788"/>
                  <a:pt x="45733" y="54429"/>
                </a:cubicBezTo>
                <a:cubicBezTo>
                  <a:pt x="39054" y="62221"/>
                  <a:pt x="30372" y="68186"/>
                  <a:pt x="23961" y="76200"/>
                </a:cubicBezTo>
                <a:cubicBezTo>
                  <a:pt x="15788" y="86416"/>
                  <a:pt x="9447" y="97971"/>
                  <a:pt x="2190" y="108857"/>
                </a:cubicBezTo>
                <a:cubicBezTo>
                  <a:pt x="5819" y="134257"/>
                  <a:pt x="-10571" y="175100"/>
                  <a:pt x="13076" y="185057"/>
                </a:cubicBezTo>
                <a:cubicBezTo>
                  <a:pt x="249867" y="284759"/>
                  <a:pt x="183179" y="118417"/>
                  <a:pt x="219904" y="228600"/>
                </a:cubicBezTo>
                <a:cubicBezTo>
                  <a:pt x="216276" y="239486"/>
                  <a:pt x="214922" y="251418"/>
                  <a:pt x="209019" y="261257"/>
                </a:cubicBezTo>
                <a:cubicBezTo>
                  <a:pt x="203739" y="270058"/>
                  <a:pt x="195458" y="276871"/>
                  <a:pt x="187247" y="283029"/>
                </a:cubicBezTo>
                <a:cubicBezTo>
                  <a:pt x="127359" y="327944"/>
                  <a:pt x="140190" y="320485"/>
                  <a:pt x="89276" y="337457"/>
                </a:cubicBezTo>
                <a:cubicBezTo>
                  <a:pt x="78452" y="348281"/>
                  <a:pt x="47449" y="376437"/>
                  <a:pt x="45733" y="391886"/>
                </a:cubicBezTo>
                <a:cubicBezTo>
                  <a:pt x="36055" y="478994"/>
                  <a:pt x="73854" y="443596"/>
                  <a:pt x="100161" y="522514"/>
                </a:cubicBezTo>
                <a:lnTo>
                  <a:pt x="111047" y="555171"/>
                </a:lnTo>
                <a:lnTo>
                  <a:pt x="100161" y="609600"/>
                </a:lnTo>
              </a:path>
            </a:pathLst>
          </a:cu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láček 51"/>
          <p:cNvSpPr/>
          <p:nvPr/>
        </p:nvSpPr>
        <p:spPr>
          <a:xfrm>
            <a:off x="5834836" y="789857"/>
            <a:ext cx="2819275" cy="1728192"/>
          </a:xfrm>
          <a:prstGeom prst="cloudCallout">
            <a:avLst>
              <a:gd name="adj1" fmla="val -39367"/>
              <a:gd name="adj2" fmla="val 77618"/>
            </a:avLst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9" name="Rovnoramenný trojúhelník 38"/>
          <p:cNvSpPr/>
          <p:nvPr/>
        </p:nvSpPr>
        <p:spPr>
          <a:xfrm>
            <a:off x="7272300" y="2257963"/>
            <a:ext cx="288032" cy="336775"/>
          </a:xfrm>
          <a:prstGeom prst="triangle">
            <a:avLst/>
          </a:prstGeom>
          <a:solidFill>
            <a:schemeClr val="accent5">
              <a:lumMod val="7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 b="1"/>
          </a:p>
        </p:txBody>
      </p:sp>
      <p:sp>
        <p:nvSpPr>
          <p:cNvPr id="23" name="Ovál 22"/>
          <p:cNvSpPr/>
          <p:nvPr/>
        </p:nvSpPr>
        <p:spPr>
          <a:xfrm>
            <a:off x="6660232" y="900337"/>
            <a:ext cx="1512168" cy="1516523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/>
              <a:t>y</a:t>
            </a:r>
          </a:p>
        </p:txBody>
      </p:sp>
      <p:sp>
        <p:nvSpPr>
          <p:cNvPr id="55" name="Zástupný symbol pro obsah 6"/>
          <p:cNvSpPr txBox="1">
            <a:spLocks/>
          </p:cNvSpPr>
          <p:nvPr/>
        </p:nvSpPr>
        <p:spPr>
          <a:xfrm>
            <a:off x="6648670" y="1396905"/>
            <a:ext cx="1307706" cy="49567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ú</a:t>
            </a:r>
            <a:r>
              <a:rPr lang="cs-CZ" b="1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kr</a:t>
            </a: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-  t</a:t>
            </a:r>
            <a:endParaRPr lang="cs-CZ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49" name="Ovál 48"/>
          <p:cNvSpPr/>
          <p:nvPr/>
        </p:nvSpPr>
        <p:spPr>
          <a:xfrm>
            <a:off x="1799231" y="3113179"/>
            <a:ext cx="1045739" cy="1085227"/>
          </a:xfrm>
          <a:prstGeom prst="ellipse">
            <a:avLst/>
          </a:prstGeom>
          <a:solidFill>
            <a:srgbClr val="FFC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/>
              <a:t>y</a:t>
            </a:r>
          </a:p>
        </p:txBody>
      </p:sp>
      <p:sp>
        <p:nvSpPr>
          <p:cNvPr id="60" name="Zástupný symbol pro obsah 6"/>
          <p:cNvSpPr txBox="1">
            <a:spLocks/>
          </p:cNvSpPr>
          <p:nvPr/>
        </p:nvSpPr>
        <p:spPr>
          <a:xfrm>
            <a:off x="1074842" y="3467440"/>
            <a:ext cx="2162200" cy="49567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</a:t>
            </a: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chod  - </a:t>
            </a:r>
            <a:endParaRPr lang="cs-CZ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1" name="Volný tvar 60"/>
          <p:cNvSpPr/>
          <p:nvPr/>
        </p:nvSpPr>
        <p:spPr>
          <a:xfrm>
            <a:off x="2246212" y="4311823"/>
            <a:ext cx="219904" cy="609600"/>
          </a:xfrm>
          <a:custGeom>
            <a:avLst/>
            <a:gdLst>
              <a:gd name="connsiteX0" fmla="*/ 89276 w 219904"/>
              <a:gd name="connsiteY0" fmla="*/ 0 h 609600"/>
              <a:gd name="connsiteX1" fmla="*/ 45733 w 219904"/>
              <a:gd name="connsiteY1" fmla="*/ 54429 h 609600"/>
              <a:gd name="connsiteX2" fmla="*/ 23961 w 219904"/>
              <a:gd name="connsiteY2" fmla="*/ 76200 h 609600"/>
              <a:gd name="connsiteX3" fmla="*/ 2190 w 219904"/>
              <a:gd name="connsiteY3" fmla="*/ 108857 h 609600"/>
              <a:gd name="connsiteX4" fmla="*/ 13076 w 219904"/>
              <a:gd name="connsiteY4" fmla="*/ 185057 h 609600"/>
              <a:gd name="connsiteX5" fmla="*/ 219904 w 219904"/>
              <a:gd name="connsiteY5" fmla="*/ 228600 h 609600"/>
              <a:gd name="connsiteX6" fmla="*/ 209019 w 219904"/>
              <a:gd name="connsiteY6" fmla="*/ 261257 h 609600"/>
              <a:gd name="connsiteX7" fmla="*/ 187247 w 219904"/>
              <a:gd name="connsiteY7" fmla="*/ 283029 h 609600"/>
              <a:gd name="connsiteX8" fmla="*/ 89276 w 219904"/>
              <a:gd name="connsiteY8" fmla="*/ 337457 h 609600"/>
              <a:gd name="connsiteX9" fmla="*/ 45733 w 219904"/>
              <a:gd name="connsiteY9" fmla="*/ 391886 h 609600"/>
              <a:gd name="connsiteX10" fmla="*/ 100161 w 219904"/>
              <a:gd name="connsiteY10" fmla="*/ 522514 h 609600"/>
              <a:gd name="connsiteX11" fmla="*/ 111047 w 219904"/>
              <a:gd name="connsiteY11" fmla="*/ 555171 h 609600"/>
              <a:gd name="connsiteX12" fmla="*/ 100161 w 219904"/>
              <a:gd name="connsiteY12" fmla="*/ 609600 h 609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19904" h="609600">
                <a:moveTo>
                  <a:pt x="89276" y="0"/>
                </a:moveTo>
                <a:cubicBezTo>
                  <a:pt x="74762" y="18143"/>
                  <a:pt x="60854" y="36788"/>
                  <a:pt x="45733" y="54429"/>
                </a:cubicBezTo>
                <a:cubicBezTo>
                  <a:pt x="39054" y="62221"/>
                  <a:pt x="30372" y="68186"/>
                  <a:pt x="23961" y="76200"/>
                </a:cubicBezTo>
                <a:cubicBezTo>
                  <a:pt x="15788" y="86416"/>
                  <a:pt x="9447" y="97971"/>
                  <a:pt x="2190" y="108857"/>
                </a:cubicBezTo>
                <a:cubicBezTo>
                  <a:pt x="5819" y="134257"/>
                  <a:pt x="-10571" y="175100"/>
                  <a:pt x="13076" y="185057"/>
                </a:cubicBezTo>
                <a:cubicBezTo>
                  <a:pt x="249867" y="284759"/>
                  <a:pt x="183179" y="118417"/>
                  <a:pt x="219904" y="228600"/>
                </a:cubicBezTo>
                <a:cubicBezTo>
                  <a:pt x="216276" y="239486"/>
                  <a:pt x="214922" y="251418"/>
                  <a:pt x="209019" y="261257"/>
                </a:cubicBezTo>
                <a:cubicBezTo>
                  <a:pt x="203739" y="270058"/>
                  <a:pt x="195458" y="276871"/>
                  <a:pt x="187247" y="283029"/>
                </a:cubicBezTo>
                <a:cubicBezTo>
                  <a:pt x="127359" y="327944"/>
                  <a:pt x="140190" y="320485"/>
                  <a:pt x="89276" y="337457"/>
                </a:cubicBezTo>
                <a:cubicBezTo>
                  <a:pt x="78452" y="348281"/>
                  <a:pt x="47449" y="376437"/>
                  <a:pt x="45733" y="391886"/>
                </a:cubicBezTo>
                <a:cubicBezTo>
                  <a:pt x="36055" y="478994"/>
                  <a:pt x="73854" y="443596"/>
                  <a:pt x="100161" y="522514"/>
                </a:cubicBezTo>
                <a:lnTo>
                  <a:pt x="111047" y="555171"/>
                </a:lnTo>
                <a:lnTo>
                  <a:pt x="100161" y="609600"/>
                </a:lnTo>
              </a:path>
            </a:pathLst>
          </a:cu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Zástupný symbol pro obsah 6"/>
          <p:cNvSpPr txBox="1">
            <a:spLocks/>
          </p:cNvSpPr>
          <p:nvPr/>
        </p:nvSpPr>
        <p:spPr>
          <a:xfrm>
            <a:off x="6976123" y="4013448"/>
            <a:ext cx="2162200" cy="49567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j</a:t>
            </a: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-  </a:t>
            </a:r>
            <a:r>
              <a:rPr lang="cs-CZ" b="1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dlo</a:t>
            </a:r>
            <a:endParaRPr lang="cs-CZ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4" name="Volný tvar 63"/>
          <p:cNvSpPr/>
          <p:nvPr/>
        </p:nvSpPr>
        <p:spPr>
          <a:xfrm>
            <a:off x="7351628" y="4585046"/>
            <a:ext cx="219904" cy="609600"/>
          </a:xfrm>
          <a:custGeom>
            <a:avLst/>
            <a:gdLst>
              <a:gd name="connsiteX0" fmla="*/ 89276 w 219904"/>
              <a:gd name="connsiteY0" fmla="*/ 0 h 609600"/>
              <a:gd name="connsiteX1" fmla="*/ 45733 w 219904"/>
              <a:gd name="connsiteY1" fmla="*/ 54429 h 609600"/>
              <a:gd name="connsiteX2" fmla="*/ 23961 w 219904"/>
              <a:gd name="connsiteY2" fmla="*/ 76200 h 609600"/>
              <a:gd name="connsiteX3" fmla="*/ 2190 w 219904"/>
              <a:gd name="connsiteY3" fmla="*/ 108857 h 609600"/>
              <a:gd name="connsiteX4" fmla="*/ 13076 w 219904"/>
              <a:gd name="connsiteY4" fmla="*/ 185057 h 609600"/>
              <a:gd name="connsiteX5" fmla="*/ 219904 w 219904"/>
              <a:gd name="connsiteY5" fmla="*/ 228600 h 609600"/>
              <a:gd name="connsiteX6" fmla="*/ 209019 w 219904"/>
              <a:gd name="connsiteY6" fmla="*/ 261257 h 609600"/>
              <a:gd name="connsiteX7" fmla="*/ 187247 w 219904"/>
              <a:gd name="connsiteY7" fmla="*/ 283029 h 609600"/>
              <a:gd name="connsiteX8" fmla="*/ 89276 w 219904"/>
              <a:gd name="connsiteY8" fmla="*/ 337457 h 609600"/>
              <a:gd name="connsiteX9" fmla="*/ 45733 w 219904"/>
              <a:gd name="connsiteY9" fmla="*/ 391886 h 609600"/>
              <a:gd name="connsiteX10" fmla="*/ 100161 w 219904"/>
              <a:gd name="connsiteY10" fmla="*/ 522514 h 609600"/>
              <a:gd name="connsiteX11" fmla="*/ 111047 w 219904"/>
              <a:gd name="connsiteY11" fmla="*/ 555171 h 609600"/>
              <a:gd name="connsiteX12" fmla="*/ 100161 w 219904"/>
              <a:gd name="connsiteY12" fmla="*/ 609600 h 609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19904" h="609600">
                <a:moveTo>
                  <a:pt x="89276" y="0"/>
                </a:moveTo>
                <a:cubicBezTo>
                  <a:pt x="74762" y="18143"/>
                  <a:pt x="60854" y="36788"/>
                  <a:pt x="45733" y="54429"/>
                </a:cubicBezTo>
                <a:cubicBezTo>
                  <a:pt x="39054" y="62221"/>
                  <a:pt x="30372" y="68186"/>
                  <a:pt x="23961" y="76200"/>
                </a:cubicBezTo>
                <a:cubicBezTo>
                  <a:pt x="15788" y="86416"/>
                  <a:pt x="9447" y="97971"/>
                  <a:pt x="2190" y="108857"/>
                </a:cubicBezTo>
                <a:cubicBezTo>
                  <a:pt x="5819" y="134257"/>
                  <a:pt x="-10571" y="175100"/>
                  <a:pt x="13076" y="185057"/>
                </a:cubicBezTo>
                <a:cubicBezTo>
                  <a:pt x="249867" y="284759"/>
                  <a:pt x="183179" y="118417"/>
                  <a:pt x="219904" y="228600"/>
                </a:cubicBezTo>
                <a:cubicBezTo>
                  <a:pt x="216276" y="239486"/>
                  <a:pt x="214922" y="251418"/>
                  <a:pt x="209019" y="261257"/>
                </a:cubicBezTo>
                <a:cubicBezTo>
                  <a:pt x="203739" y="270058"/>
                  <a:pt x="195458" y="276871"/>
                  <a:pt x="187247" y="283029"/>
                </a:cubicBezTo>
                <a:cubicBezTo>
                  <a:pt x="127359" y="327944"/>
                  <a:pt x="140190" y="320485"/>
                  <a:pt x="89276" y="337457"/>
                </a:cubicBezTo>
                <a:cubicBezTo>
                  <a:pt x="78452" y="348281"/>
                  <a:pt x="47449" y="376437"/>
                  <a:pt x="45733" y="391886"/>
                </a:cubicBezTo>
                <a:cubicBezTo>
                  <a:pt x="36055" y="478994"/>
                  <a:pt x="73854" y="443596"/>
                  <a:pt x="100161" y="522514"/>
                </a:cubicBezTo>
                <a:lnTo>
                  <a:pt x="111047" y="555171"/>
                </a:lnTo>
                <a:lnTo>
                  <a:pt x="100161" y="609600"/>
                </a:lnTo>
              </a:path>
            </a:pathLst>
          </a:cu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3779912" y="5301208"/>
            <a:ext cx="931916" cy="952924"/>
          </a:xfrm>
          <a:prstGeom prst="ellipse">
            <a:avLst/>
          </a:prstGeom>
          <a:solidFill>
            <a:srgbClr val="C00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y</a:t>
            </a:r>
          </a:p>
        </p:txBody>
      </p:sp>
      <p:sp>
        <p:nvSpPr>
          <p:cNvPr id="66" name="Zástupný symbol pro obsah 6"/>
          <p:cNvSpPr txBox="1">
            <a:spLocks/>
          </p:cNvSpPr>
          <p:nvPr/>
        </p:nvSpPr>
        <p:spPr>
          <a:xfrm>
            <a:off x="2987824" y="5627165"/>
            <a:ext cx="1655106" cy="49567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paroh  -  </a:t>
            </a:r>
            <a:endParaRPr lang="cs-CZ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7" name="Volný tvar 66"/>
          <p:cNvSpPr/>
          <p:nvPr/>
        </p:nvSpPr>
        <p:spPr>
          <a:xfrm>
            <a:off x="4155454" y="6370644"/>
            <a:ext cx="219904" cy="609600"/>
          </a:xfrm>
          <a:custGeom>
            <a:avLst/>
            <a:gdLst>
              <a:gd name="connsiteX0" fmla="*/ 89276 w 219904"/>
              <a:gd name="connsiteY0" fmla="*/ 0 h 609600"/>
              <a:gd name="connsiteX1" fmla="*/ 45733 w 219904"/>
              <a:gd name="connsiteY1" fmla="*/ 54429 h 609600"/>
              <a:gd name="connsiteX2" fmla="*/ 23961 w 219904"/>
              <a:gd name="connsiteY2" fmla="*/ 76200 h 609600"/>
              <a:gd name="connsiteX3" fmla="*/ 2190 w 219904"/>
              <a:gd name="connsiteY3" fmla="*/ 108857 h 609600"/>
              <a:gd name="connsiteX4" fmla="*/ 13076 w 219904"/>
              <a:gd name="connsiteY4" fmla="*/ 185057 h 609600"/>
              <a:gd name="connsiteX5" fmla="*/ 219904 w 219904"/>
              <a:gd name="connsiteY5" fmla="*/ 228600 h 609600"/>
              <a:gd name="connsiteX6" fmla="*/ 209019 w 219904"/>
              <a:gd name="connsiteY6" fmla="*/ 261257 h 609600"/>
              <a:gd name="connsiteX7" fmla="*/ 187247 w 219904"/>
              <a:gd name="connsiteY7" fmla="*/ 283029 h 609600"/>
              <a:gd name="connsiteX8" fmla="*/ 89276 w 219904"/>
              <a:gd name="connsiteY8" fmla="*/ 337457 h 609600"/>
              <a:gd name="connsiteX9" fmla="*/ 45733 w 219904"/>
              <a:gd name="connsiteY9" fmla="*/ 391886 h 609600"/>
              <a:gd name="connsiteX10" fmla="*/ 100161 w 219904"/>
              <a:gd name="connsiteY10" fmla="*/ 522514 h 609600"/>
              <a:gd name="connsiteX11" fmla="*/ 111047 w 219904"/>
              <a:gd name="connsiteY11" fmla="*/ 555171 h 609600"/>
              <a:gd name="connsiteX12" fmla="*/ 100161 w 219904"/>
              <a:gd name="connsiteY12" fmla="*/ 609600 h 609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19904" h="609600">
                <a:moveTo>
                  <a:pt x="89276" y="0"/>
                </a:moveTo>
                <a:cubicBezTo>
                  <a:pt x="74762" y="18143"/>
                  <a:pt x="60854" y="36788"/>
                  <a:pt x="45733" y="54429"/>
                </a:cubicBezTo>
                <a:cubicBezTo>
                  <a:pt x="39054" y="62221"/>
                  <a:pt x="30372" y="68186"/>
                  <a:pt x="23961" y="76200"/>
                </a:cubicBezTo>
                <a:cubicBezTo>
                  <a:pt x="15788" y="86416"/>
                  <a:pt x="9447" y="97971"/>
                  <a:pt x="2190" y="108857"/>
                </a:cubicBezTo>
                <a:cubicBezTo>
                  <a:pt x="5819" y="134257"/>
                  <a:pt x="-10571" y="175100"/>
                  <a:pt x="13076" y="185057"/>
                </a:cubicBezTo>
                <a:cubicBezTo>
                  <a:pt x="249867" y="284759"/>
                  <a:pt x="183179" y="118417"/>
                  <a:pt x="219904" y="228600"/>
                </a:cubicBezTo>
                <a:cubicBezTo>
                  <a:pt x="216276" y="239486"/>
                  <a:pt x="214922" y="251418"/>
                  <a:pt x="209019" y="261257"/>
                </a:cubicBezTo>
                <a:cubicBezTo>
                  <a:pt x="203739" y="270058"/>
                  <a:pt x="195458" y="276871"/>
                  <a:pt x="187247" y="283029"/>
                </a:cubicBezTo>
                <a:cubicBezTo>
                  <a:pt x="127359" y="327944"/>
                  <a:pt x="140190" y="320485"/>
                  <a:pt x="89276" y="337457"/>
                </a:cubicBezTo>
                <a:cubicBezTo>
                  <a:pt x="78452" y="348281"/>
                  <a:pt x="47449" y="376437"/>
                  <a:pt x="45733" y="391886"/>
                </a:cubicBezTo>
                <a:cubicBezTo>
                  <a:pt x="36055" y="478994"/>
                  <a:pt x="73854" y="443596"/>
                  <a:pt x="100161" y="522514"/>
                </a:cubicBezTo>
                <a:lnTo>
                  <a:pt x="111047" y="555171"/>
                </a:lnTo>
                <a:lnTo>
                  <a:pt x="100161" y="609600"/>
                </a:lnTo>
              </a:path>
            </a:pathLst>
          </a:cu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4416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"/>
                            </p:stCondLst>
                            <p:childTnLst>
                              <p:par>
                                <p:cTn id="6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500"/>
                            </p:stCondLst>
                            <p:childTnLst>
                              <p:par>
                                <p:cTn id="8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500"/>
                            </p:stCondLst>
                            <p:childTnLst>
                              <p:par>
                                <p:cTn id="10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500"/>
                            </p:stCondLst>
                            <p:childTnLst>
                              <p:par>
                                <p:cTn id="123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4" dur="4733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  <p:bldLst>
      <p:bldP spid="65" grpId="0" animBg="1"/>
      <p:bldP spid="62" grpId="0" animBg="1"/>
      <p:bldP spid="59" grpId="0" animBg="1"/>
      <p:bldP spid="51" grpId="0" animBg="1"/>
      <p:bldP spid="32" grpId="0" animBg="1"/>
      <p:bldP spid="38" grpId="0" animBg="1"/>
      <p:bldP spid="41" grpId="0" animBg="1"/>
      <p:bldP spid="44" grpId="0" animBg="1"/>
      <p:bldP spid="50" grpId="0" animBg="1"/>
      <p:bldP spid="3" grpId="0" animBg="1"/>
      <p:bldP spid="48" grpId="0" animBg="1"/>
      <p:bldP spid="40" grpId="0" animBg="1"/>
      <p:bldP spid="33" grpId="0" animBg="1"/>
      <p:bldP spid="47" grpId="0"/>
      <p:bldP spid="43" grpId="0" animBg="1"/>
      <p:bldP spid="58" grpId="0" animBg="1"/>
      <p:bldP spid="52" grpId="0" animBg="1"/>
      <p:bldP spid="39" grpId="0" animBg="1"/>
      <p:bldP spid="23" grpId="0" animBg="1"/>
      <p:bldP spid="55" grpId="0"/>
      <p:bldP spid="49" grpId="0" animBg="1"/>
      <p:bldP spid="60" grpId="0"/>
      <p:bldP spid="61" grpId="0" animBg="1"/>
      <p:bldP spid="63" grpId="0"/>
      <p:bldP spid="64" grpId="0" animBg="1"/>
      <p:bldP spid="34" grpId="0" animBg="1"/>
      <p:bldP spid="66" grpId="0"/>
      <p:bldP spid="6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79512" y="116632"/>
            <a:ext cx="8784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3</a:t>
            </a:r>
            <a:r>
              <a:rPr lang="cs-CZ" sz="2400" b="1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. Nalož do vagónků souhlásky měkké a tvrdé</a:t>
            </a:r>
            <a:endParaRPr lang="cs-CZ" sz="1400" b="1" dirty="0"/>
          </a:p>
        </p:txBody>
      </p:sp>
      <p:pic>
        <p:nvPicPr>
          <p:cNvPr id="23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95536" y="6885384"/>
            <a:ext cx="609600" cy="6096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539552" y="4549688"/>
            <a:ext cx="3600400" cy="132758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827584" y="5949280"/>
            <a:ext cx="648072" cy="576064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3131840" y="5949280"/>
            <a:ext cx="648072" cy="576064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4860032" y="4549687"/>
            <a:ext cx="3600400" cy="1327583"/>
          </a:xfrm>
          <a:prstGeom prst="rec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5148064" y="5949279"/>
            <a:ext cx="648072" cy="576064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7452320" y="5949279"/>
            <a:ext cx="648072" cy="576064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770890" y="1628800"/>
            <a:ext cx="648072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</a:p>
        </p:txBody>
      </p:sp>
      <p:sp>
        <p:nvSpPr>
          <p:cNvPr id="61" name="Ovál 60"/>
          <p:cNvSpPr/>
          <p:nvPr/>
        </p:nvSpPr>
        <p:spPr>
          <a:xfrm>
            <a:off x="1161524" y="2435831"/>
            <a:ext cx="648072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</a:t>
            </a:r>
          </a:p>
        </p:txBody>
      </p:sp>
      <p:sp>
        <p:nvSpPr>
          <p:cNvPr id="62" name="Ovál 61"/>
          <p:cNvSpPr/>
          <p:nvPr/>
        </p:nvSpPr>
        <p:spPr>
          <a:xfrm>
            <a:off x="1756190" y="836712"/>
            <a:ext cx="648072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</a:t>
            </a:r>
          </a:p>
        </p:txBody>
      </p:sp>
      <p:sp>
        <p:nvSpPr>
          <p:cNvPr id="63" name="Ovál 62"/>
          <p:cNvSpPr/>
          <p:nvPr/>
        </p:nvSpPr>
        <p:spPr>
          <a:xfrm>
            <a:off x="2279995" y="1628800"/>
            <a:ext cx="648072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</a:p>
        </p:txBody>
      </p:sp>
      <p:sp>
        <p:nvSpPr>
          <p:cNvPr id="64" name="Ovál 63"/>
          <p:cNvSpPr/>
          <p:nvPr/>
        </p:nvSpPr>
        <p:spPr>
          <a:xfrm>
            <a:off x="3155316" y="836712"/>
            <a:ext cx="648072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</a:t>
            </a:r>
            <a:endParaRPr lang="cs-CZ" sz="12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5" name="Ovál 64"/>
          <p:cNvSpPr/>
          <p:nvPr/>
        </p:nvSpPr>
        <p:spPr>
          <a:xfrm>
            <a:off x="2748405" y="2435831"/>
            <a:ext cx="648072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Ď</a:t>
            </a:r>
          </a:p>
        </p:txBody>
      </p:sp>
      <p:sp>
        <p:nvSpPr>
          <p:cNvPr id="66" name="Ovál 65"/>
          <p:cNvSpPr/>
          <p:nvPr/>
        </p:nvSpPr>
        <p:spPr>
          <a:xfrm>
            <a:off x="3789100" y="1628800"/>
            <a:ext cx="648072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</a:t>
            </a:r>
          </a:p>
        </p:txBody>
      </p:sp>
      <p:sp>
        <p:nvSpPr>
          <p:cNvPr id="67" name="Ovál 66"/>
          <p:cNvSpPr/>
          <p:nvPr/>
        </p:nvSpPr>
        <p:spPr>
          <a:xfrm>
            <a:off x="4335286" y="2435831"/>
            <a:ext cx="648072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</a:p>
        </p:txBody>
      </p:sp>
      <p:sp>
        <p:nvSpPr>
          <p:cNvPr id="69" name="Ovál 68"/>
          <p:cNvSpPr/>
          <p:nvPr/>
        </p:nvSpPr>
        <p:spPr>
          <a:xfrm>
            <a:off x="4554442" y="836712"/>
            <a:ext cx="648072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</a:p>
        </p:txBody>
      </p:sp>
      <p:sp>
        <p:nvSpPr>
          <p:cNvPr id="70" name="Ovál 69"/>
          <p:cNvSpPr/>
          <p:nvPr/>
        </p:nvSpPr>
        <p:spPr>
          <a:xfrm>
            <a:off x="5298205" y="1628800"/>
            <a:ext cx="648072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</a:t>
            </a:r>
            <a:endParaRPr lang="cs-CZ" sz="28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2" name="Ovál 71"/>
          <p:cNvSpPr/>
          <p:nvPr/>
        </p:nvSpPr>
        <p:spPr>
          <a:xfrm>
            <a:off x="5922167" y="2435831"/>
            <a:ext cx="648072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</a:p>
        </p:txBody>
      </p:sp>
      <p:sp>
        <p:nvSpPr>
          <p:cNvPr id="73" name="Ovál 72"/>
          <p:cNvSpPr/>
          <p:nvPr/>
        </p:nvSpPr>
        <p:spPr>
          <a:xfrm>
            <a:off x="6807310" y="1628800"/>
            <a:ext cx="648072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Ť</a:t>
            </a:r>
            <a:endParaRPr lang="cs-CZ" sz="28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4" name="Ovál 73"/>
          <p:cNvSpPr/>
          <p:nvPr/>
        </p:nvSpPr>
        <p:spPr>
          <a:xfrm>
            <a:off x="7352692" y="836712"/>
            <a:ext cx="648072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</a:p>
        </p:txBody>
      </p:sp>
      <p:sp>
        <p:nvSpPr>
          <p:cNvPr id="75" name="Ovál 74"/>
          <p:cNvSpPr/>
          <p:nvPr/>
        </p:nvSpPr>
        <p:spPr>
          <a:xfrm>
            <a:off x="7509048" y="2435831"/>
            <a:ext cx="648072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</a:p>
        </p:txBody>
      </p:sp>
      <p:sp>
        <p:nvSpPr>
          <p:cNvPr id="76" name="Ovál 75"/>
          <p:cNvSpPr/>
          <p:nvPr/>
        </p:nvSpPr>
        <p:spPr>
          <a:xfrm>
            <a:off x="5967502" y="836712"/>
            <a:ext cx="648072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</a:p>
        </p:txBody>
      </p:sp>
      <p:sp>
        <p:nvSpPr>
          <p:cNvPr id="77" name="Ovál 76"/>
          <p:cNvSpPr/>
          <p:nvPr/>
        </p:nvSpPr>
        <p:spPr>
          <a:xfrm>
            <a:off x="357064" y="836712"/>
            <a:ext cx="648072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Ň</a:t>
            </a:r>
            <a:endParaRPr lang="cs-CZ" sz="28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8" name="Obdélník 77"/>
          <p:cNvSpPr/>
          <p:nvPr/>
        </p:nvSpPr>
        <p:spPr>
          <a:xfrm>
            <a:off x="1591157" y="4959118"/>
            <a:ext cx="1626209" cy="508721"/>
          </a:xfrm>
          <a:prstGeom prst="rect">
            <a:avLst/>
          </a:prstGeom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Měkké</a:t>
            </a:r>
            <a:endParaRPr lang="cs-CZ" sz="24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79" name="Obdélník 78"/>
          <p:cNvSpPr/>
          <p:nvPr/>
        </p:nvSpPr>
        <p:spPr>
          <a:xfrm>
            <a:off x="5917647" y="4959118"/>
            <a:ext cx="1626209" cy="508721"/>
          </a:xfrm>
          <a:prstGeom prst="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Tvrdé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80" name="Ovál 79"/>
          <p:cNvSpPr/>
          <p:nvPr/>
        </p:nvSpPr>
        <p:spPr>
          <a:xfrm>
            <a:off x="643709" y="3973623"/>
            <a:ext cx="648072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Ň</a:t>
            </a:r>
            <a:endParaRPr lang="cs-CZ" sz="28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1" name="Ovál 80"/>
          <p:cNvSpPr/>
          <p:nvPr/>
        </p:nvSpPr>
        <p:spPr>
          <a:xfrm>
            <a:off x="4932040" y="3973624"/>
            <a:ext cx="648072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</a:p>
        </p:txBody>
      </p:sp>
      <p:sp>
        <p:nvSpPr>
          <p:cNvPr id="83" name="Ovál 82"/>
          <p:cNvSpPr/>
          <p:nvPr/>
        </p:nvSpPr>
        <p:spPr>
          <a:xfrm>
            <a:off x="1326887" y="3960370"/>
            <a:ext cx="648072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</a:t>
            </a:r>
            <a:endParaRPr lang="cs-CZ" sz="28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4" name="Ovál 83"/>
          <p:cNvSpPr/>
          <p:nvPr/>
        </p:nvSpPr>
        <p:spPr>
          <a:xfrm>
            <a:off x="1986899" y="3973623"/>
            <a:ext cx="648072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</a:t>
            </a:r>
          </a:p>
        </p:txBody>
      </p:sp>
      <p:sp>
        <p:nvSpPr>
          <p:cNvPr id="85" name="Ovál 84"/>
          <p:cNvSpPr/>
          <p:nvPr/>
        </p:nvSpPr>
        <p:spPr>
          <a:xfrm>
            <a:off x="5616116" y="3973624"/>
            <a:ext cx="648072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</a:p>
        </p:txBody>
      </p:sp>
      <p:sp>
        <p:nvSpPr>
          <p:cNvPr id="86" name="Ovál 85"/>
          <p:cNvSpPr/>
          <p:nvPr/>
        </p:nvSpPr>
        <p:spPr>
          <a:xfrm>
            <a:off x="2661129" y="3960370"/>
            <a:ext cx="648072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Ď</a:t>
            </a:r>
          </a:p>
        </p:txBody>
      </p:sp>
      <p:sp>
        <p:nvSpPr>
          <p:cNvPr id="87" name="Ovál 86"/>
          <p:cNvSpPr/>
          <p:nvPr/>
        </p:nvSpPr>
        <p:spPr>
          <a:xfrm>
            <a:off x="6300192" y="3960370"/>
            <a:ext cx="648072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</a:t>
            </a:r>
            <a:endParaRPr lang="cs-CZ" sz="12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9" name="Ovál 88"/>
          <p:cNvSpPr/>
          <p:nvPr/>
        </p:nvSpPr>
        <p:spPr>
          <a:xfrm>
            <a:off x="3309201" y="3960370"/>
            <a:ext cx="648072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</a:t>
            </a:r>
          </a:p>
        </p:txBody>
      </p:sp>
      <p:sp>
        <p:nvSpPr>
          <p:cNvPr id="90" name="Ovál 89"/>
          <p:cNvSpPr/>
          <p:nvPr/>
        </p:nvSpPr>
        <p:spPr>
          <a:xfrm>
            <a:off x="971600" y="3429000"/>
            <a:ext cx="648072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</a:p>
        </p:txBody>
      </p:sp>
      <p:sp>
        <p:nvSpPr>
          <p:cNvPr id="91" name="Ovál 90"/>
          <p:cNvSpPr/>
          <p:nvPr/>
        </p:nvSpPr>
        <p:spPr>
          <a:xfrm>
            <a:off x="6984268" y="3960370"/>
            <a:ext cx="648072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</a:p>
        </p:txBody>
      </p:sp>
      <p:sp>
        <p:nvSpPr>
          <p:cNvPr id="92" name="Ovál 91"/>
          <p:cNvSpPr/>
          <p:nvPr/>
        </p:nvSpPr>
        <p:spPr>
          <a:xfrm>
            <a:off x="1643675" y="3429000"/>
            <a:ext cx="648072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</a:t>
            </a:r>
            <a:endParaRPr lang="cs-CZ" sz="28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5" name="Ovál 94"/>
          <p:cNvSpPr/>
          <p:nvPr/>
        </p:nvSpPr>
        <p:spPr>
          <a:xfrm>
            <a:off x="2987824" y="3429000"/>
            <a:ext cx="648072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Ť</a:t>
            </a:r>
            <a:endParaRPr lang="cs-CZ" sz="28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6" name="Ovál 95"/>
          <p:cNvSpPr/>
          <p:nvPr/>
        </p:nvSpPr>
        <p:spPr>
          <a:xfrm>
            <a:off x="6660232" y="3415138"/>
            <a:ext cx="648072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endParaRPr lang="cs-CZ" sz="28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7" name="Ovál 96"/>
          <p:cNvSpPr/>
          <p:nvPr/>
        </p:nvSpPr>
        <p:spPr>
          <a:xfrm>
            <a:off x="5946277" y="3429000"/>
            <a:ext cx="648072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</a:p>
        </p:txBody>
      </p:sp>
      <p:sp>
        <p:nvSpPr>
          <p:cNvPr id="99" name="Ovál 98"/>
          <p:cNvSpPr/>
          <p:nvPr/>
        </p:nvSpPr>
        <p:spPr>
          <a:xfrm>
            <a:off x="2315750" y="3429000"/>
            <a:ext cx="648072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</a:p>
        </p:txBody>
      </p:sp>
      <p:sp>
        <p:nvSpPr>
          <p:cNvPr id="101" name="Ovál 100"/>
          <p:cNvSpPr/>
          <p:nvPr/>
        </p:nvSpPr>
        <p:spPr>
          <a:xfrm>
            <a:off x="7668344" y="3960370"/>
            <a:ext cx="648072" cy="576064"/>
          </a:xfrm>
          <a:prstGeom prst="ellipse">
            <a:avLst/>
          </a:prstGeom>
          <a:solidFill>
            <a:schemeClr val="bg1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endParaRPr lang="cs-CZ" sz="28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86528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0"/>
                            </p:stCondLst>
                            <p:childTnLst>
                              <p:par>
                                <p:cTn id="7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500"/>
                            </p:stCondLst>
                            <p:childTnLst>
                              <p:par>
                                <p:cTn id="8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500"/>
                            </p:stCondLst>
                            <p:childTnLst>
                              <p:par>
                                <p:cTn id="9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00"/>
                            </p:stCondLst>
                            <p:childTnLst>
                              <p:par>
                                <p:cTn id="9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5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500"/>
                            </p:stCondLst>
                            <p:childTnLst>
                              <p:par>
                                <p:cTn id="10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500"/>
                            </p:stCondLst>
                            <p:childTnLst>
                              <p:par>
                                <p:cTn id="1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3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500"/>
                            </p:stCondLst>
                            <p:childTnLst>
                              <p:par>
                                <p:cTn id="1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>
                            <p:stCondLst>
                              <p:cond delay="500"/>
                            </p:stCondLst>
                            <p:childTnLst>
                              <p:par>
                                <p:cTn id="1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1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3" fill="hold">
                            <p:stCondLst>
                              <p:cond delay="500"/>
                            </p:stCondLst>
                            <p:childTnLst>
                              <p:par>
                                <p:cTn id="14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6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7" fill="hold">
                            <p:stCondLst>
                              <p:cond delay="1000"/>
                            </p:stCondLst>
                            <p:childTnLst>
                              <p:par>
                                <p:cTn id="14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9" dur="4733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  <p:bldLst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9" grpId="0" animBg="1"/>
      <p:bldP spid="70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80" grpId="0" animBg="1"/>
      <p:bldP spid="81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9" grpId="0" animBg="1"/>
      <p:bldP spid="90" grpId="0" animBg="1"/>
      <p:bldP spid="91" grpId="0" animBg="1"/>
      <p:bldP spid="92" grpId="0" animBg="1"/>
      <p:bldP spid="95" grpId="0" animBg="1"/>
      <p:bldP spid="96" grpId="0" animBg="1"/>
      <p:bldP spid="97" grpId="0" animBg="1"/>
      <p:bldP spid="99" grpId="0" animBg="1"/>
      <p:bldP spid="10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4400" dirty="0" smtClean="0"/>
              <a:t>Zdroje:</a:t>
            </a:r>
            <a:endParaRPr lang="cs-CZ" sz="4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7677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Obrázky – MS Power</a:t>
            </a:r>
            <a:r>
              <a:rPr lang="cs-CZ" dirty="0"/>
              <a:t>P</a:t>
            </a:r>
            <a:r>
              <a:rPr lang="cs-CZ" dirty="0" smtClean="0"/>
              <a:t>oint </a:t>
            </a:r>
            <a:r>
              <a:rPr lang="cs-CZ" dirty="0" err="1" smtClean="0"/>
              <a:t>Clipart</a:t>
            </a:r>
            <a:r>
              <a:rPr lang="cs-CZ" dirty="0" smtClean="0"/>
              <a:t> </a:t>
            </a:r>
            <a:r>
              <a:rPr lang="cs-CZ" dirty="0" err="1" smtClean="0"/>
              <a:t>Gallery</a:t>
            </a:r>
            <a:endParaRPr lang="cs-CZ" dirty="0"/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539552" y="2276872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 algn="l"/>
            <a:r>
              <a:rPr lang="cs-CZ" sz="4400" dirty="0" smtClean="0"/>
              <a:t>Software:</a:t>
            </a:r>
            <a:endParaRPr lang="cs-CZ" sz="4400" dirty="0"/>
          </a:p>
        </p:txBody>
      </p:sp>
      <p:sp>
        <p:nvSpPr>
          <p:cNvPr id="7" name="Zástupný symbol pro obsah 4"/>
          <p:cNvSpPr txBox="1">
            <a:spLocks/>
          </p:cNvSpPr>
          <p:nvPr/>
        </p:nvSpPr>
        <p:spPr>
          <a:xfrm>
            <a:off x="561256" y="3895159"/>
            <a:ext cx="8229600" cy="14767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Microsoft Office – MS Power</a:t>
            </a:r>
            <a:r>
              <a:rPr lang="cs-CZ" dirty="0"/>
              <a:t>P</a:t>
            </a:r>
            <a:r>
              <a:rPr lang="cs-CZ" dirty="0" smtClean="0"/>
              <a:t>oint 2010</a:t>
            </a:r>
          </a:p>
          <a:p>
            <a:pPr marL="0" indent="0">
              <a:buFont typeface="Arial" pitchFamily="34" charset="0"/>
              <a:buNone/>
            </a:pPr>
            <a:r>
              <a:rPr lang="cs-CZ" dirty="0"/>
              <a:t>d</a:t>
            </a:r>
            <a:r>
              <a:rPr lang="cs-CZ" dirty="0" smtClean="0"/>
              <a:t>ržitel licence 2. základní škola, Rakovník, Husovo náměstí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6528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352</TotalTime>
  <Words>192</Words>
  <Application>Microsoft Office PowerPoint</Application>
  <PresentationFormat>Předvádění na obrazovce (4:3)</PresentationFormat>
  <Paragraphs>94</Paragraphs>
  <Slides>6</Slides>
  <Notes>0</Notes>
  <HiddenSlides>0</HiddenSlides>
  <MMClips>3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Exekutivní</vt:lpstr>
      <vt:lpstr>Měkké a tvrdé souhlásky 2.ročník</vt:lpstr>
      <vt:lpstr>Anotace:</vt:lpstr>
      <vt:lpstr>Prezentace aplikace PowerPoint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Doplnit první slide</dc:title>
  <dc:creator>Ilona Weisová</dc:creator>
  <cp:lastModifiedBy>Klára</cp:lastModifiedBy>
  <cp:revision>36</cp:revision>
  <dcterms:created xsi:type="dcterms:W3CDTF">2012-06-13T18:21:09Z</dcterms:created>
  <dcterms:modified xsi:type="dcterms:W3CDTF">2013-04-03T14:07:29Z</dcterms:modified>
</cp:coreProperties>
</file>