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microsoft.com/office/2007/relationships/media" Target="../media/media1.wav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,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1019199"/>
          </a:xfrm>
        </p:spPr>
        <p:txBody>
          <a:bodyPr/>
          <a:lstStyle/>
          <a:p>
            <a:r>
              <a:rPr lang="cs-CZ" sz="3600" dirty="0" smtClean="0"/>
              <a:t>Psaní ú/ů na začátku, uprostřed a na konci slova pro 2.ročník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016824" cy="4111352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Název školy: </a:t>
            </a:r>
            <a:r>
              <a:rPr lang="cs-CZ" sz="1800" dirty="0" smtClean="0"/>
              <a:t>		2. základní škola, Rakovník, </a:t>
            </a:r>
          </a:p>
          <a:p>
            <a:pPr algn="l"/>
            <a:r>
              <a:rPr lang="cs-CZ" sz="1800" dirty="0"/>
              <a:t>	</a:t>
            </a:r>
            <a:r>
              <a:rPr lang="cs-CZ" sz="1800" dirty="0" smtClean="0"/>
              <a:t>		Husovo náměstí 3</a:t>
            </a:r>
          </a:p>
          <a:p>
            <a:pPr algn="l"/>
            <a:r>
              <a:rPr lang="cs-CZ" sz="1800" b="1" dirty="0" smtClean="0"/>
              <a:t>Autor: </a:t>
            </a:r>
            <a:r>
              <a:rPr lang="cs-CZ" sz="1800" dirty="0" smtClean="0"/>
              <a:t>			Mgr. Ilona Weisová</a:t>
            </a:r>
          </a:p>
          <a:p>
            <a:pPr algn="l"/>
            <a:r>
              <a:rPr lang="cs-CZ" sz="1800" b="1" dirty="0" smtClean="0"/>
              <a:t>Datum vytvoření: </a:t>
            </a:r>
            <a:r>
              <a:rPr lang="cs-CZ" sz="1800" dirty="0" smtClean="0"/>
              <a:t>	březen 2013</a:t>
            </a:r>
          </a:p>
          <a:p>
            <a:pPr algn="l"/>
            <a:r>
              <a:rPr lang="cs-CZ" sz="1800" b="1" dirty="0" smtClean="0"/>
              <a:t>Název: 	</a:t>
            </a:r>
            <a:r>
              <a:rPr lang="cs-CZ" sz="1800" dirty="0" smtClean="0"/>
              <a:t>		VY_32_INOVACE_18_psani-u-u.pptx</a:t>
            </a:r>
          </a:p>
          <a:p>
            <a:pPr algn="l"/>
            <a:r>
              <a:rPr lang="cs-CZ" sz="1800" b="1" dirty="0" smtClean="0"/>
              <a:t>Vzdělávací oblast: </a:t>
            </a:r>
            <a:r>
              <a:rPr lang="cs-CZ" sz="1800" dirty="0" smtClean="0"/>
              <a:t>	Jazyk a jazyková komunikace</a:t>
            </a:r>
          </a:p>
          <a:p>
            <a:pPr algn="l"/>
            <a:r>
              <a:rPr lang="cs-CZ" sz="1800" b="1" dirty="0" smtClean="0"/>
              <a:t>Téma: </a:t>
            </a:r>
            <a:r>
              <a:rPr lang="cs-CZ" sz="1800" dirty="0" smtClean="0"/>
              <a:t>			Slova protikladná</a:t>
            </a:r>
          </a:p>
          <a:p>
            <a:pPr algn="l"/>
            <a:r>
              <a:rPr lang="cs-CZ" sz="1800" b="1" dirty="0" smtClean="0"/>
              <a:t>Číslo projektu: </a:t>
            </a:r>
            <a:r>
              <a:rPr lang="cs-CZ" sz="1800" dirty="0" smtClean="0"/>
              <a:t>		CZ.1.07/1.4.00/21.1427</a:t>
            </a: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7" y="5439916"/>
            <a:ext cx="9142413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437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Psaní slov s ú/ů na začátku, uprostřed a na konci slova  pro 2. ročník ZŠ.</a:t>
            </a:r>
            <a:endParaRPr lang="cs-CZ" sz="1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6496" y="2313519"/>
            <a:ext cx="7355904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Přiřaď slova k obrázkům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Doplň u/ú/ů do slov /pracovní list/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Vybarvi květinu slova s ú červeně slova s ů modře a slova s u žlutě.</a:t>
            </a:r>
            <a:endParaRPr lang="cs-CZ" dirty="0" smtClean="0">
              <a:solidFill>
                <a:schemeClr val="tx2"/>
              </a:solidFill>
            </a:endParaRPr>
          </a:p>
          <a:p>
            <a:pPr marL="342900" indent="-342900">
              <a:buFontTx/>
              <a:buAutoNum type="arabicPeriod"/>
            </a:pPr>
            <a:endParaRPr lang="cs-CZ" sz="1100" b="1" dirty="0"/>
          </a:p>
          <a:p>
            <a:pPr marL="342900" indent="-342900">
              <a:buAutoNum type="arabicPeriod"/>
            </a:pP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423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1. 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Přiřaď slova k obrázkům.</a:t>
            </a:r>
            <a:endParaRPr lang="cs-CZ" sz="1400" b="1" dirty="0"/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700336" y="1052736"/>
            <a:ext cx="142339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stůl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339752" y="1052736"/>
            <a:ext cx="142339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ústa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004320" y="1052736"/>
            <a:ext cx="143177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vůz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652120" y="1052736"/>
            <a:ext cx="151216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kůň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315674" y="1052736"/>
            <a:ext cx="121676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úl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klara\AppData\Local\Microsoft\Windows\Temporary Internet Files\Content.IE5\6213Y122\MC9003015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2580" y="3284984"/>
            <a:ext cx="2367506" cy="177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lara\AppData\Local\Microsoft\Windows\Temporary Internet Files\Content.IE5\443PBRO6\MC900290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76872"/>
            <a:ext cx="2876436" cy="1763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lara\AppData\Local\Microsoft\Windows\Temporary Internet Files\Content.IE5\6213Y122\MC9003182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89841"/>
            <a:ext cx="2978198" cy="1297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lara\AppData\Local\Microsoft\Windows\Temporary Internet Files\Content.IE5\443PBRO6\MC9002351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561" y="4197475"/>
            <a:ext cx="2605369" cy="210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lara\AppData\Local\Microsoft\Windows\Temporary Internet Files\Content.IE5\8A73S7Y9\MC90029352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3127" y="1772816"/>
            <a:ext cx="1773758" cy="185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Obdélník 36"/>
          <p:cNvSpPr/>
          <p:nvPr/>
        </p:nvSpPr>
        <p:spPr>
          <a:xfrm>
            <a:off x="4012704" y="3464287"/>
            <a:ext cx="142339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stůl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603978" y="2870579"/>
            <a:ext cx="142339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ústa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493904" y="5215585"/>
            <a:ext cx="143177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vůz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563922" y="4591921"/>
            <a:ext cx="151216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kůň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711623" y="2413666"/>
            <a:ext cx="121676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úl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028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4733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" grpId="0" animBg="1"/>
      <p:bldP spid="29" grpId="0" animBg="1"/>
      <p:bldP spid="31" grpId="0" animBg="1"/>
      <p:bldP spid="32" grpId="0" animBg="1"/>
      <p:bldP spid="35" grpId="0" animBg="1"/>
      <p:bldP spid="37" grpId="0" animBg="1"/>
      <p:bldP spid="38" grpId="0" animBg="1"/>
      <p:bldP spid="39" grpId="0" animBg="1"/>
      <p:bldP spid="41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2. Doplň u/ú/ů do slov /pracovní list/.</a:t>
            </a:r>
            <a:endParaRPr lang="cs-CZ" sz="1400" b="1" dirty="0"/>
          </a:p>
        </p:txBody>
      </p:sp>
      <p:pic>
        <p:nvPicPr>
          <p:cNvPr id="26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24" name="Zástupný symbol pro obsah 6"/>
          <p:cNvSpPr txBox="1">
            <a:spLocks/>
          </p:cNvSpPr>
          <p:nvPr/>
        </p:nvSpPr>
        <p:spPr>
          <a:xfrm>
            <a:off x="457200" y="1844824"/>
            <a:ext cx="8507288" cy="428133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b="1" dirty="0" smtClean="0"/>
              <a:t>   nava,  r      že,        kol, s      l, s      k</a:t>
            </a:r>
          </a:p>
          <a:p>
            <a:pPr marL="0" indent="0">
              <a:buFont typeface="Arial" pitchFamily="34" charset="0"/>
              <a:buNone/>
            </a:pPr>
            <a:endParaRPr lang="cs-CZ" sz="3200" b="1" dirty="0"/>
          </a:p>
          <a:p>
            <a:pPr marL="0" indent="0">
              <a:buFont typeface="Arial" pitchFamily="34" charset="0"/>
              <a:buNone/>
            </a:pPr>
            <a:r>
              <a:rPr lang="cs-CZ" sz="3200" b="1" dirty="0" err="1"/>
              <a:t>s</a:t>
            </a:r>
            <a:r>
              <a:rPr lang="cs-CZ" sz="3200" b="1" dirty="0" err="1" smtClean="0"/>
              <a:t>m</a:t>
            </a:r>
            <a:r>
              <a:rPr lang="cs-CZ" sz="3200" b="1" dirty="0" smtClean="0"/>
              <a:t>      la,   bor       </a:t>
            </a:r>
            <a:r>
              <a:rPr lang="cs-CZ" sz="3200" b="1" dirty="0" err="1" smtClean="0"/>
              <a:t>vka</a:t>
            </a:r>
            <a:r>
              <a:rPr lang="cs-CZ" sz="3200" b="1" dirty="0" smtClean="0"/>
              <a:t>, n      </a:t>
            </a:r>
            <a:r>
              <a:rPr lang="cs-CZ" sz="3200" b="1" dirty="0" err="1" smtClean="0"/>
              <a:t>še</a:t>
            </a:r>
            <a:r>
              <a:rPr lang="cs-CZ" sz="3200" b="1" dirty="0" smtClean="0"/>
              <a:t>, c      </a:t>
            </a:r>
            <a:r>
              <a:rPr lang="cs-CZ" sz="3200" b="1" dirty="0" err="1" smtClean="0"/>
              <a:t>kr</a:t>
            </a:r>
            <a:endParaRPr lang="cs-CZ" sz="3200" b="1" dirty="0" smtClean="0"/>
          </a:p>
          <a:p>
            <a:pPr marL="0" indent="0">
              <a:buFont typeface="Arial" pitchFamily="34" charset="0"/>
              <a:buNone/>
            </a:pPr>
            <a:endParaRPr lang="cs-CZ" sz="3200" b="1" dirty="0"/>
          </a:p>
          <a:p>
            <a:pPr marL="0" indent="0">
              <a:buFont typeface="Arial" pitchFamily="34" charset="0"/>
              <a:buNone/>
            </a:pPr>
            <a:r>
              <a:rPr lang="cs-CZ" sz="3200" b="1" dirty="0" smtClean="0"/>
              <a:t>   kolébavka,      četní, š      </a:t>
            </a:r>
            <a:r>
              <a:rPr lang="cs-CZ" sz="3200" b="1" dirty="0" err="1" smtClean="0"/>
              <a:t>nka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šk</a:t>
            </a:r>
            <a:r>
              <a:rPr lang="cs-CZ" sz="3200" b="1" dirty="0" smtClean="0"/>
              <a:t>      </a:t>
            </a:r>
            <a:r>
              <a:rPr lang="cs-CZ" sz="3200" b="1" dirty="0" err="1" smtClean="0"/>
              <a:t>dce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400928" y="1844824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545432" y="1844824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923928" y="1844824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52120" y="1844824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865912" y="1844824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249288" y="2996952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419872" y="2996952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430924" y="2996952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020272" y="2996952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00928" y="4149080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275856" y="4149080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353744" y="4149080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462664" y="4149080"/>
            <a:ext cx="44239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441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3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Oblouk 38"/>
          <p:cNvSpPr/>
          <p:nvPr/>
        </p:nvSpPr>
        <p:spPr>
          <a:xfrm>
            <a:off x="5036739" y="2758379"/>
            <a:ext cx="2232248" cy="5688632"/>
          </a:xfrm>
          <a:prstGeom prst="arc">
            <a:avLst>
              <a:gd name="adj1" fmla="val 6787709"/>
              <a:gd name="adj2" fmla="val 15981051"/>
            </a:avLst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16632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3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. Vybarvi květinu: slova s ú červeně, slova s ů modře a slova s u žlutě.</a:t>
            </a:r>
            <a:endParaRPr lang="cs-CZ" sz="1400" b="1" dirty="0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3" name="Mrak 2"/>
          <p:cNvSpPr/>
          <p:nvPr/>
        </p:nvSpPr>
        <p:spPr>
          <a:xfrm>
            <a:off x="1115616" y="1412776"/>
            <a:ext cx="1872208" cy="172819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619672" y="1844824"/>
            <a:ext cx="792088" cy="7920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accent1">
                    <a:lumMod val="75000"/>
                  </a:schemeClr>
                </a:solidFill>
              </a:rPr>
              <a:t>-kol</a:t>
            </a:r>
          </a:p>
        </p:txBody>
      </p:sp>
      <p:sp>
        <p:nvSpPr>
          <p:cNvPr id="9" name="Oblouk 8"/>
          <p:cNvSpPr/>
          <p:nvPr/>
        </p:nvSpPr>
        <p:spPr>
          <a:xfrm>
            <a:off x="1871700" y="2234174"/>
            <a:ext cx="2232248" cy="5688632"/>
          </a:xfrm>
          <a:prstGeom prst="arc">
            <a:avLst>
              <a:gd name="adj1" fmla="val 16200000"/>
              <a:gd name="adj2" fmla="val 4005041"/>
            </a:avLst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3707904" y="836712"/>
            <a:ext cx="1872208" cy="172819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211960" y="1268760"/>
            <a:ext cx="864096" cy="7920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-z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>
            <a:off x="3167844" y="2204864"/>
            <a:ext cx="2232248" cy="5688632"/>
          </a:xfrm>
          <a:prstGeom prst="arc">
            <a:avLst>
              <a:gd name="adj1" fmla="val 6787709"/>
              <a:gd name="adj2" fmla="val 15846455"/>
            </a:avLst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5972843" y="1930287"/>
            <a:ext cx="1872208" cy="172819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476899" y="2335425"/>
            <a:ext cx="831405" cy="8055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-ž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Oblouk 26"/>
          <p:cNvSpPr/>
          <p:nvPr/>
        </p:nvSpPr>
        <p:spPr>
          <a:xfrm>
            <a:off x="4463988" y="3298439"/>
            <a:ext cx="2232248" cy="5688632"/>
          </a:xfrm>
          <a:prstGeom prst="arc">
            <a:avLst>
              <a:gd name="adj1" fmla="val 6787709"/>
              <a:gd name="adj2" fmla="val 14518261"/>
            </a:avLst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1835696" y="3183666"/>
            <a:ext cx="1872208" cy="172819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339752" y="3602326"/>
            <a:ext cx="864096" cy="83478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-</a:t>
            </a:r>
            <a:r>
              <a:rPr lang="cs-CZ" sz="1600" b="1" dirty="0" err="1" smtClean="0">
                <a:solidFill>
                  <a:schemeClr val="accent1">
                    <a:lumMod val="75000"/>
                  </a:schemeClr>
                </a:solidFill>
              </a:rPr>
              <a:t>cho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3" name="Oblouk 32"/>
          <p:cNvSpPr/>
          <p:nvPr/>
        </p:nvSpPr>
        <p:spPr>
          <a:xfrm>
            <a:off x="1467272" y="3284984"/>
            <a:ext cx="2232248" cy="5688632"/>
          </a:xfrm>
          <a:prstGeom prst="arc">
            <a:avLst>
              <a:gd name="adj1" fmla="val 17843784"/>
              <a:gd name="adj2" fmla="val 4005041"/>
            </a:avLst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3959932" y="2996952"/>
            <a:ext cx="1872208" cy="172819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>
            <a:off x="5284474" y="4911858"/>
            <a:ext cx="2232248" cy="5688632"/>
          </a:xfrm>
          <a:prstGeom prst="arc">
            <a:avLst>
              <a:gd name="adj1" fmla="val 6787709"/>
              <a:gd name="adj2" fmla="val 15361337"/>
            </a:avLst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rak 37"/>
          <p:cNvSpPr/>
          <p:nvPr/>
        </p:nvSpPr>
        <p:spPr>
          <a:xfrm>
            <a:off x="5730788" y="4011758"/>
            <a:ext cx="1872208" cy="172819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6300192" y="4509120"/>
            <a:ext cx="720080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-l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4532683" y="3415545"/>
            <a:ext cx="831405" cy="8055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-l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652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3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dirty="0" smtClean="0"/>
              <a:t>Zdroje: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767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– MS Power</a:t>
            </a:r>
            <a:r>
              <a:rPr lang="cs-CZ" dirty="0"/>
              <a:t>P</a:t>
            </a:r>
            <a:r>
              <a:rPr lang="cs-CZ" dirty="0" smtClean="0"/>
              <a:t>oint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www.office,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539552" y="2276872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dirty="0" smtClean="0"/>
              <a:t>Software:</a:t>
            </a:r>
            <a:endParaRPr lang="cs-CZ" sz="4400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561256" y="3895159"/>
            <a:ext cx="8229600" cy="14767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Microsoft Office – MS Power</a:t>
            </a:r>
            <a:r>
              <a:rPr lang="cs-CZ" dirty="0"/>
              <a:t>P</a:t>
            </a:r>
            <a:r>
              <a:rPr lang="cs-CZ" dirty="0" smtClean="0"/>
              <a:t>oint 2010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/>
              <a:t>d</a:t>
            </a:r>
            <a:r>
              <a:rPr lang="cs-CZ" dirty="0" smtClean="0"/>
              <a:t>ržitel licence 2. základní škola, Rakovník, Husovo náměstí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52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432</TotalTime>
  <Words>182</Words>
  <Application>Microsoft Office PowerPoint</Application>
  <PresentationFormat>Předvádění na obrazovce (4:3)</PresentationFormat>
  <Paragraphs>43</Paragraphs>
  <Slides>6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Psaní ú/ů na začátku, uprostřed a na konci slova pro 2.ročník</vt:lpstr>
      <vt:lpstr>Anotace:</vt:lpstr>
      <vt:lpstr>Snímek 3</vt:lpstr>
      <vt:lpstr>Snímek 4</vt:lpstr>
      <vt:lpstr>Snímek 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Doplnit první slide</dc:title>
  <dc:creator>Ilona Weisová</dc:creator>
  <cp:lastModifiedBy>Dum</cp:lastModifiedBy>
  <cp:revision>45</cp:revision>
  <dcterms:created xsi:type="dcterms:W3CDTF">2012-06-13T18:21:09Z</dcterms:created>
  <dcterms:modified xsi:type="dcterms:W3CDTF">2013-04-10T10:28:16Z</dcterms:modified>
</cp:coreProperties>
</file>