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73" r:id="rId9"/>
    <p:sldId id="263" r:id="rId10"/>
    <p:sldId id="264" r:id="rId11"/>
    <p:sldId id="265" r:id="rId12"/>
    <p:sldId id="266" r:id="rId13"/>
    <p:sldId id="267" r:id="rId14"/>
    <p:sldId id="271" r:id="rId15"/>
    <p:sldId id="270" r:id="rId16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231C7C-0305-4E52-BFA8-853D8994547B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99FCED-3E01-46E4-97AA-A93957AED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8EEAF0-D424-4BEE-B28C-7B91E9082D16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C9236-E85A-4605-96B5-47807AF27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A6942-2DA4-4794-B55E-4625FB2F79E8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80BC7-2EEE-49A3-9409-F5A6974E3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6.e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VY_32_INOVACE_117.MAT.02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Inverzní funkce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117.MAT.02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smtClean="0"/>
              <a:t>: Inverzní funkce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295kB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10. </a:t>
            </a:r>
            <a:r>
              <a:rPr lang="cs-CZ" sz="2800" dirty="0" smtClean="0"/>
              <a:t>3. 2013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Funkce inverzní, definiční obor, obor hodnot, graf inverzní funkce</a:t>
            </a:r>
            <a:endParaRPr lang="cs-CZ" sz="2800" dirty="0" smtClean="0"/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:Prezentace odvozuje pojem inverzní funkce. Ukazuje souměrnost grafu funkce a inverzní funkce. Obsahuje tři příklady na určení rovnice inverzní funkce k dané funkci.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Inverzní funkce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Definice</a:t>
            </a:r>
            <a:endParaRPr lang="cs-CZ" dirty="0" smtClean="0"/>
          </a:p>
          <a:p>
            <a:r>
              <a:rPr lang="cs-CZ" smtClean="0"/>
              <a:t>Vlastnosti grafu</a:t>
            </a:r>
          </a:p>
          <a:p>
            <a:r>
              <a:rPr lang="cs-CZ" smtClean="0"/>
              <a:t>Vytvoření rovnice inverzní funkce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Úvodní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Druhá mocnina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Druhá odmocnina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276872"/>
            <a:ext cx="7200000" cy="71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635896" y="1556792"/>
          <a:ext cx="1133874" cy="504056"/>
        </p:xfrm>
        <a:graphic>
          <a:graphicData uri="http://schemas.openxmlformats.org/presentationml/2006/ole">
            <p:oleObj spid="_x0000_s1033" name="Rovnice" r:id="rId4" imgW="419100" imgH="228600" progId="Equation.3">
              <p:embed/>
            </p:oleObj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077072"/>
            <a:ext cx="7200000" cy="711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39952" y="3429000"/>
          <a:ext cx="1166043" cy="473218"/>
        </p:xfrm>
        <a:graphic>
          <a:graphicData uri="http://schemas.openxmlformats.org/presentationml/2006/ole">
            <p:oleObj spid="_x0000_s1034" name="Rovnice" r:id="rId6" imgW="482391" imgH="241195" progId="Equation.3">
              <p:embed/>
            </p:oleObj>
          </a:graphicData>
        </a:graphic>
      </p:graphicFrame>
      <p:sp>
        <p:nvSpPr>
          <p:cNvPr id="9" name="Zaoblený obdélník 8"/>
          <p:cNvSpPr/>
          <p:nvPr/>
        </p:nvSpPr>
        <p:spPr>
          <a:xfrm>
            <a:off x="2339752" y="5229200"/>
            <a:ext cx="4320480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Funkce jsou inverzní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Funkce na kalkulačce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třetí mocnina</a:t>
            </a:r>
          </a:p>
          <a:p>
            <a:r>
              <a:rPr lang="cs-CZ" dirty="0" smtClean="0"/>
              <a:t>n- mocnina</a:t>
            </a:r>
          </a:p>
          <a:p>
            <a:r>
              <a:rPr lang="cs-CZ" dirty="0" smtClean="0"/>
              <a:t>sinus</a:t>
            </a:r>
          </a:p>
          <a:p>
            <a:r>
              <a:rPr lang="cs-CZ" dirty="0" smtClean="0"/>
              <a:t>cosinus</a:t>
            </a:r>
          </a:p>
          <a:p>
            <a:r>
              <a:rPr lang="cs-CZ" dirty="0" smtClean="0"/>
              <a:t>tangens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Funkce inverzní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třetí odmocnina</a:t>
            </a:r>
          </a:p>
          <a:p>
            <a:r>
              <a:rPr lang="cs-CZ" dirty="0" smtClean="0"/>
              <a:t>n-</a:t>
            </a:r>
            <a:r>
              <a:rPr lang="cs-CZ" dirty="0" err="1" smtClean="0"/>
              <a:t>tá</a:t>
            </a:r>
            <a:r>
              <a:rPr lang="cs-CZ" dirty="0" smtClean="0"/>
              <a:t> odmocnina</a:t>
            </a:r>
          </a:p>
          <a:p>
            <a:r>
              <a:rPr lang="cs-CZ" dirty="0" smtClean="0"/>
              <a:t>sin</a:t>
            </a:r>
            <a:r>
              <a:rPr lang="cs-CZ" baseline="30000" dirty="0" smtClean="0"/>
              <a:t>-1</a:t>
            </a:r>
          </a:p>
          <a:p>
            <a:r>
              <a:rPr lang="cs-CZ" dirty="0" smtClean="0"/>
              <a:t>cos</a:t>
            </a:r>
            <a:r>
              <a:rPr lang="cs-CZ" baseline="30000" dirty="0" smtClean="0"/>
              <a:t>-1</a:t>
            </a:r>
          </a:p>
          <a:p>
            <a:r>
              <a:rPr lang="cs-CZ" dirty="0" smtClean="0"/>
              <a:t>tan</a:t>
            </a:r>
            <a:r>
              <a:rPr lang="cs-CZ" baseline="30000" dirty="0" smtClean="0"/>
              <a:t>-1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Inverzní početní operace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sčítání</a:t>
            </a:r>
          </a:p>
          <a:p>
            <a:r>
              <a:rPr lang="cs-CZ" dirty="0" smtClean="0"/>
              <a:t>odčítání</a:t>
            </a:r>
          </a:p>
          <a:p>
            <a:r>
              <a:rPr lang="cs-CZ" dirty="0" smtClean="0"/>
              <a:t>násobení</a:t>
            </a:r>
          </a:p>
          <a:p>
            <a:r>
              <a:rPr lang="cs-CZ" dirty="0" smtClean="0"/>
              <a:t>dělení</a:t>
            </a:r>
          </a:p>
          <a:p>
            <a:r>
              <a:rPr lang="cs-CZ" dirty="0" smtClean="0"/>
              <a:t>umocňování	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odčítání</a:t>
            </a:r>
          </a:p>
          <a:p>
            <a:r>
              <a:rPr lang="cs-CZ" dirty="0" smtClean="0"/>
              <a:t>sčítání</a:t>
            </a:r>
          </a:p>
          <a:p>
            <a:r>
              <a:rPr lang="cs-CZ" dirty="0" smtClean="0"/>
              <a:t>dělení</a:t>
            </a:r>
          </a:p>
          <a:p>
            <a:r>
              <a:rPr lang="cs-CZ" dirty="0" smtClean="0"/>
              <a:t>násobení</a:t>
            </a:r>
          </a:p>
          <a:p>
            <a:r>
              <a:rPr lang="cs-CZ" dirty="0" smtClean="0"/>
              <a:t>odmocňování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91680" y="4581128"/>
            <a:ext cx="568863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Využití při úpravě rovnic a nerovnic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vznikne inverzní funkce 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83568" y="3068960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755576" y="4581128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20888"/>
            <a:ext cx="7200000" cy="361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140968"/>
            <a:ext cx="7200000" cy="361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04 0.08933  C -0.049 0.108  -0.054 0.136  -0.054 0.16533  C -0.054 0.19867  -0.049 0.22533  -0.04 0.244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Grafy funkcí inverzních</a:t>
            </a:r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04916"/>
            <a:ext cx="6840760" cy="4804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831131"/>
            <a:ext cx="68407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1831131"/>
            <a:ext cx="6840760" cy="4752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1831131"/>
            <a:ext cx="68407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31131"/>
            <a:ext cx="684076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47248" cy="101297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grafu inverzních funkcí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627784" y="3645024"/>
            <a:ext cx="1728192" cy="18002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5652120" y="2636912"/>
            <a:ext cx="223224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grafy jsou souměrné podle osy  I. a III. kvadrantu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200000" y="2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inverzní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  <a:r>
              <a:rPr lang="cs-CZ" dirty="0" smtClean="0"/>
              <a:t> je inverzní k funkci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, právě když platí: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35063" y="2708275"/>
          <a:ext cx="7348537" cy="468313"/>
        </p:xfrm>
        <a:graphic>
          <a:graphicData uri="http://schemas.openxmlformats.org/presentationml/2006/ole">
            <p:oleObj spid="_x0000_s6152" name="Rovnice" r:id="rId3" imgW="3390900" imgH="2159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976563" y="3587750"/>
          <a:ext cx="3770312" cy="439738"/>
        </p:xfrm>
        <a:graphic>
          <a:graphicData uri="http://schemas.openxmlformats.org/presentationml/2006/ole">
            <p:oleObj spid="_x0000_s6153" name="Rovnice" r:id="rId4" imgW="1739900" imgH="203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547664" y="4653136"/>
          <a:ext cx="6110287" cy="468312"/>
        </p:xfrm>
        <a:graphic>
          <a:graphicData uri="http://schemas.openxmlformats.org/presentationml/2006/ole">
            <p:oleObj spid="_x0000_s6154" name="Rovnice" r:id="rId5" imgW="2819400" imgH="2159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Úkol:Určete inverzní funkci </a:t>
            </a:r>
            <a:r>
              <a:rPr lang="cs-CZ" sz="3600" dirty="0" smtClean="0">
                <a:solidFill>
                  <a:srgbClr val="FF0000"/>
                </a:solidFill>
              </a:rPr>
              <a:t>g</a:t>
            </a:r>
            <a:r>
              <a:rPr lang="cs-CZ" sz="3600" dirty="0" smtClean="0"/>
              <a:t> k dané funkci </a:t>
            </a:r>
            <a:r>
              <a:rPr lang="cs-CZ" sz="3600" dirty="0" smtClean="0">
                <a:solidFill>
                  <a:srgbClr val="FF0000"/>
                </a:solidFill>
              </a:rPr>
              <a:t>f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1628800"/>
          <a:ext cx="2960811" cy="776592"/>
        </p:xfrm>
        <a:graphic>
          <a:graphicData uri="http://schemas.openxmlformats.org/presentationml/2006/ole">
            <p:oleObj spid="_x0000_s7176" name="Rovnice" r:id="rId3" imgW="774364" imgH="203112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2051720" y="4869160"/>
          <a:ext cx="1944216" cy="577233"/>
        </p:xfrm>
        <a:graphic>
          <a:graphicData uri="http://schemas.openxmlformats.org/presentationml/2006/ole">
            <p:oleObj spid="_x0000_s7177" name="Rovnice" r:id="rId4" imgW="571320" imgH="203040" progId="Equation.3">
              <p:embed/>
            </p:oleObj>
          </a:graphicData>
        </a:graphic>
      </p:graphicFrame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1403648" y="5733256"/>
          <a:ext cx="2232248" cy="604962"/>
        </p:xfrm>
        <a:graphic>
          <a:graphicData uri="http://schemas.openxmlformats.org/presentationml/2006/ole">
            <p:oleObj spid="_x0000_s7178" name="Rovnice" r:id="rId5" imgW="863280" imgH="203040" progId="Equation.3">
              <p:embed/>
            </p:oleObj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1259632" y="2564904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grafem je přímka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59632" y="3212976"/>
            <a:ext cx="2520280" cy="57606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rostoucí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259632" y="4077072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prostá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2564904"/>
            <a:ext cx="2952328" cy="5676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je grafem?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971600" y="4005064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971600" y="3212976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971600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Vyjádříme x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971600" y="5661248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Přeznačíme funkci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Úkol:Určete inverzní funkci </a:t>
            </a:r>
            <a:r>
              <a:rPr lang="cs-CZ" sz="3600" dirty="0" smtClean="0">
                <a:solidFill>
                  <a:srgbClr val="FF0000"/>
                </a:solidFill>
              </a:rPr>
              <a:t>g</a:t>
            </a:r>
            <a:r>
              <a:rPr lang="cs-CZ" sz="3600" dirty="0" smtClean="0"/>
              <a:t> k dané funkci </a:t>
            </a:r>
            <a:r>
              <a:rPr lang="cs-CZ" sz="3600" dirty="0" smtClean="0">
                <a:solidFill>
                  <a:srgbClr val="FF0000"/>
                </a:solidFill>
              </a:rPr>
              <a:t>f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774825" y="1628775"/>
          <a:ext cx="1352550" cy="776288"/>
        </p:xfrm>
        <a:graphic>
          <a:graphicData uri="http://schemas.openxmlformats.org/presentationml/2006/ole">
            <p:oleObj spid="_x0000_s8200" name="Rovnice" r:id="rId3" imgW="685800" imgH="39370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2051720" y="4725144"/>
          <a:ext cx="1198141" cy="817336"/>
        </p:xfrm>
        <a:graphic>
          <a:graphicData uri="http://schemas.openxmlformats.org/presentationml/2006/ole">
            <p:oleObj spid="_x0000_s8201" name="Rovnice" r:id="rId4" imgW="482400" imgH="393480" progId="Equation.3">
              <p:embed/>
            </p:oleObj>
          </a:graphicData>
        </a:graphic>
      </p:graphicFrame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1331640" y="5589240"/>
          <a:ext cx="2160240" cy="798512"/>
        </p:xfrm>
        <a:graphic>
          <a:graphicData uri="http://schemas.openxmlformats.org/presentationml/2006/ole">
            <p:oleObj spid="_x0000_s8202" name="Rovnice" r:id="rId5" imgW="825480" imgH="393480" progId="Equation.3">
              <p:embed/>
            </p:oleObj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1187624" y="2492896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grafem je přímka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87624" y="3212976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rostoucí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187624" y="3933056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prostá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420888"/>
            <a:ext cx="2952328" cy="6396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je grafem?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99592" y="3928864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99592" y="3170684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99592" y="4687044"/>
            <a:ext cx="29523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Vyjádříme x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99592" y="5661248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Přeznačíme funkci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Úkol:Určete inverzní funkci </a:t>
            </a:r>
            <a:r>
              <a:rPr lang="cs-CZ" sz="3600" dirty="0" smtClean="0">
                <a:solidFill>
                  <a:srgbClr val="FF0000"/>
                </a:solidFill>
              </a:rPr>
              <a:t>g</a:t>
            </a:r>
            <a:r>
              <a:rPr lang="cs-CZ" sz="3600" dirty="0" smtClean="0"/>
              <a:t> k dané funkci </a:t>
            </a:r>
            <a:r>
              <a:rPr lang="cs-CZ" sz="3600" dirty="0" smtClean="0">
                <a:solidFill>
                  <a:srgbClr val="FF0000"/>
                </a:solidFill>
              </a:rPr>
              <a:t>f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043608" y="1484784"/>
          <a:ext cx="3916169" cy="556171"/>
        </p:xfrm>
        <a:graphic>
          <a:graphicData uri="http://schemas.openxmlformats.org/presentationml/2006/ole">
            <p:oleObj spid="_x0000_s9224" name="Rovnice" r:id="rId3" imgW="1612900" imgH="22860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1763688" y="4869160"/>
          <a:ext cx="1198563" cy="527050"/>
        </p:xfrm>
        <a:graphic>
          <a:graphicData uri="http://schemas.openxmlformats.org/presentationml/2006/ole">
            <p:oleObj spid="_x0000_s9225" name="Rovnice" r:id="rId4" imgW="482400" imgH="253800" progId="Equation.3">
              <p:embed/>
            </p:oleObj>
          </a:graphicData>
        </a:graphic>
      </p:graphicFrame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1691680" y="5805264"/>
          <a:ext cx="1563688" cy="482600"/>
        </p:xfrm>
        <a:graphic>
          <a:graphicData uri="http://schemas.openxmlformats.org/presentationml/2006/ole">
            <p:oleObj spid="_x0000_s9226" name="Rovnice" r:id="rId5" imgW="774360" imgH="241200" progId="Equation.3">
              <p:embed/>
            </p:oleObj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1259632" y="2564904"/>
            <a:ext cx="3312368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grafem je část paraboly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59632" y="3248980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rostoucí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259632" y="4005064"/>
            <a:ext cx="2520280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prostá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15616" y="2492896"/>
            <a:ext cx="396044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je grafem?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39690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115616" y="3230978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funkce prostá?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15616" y="4707142"/>
            <a:ext cx="295232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Vyjádříme x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5661248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Přeznačíme funkci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Shrnutí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Inverzní funkce existuje jen k funkci prosté</a:t>
            </a:r>
          </a:p>
          <a:p>
            <a:r>
              <a:rPr lang="cs-CZ" smtClean="0"/>
              <a:t>Pokud funkce není prostá v celé D(f), vybereme jen interval, kde prostá je.</a:t>
            </a:r>
          </a:p>
          <a:p>
            <a:r>
              <a:rPr lang="cs-CZ" smtClean="0"/>
              <a:t>Určíme rovnici inverzní funkce</a:t>
            </a:r>
          </a:p>
          <a:p>
            <a:r>
              <a:rPr lang="cs-CZ" smtClean="0"/>
              <a:t>Určíme graf inverzní funkce pomocí souměrnosti</a:t>
            </a:r>
          </a:p>
          <a:p>
            <a:r>
              <a:rPr lang="cs-CZ" smtClean="0"/>
              <a:t>Inverzní funkce k funkci f se často značí f</a:t>
            </a:r>
            <a:r>
              <a:rPr lang="cs-CZ" baseline="30000" smtClean="0"/>
              <a:t>-1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smtClean="0"/>
              <a:t>Veškeré materiály </a:t>
            </a:r>
            <a:r>
              <a:rPr lang="cs-CZ" sz="1800" dirty="0" smtClean="0"/>
              <a:t>včetně </a:t>
            </a:r>
            <a:r>
              <a:rPr lang="cs-CZ" sz="1800" smtClean="0"/>
              <a:t>obrázků jsou </a:t>
            </a:r>
            <a:r>
              <a:rPr lang="cs-CZ" sz="1800" dirty="0" smtClean="0"/>
              <a:t>dílem autora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277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Snímek 1</vt:lpstr>
      <vt:lpstr>Snímek 2</vt:lpstr>
      <vt:lpstr>Inverzní funkce </vt:lpstr>
      <vt:lpstr>Úvodní příklad</vt:lpstr>
      <vt:lpstr>Funkce na kalkulačce</vt:lpstr>
      <vt:lpstr>Inverzní početní operace</vt:lpstr>
      <vt:lpstr>Jak vznikne inverzní funkce </vt:lpstr>
      <vt:lpstr>Grafy funkcí inverzních</vt:lpstr>
      <vt:lpstr>Vlastnosti grafu inverzních funkcí</vt:lpstr>
      <vt:lpstr>Definice inverzní funkce</vt:lpstr>
      <vt:lpstr>Úkol:Určete inverzní funkci g k dané funkci f</vt:lpstr>
      <vt:lpstr>Úkol:Určete inverzní funkci g k dané funkci f</vt:lpstr>
      <vt:lpstr>Úkol:Určete inverzní funkci g k dané funkci f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Inverzní funkce</dc:title>
  <dc:creator>zstrechi</dc:creator>
  <cp:lastModifiedBy>zstrechi</cp:lastModifiedBy>
  <cp:revision>56</cp:revision>
  <dcterms:created xsi:type="dcterms:W3CDTF">2013-03-13T07:28:55Z</dcterms:created>
  <dcterms:modified xsi:type="dcterms:W3CDTF">2013-04-10T13:41:49Z</dcterms:modified>
</cp:coreProperties>
</file>