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harts/chart8.xml" ContentType="application/vnd.openxmlformats-officedocument.drawingml.char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68" r:id="rId2"/>
    <p:sldId id="269" r:id="rId3"/>
    <p:sldId id="256" r:id="rId4"/>
    <p:sldId id="257" r:id="rId5"/>
    <p:sldId id="258" r:id="rId6"/>
    <p:sldId id="271" r:id="rId7"/>
    <p:sldId id="259" r:id="rId8"/>
    <p:sldId id="272" r:id="rId9"/>
    <p:sldId id="260" r:id="rId10"/>
    <p:sldId id="273" r:id="rId11"/>
    <p:sldId id="261" r:id="rId12"/>
    <p:sldId id="279" r:id="rId13"/>
    <p:sldId id="262" r:id="rId14"/>
    <p:sldId id="263" r:id="rId15"/>
    <p:sldId id="274" r:id="rId16"/>
    <p:sldId id="264" r:id="rId17"/>
    <p:sldId id="275" r:id="rId18"/>
    <p:sldId id="265" r:id="rId19"/>
    <p:sldId id="276" r:id="rId20"/>
    <p:sldId id="266" r:id="rId21"/>
    <p:sldId id="277" r:id="rId22"/>
    <p:sldId id="267" r:id="rId23"/>
    <p:sldId id="278" r:id="rId24"/>
    <p:sldId id="280" r:id="rId25"/>
    <p:sldId id="270" r:id="rId26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dmin\SkyDrive\Documents\DUM\18_mocninn&#233;%20funkce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dmin\SkyDrive\Documents\DUM\18_mocninn&#233;%20funkce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dmin\SkyDrive\Documents\DUM\18_mocninn&#233;%20funkce.xlsx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dmin\SkyDrive\Documents\DUM\18_mocninn&#233;%20funkce.xlsx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dmin\SkyDrive\Documents\DUM\18_mocninn&#233;%20funkce.xlsx" TargetMode="Externa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dmin\SkyDrive\Documents\DUM\18_mocninn&#233;%20funkce.xlsx" TargetMode="External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dmin\SkyDrive\Documents\DUM\18_mocninn&#233;%20funkce.xlsx" TargetMode="External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dmin\SkyDrive\Documents\DUM\18_mocninn&#233;%20funkce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/>
            </a:pPr>
            <a:r>
              <a:rPr lang="cs-CZ"/>
              <a:t>Parabola</a:t>
            </a:r>
          </a:p>
        </c:rich>
      </c:tx>
      <c:layout/>
    </c:title>
    <c:plotArea>
      <c:layout/>
      <c:scatterChart>
        <c:scatterStyle val="smoothMarker"/>
        <c:ser>
          <c:idx val="0"/>
          <c:order val="0"/>
          <c:tx>
            <c:strRef>
              <c:f>Hyperboly!$B$79</c:f>
              <c:strCache>
                <c:ptCount val="1"/>
                <c:pt idx="0">
                  <c:v>y</c:v>
                </c:pt>
              </c:strCache>
            </c:strRef>
          </c:tx>
          <c:xVal>
            <c:numRef>
              <c:f>Hyperboly!$C$78:$K$78</c:f>
              <c:numCache>
                <c:formatCode>General</c:formatCode>
                <c:ptCount val="9"/>
                <c:pt idx="0">
                  <c:v>-2</c:v>
                </c:pt>
                <c:pt idx="1">
                  <c:v>-1</c:v>
                </c:pt>
                <c:pt idx="2">
                  <c:v>-0.5</c:v>
                </c:pt>
                <c:pt idx="3">
                  <c:v>-0.30000000000000032</c:v>
                </c:pt>
                <c:pt idx="4">
                  <c:v>0</c:v>
                </c:pt>
                <c:pt idx="5">
                  <c:v>0.30000000000000032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</c:numCache>
            </c:numRef>
          </c:xVal>
          <c:yVal>
            <c:numRef>
              <c:f>Hyperboly!$C$79:$K$79</c:f>
              <c:numCache>
                <c:formatCode>General</c:formatCode>
                <c:ptCount val="9"/>
                <c:pt idx="0">
                  <c:v>4</c:v>
                </c:pt>
                <c:pt idx="1">
                  <c:v>1</c:v>
                </c:pt>
                <c:pt idx="2">
                  <c:v>0.25</c:v>
                </c:pt>
                <c:pt idx="3">
                  <c:v>9.0000000000000066E-2</c:v>
                </c:pt>
                <c:pt idx="4">
                  <c:v>0</c:v>
                </c:pt>
                <c:pt idx="5">
                  <c:v>9.0000000000000066E-2</c:v>
                </c:pt>
                <c:pt idx="6">
                  <c:v>0.25</c:v>
                </c:pt>
                <c:pt idx="7">
                  <c:v>1</c:v>
                </c:pt>
                <c:pt idx="8">
                  <c:v>4</c:v>
                </c:pt>
              </c:numCache>
            </c:numRef>
          </c:yVal>
          <c:smooth val="1"/>
        </c:ser>
        <c:axId val="35366784"/>
        <c:axId val="36303232"/>
      </c:scatterChart>
      <c:valAx>
        <c:axId val="35366784"/>
        <c:scaling>
          <c:orientation val="minMax"/>
        </c:scaling>
        <c:axPos val="b"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36303232"/>
        <c:crosses val="autoZero"/>
        <c:crossBetween val="midCat"/>
      </c:valAx>
      <c:valAx>
        <c:axId val="36303232"/>
        <c:scaling>
          <c:orientation val="minMax"/>
          <c:min val="-2"/>
        </c:scaling>
        <c:axPos val="l"/>
        <c:majorGridlines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35366784"/>
        <c:crosses val="autoZero"/>
        <c:crossBetween val="midCat"/>
      </c:valAx>
    </c:plotArea>
    <c:plotVisOnly val="1"/>
  </c:chart>
  <c:spPr>
    <a:ln>
      <a:solidFill>
        <a:schemeClr val="tx1">
          <a:lumMod val="50000"/>
          <a:lumOff val="50000"/>
        </a:schemeClr>
      </a:solidFill>
    </a:ln>
  </c:sp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tx>
        <c:rich>
          <a:bodyPr/>
          <a:lstStyle/>
          <a:p>
            <a:pPr>
              <a:defRPr/>
            </a:pPr>
            <a:r>
              <a:rPr lang="cs-CZ"/>
              <a:t>Parabola 3. stupně</a:t>
            </a:r>
            <a:endParaRPr lang="en-US"/>
          </a:p>
        </c:rich>
      </c:tx>
      <c:layout/>
    </c:title>
    <c:plotArea>
      <c:layout/>
      <c:scatterChart>
        <c:scatterStyle val="smoothMarker"/>
        <c:ser>
          <c:idx val="0"/>
          <c:order val="0"/>
          <c:tx>
            <c:strRef>
              <c:f>Paraboly!$A$4</c:f>
              <c:strCache>
                <c:ptCount val="1"/>
                <c:pt idx="0">
                  <c:v>y</c:v>
                </c:pt>
              </c:strCache>
            </c:strRef>
          </c:tx>
          <c:xVal>
            <c:numRef>
              <c:f>Paraboly!$B$3:$L$3</c:f>
              <c:numCache>
                <c:formatCode>General</c:formatCode>
                <c:ptCount val="11"/>
                <c:pt idx="0">
                  <c:v>-2</c:v>
                </c:pt>
                <c:pt idx="1">
                  <c:v>-1.5</c:v>
                </c:pt>
                <c:pt idx="2">
                  <c:v>-1</c:v>
                </c:pt>
                <c:pt idx="3">
                  <c:v>-0.5</c:v>
                </c:pt>
                <c:pt idx="4">
                  <c:v>-0.30000000000000032</c:v>
                </c:pt>
                <c:pt idx="5">
                  <c:v>0</c:v>
                </c:pt>
                <c:pt idx="6">
                  <c:v>0.30000000000000032</c:v>
                </c:pt>
                <c:pt idx="7">
                  <c:v>0.5</c:v>
                </c:pt>
                <c:pt idx="8">
                  <c:v>1</c:v>
                </c:pt>
                <c:pt idx="9">
                  <c:v>1.5</c:v>
                </c:pt>
                <c:pt idx="10">
                  <c:v>2</c:v>
                </c:pt>
              </c:numCache>
            </c:numRef>
          </c:xVal>
          <c:yVal>
            <c:numRef>
              <c:f>Paraboly!$B$4:$L$4</c:f>
              <c:numCache>
                <c:formatCode>General</c:formatCode>
                <c:ptCount val="11"/>
                <c:pt idx="0">
                  <c:v>-8</c:v>
                </c:pt>
                <c:pt idx="1">
                  <c:v>-3.3749999999999987</c:v>
                </c:pt>
                <c:pt idx="2">
                  <c:v>-1</c:v>
                </c:pt>
                <c:pt idx="3">
                  <c:v>-0.125</c:v>
                </c:pt>
                <c:pt idx="4">
                  <c:v>-2.7000000000000031E-2</c:v>
                </c:pt>
                <c:pt idx="5">
                  <c:v>0</c:v>
                </c:pt>
                <c:pt idx="6">
                  <c:v>2.7000000000000031E-2</c:v>
                </c:pt>
                <c:pt idx="7">
                  <c:v>0.125</c:v>
                </c:pt>
                <c:pt idx="8">
                  <c:v>1</c:v>
                </c:pt>
                <c:pt idx="9">
                  <c:v>3.3749999999999987</c:v>
                </c:pt>
                <c:pt idx="10">
                  <c:v>8</c:v>
                </c:pt>
              </c:numCache>
            </c:numRef>
          </c:yVal>
          <c:smooth val="1"/>
        </c:ser>
        <c:axId val="36442496"/>
        <c:axId val="36444416"/>
      </c:scatterChart>
      <c:valAx>
        <c:axId val="36442496"/>
        <c:scaling>
          <c:orientation val="minMax"/>
          <c:max val="3"/>
          <c:min val="-3"/>
        </c:scaling>
        <c:axPos val="b"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36444416"/>
        <c:crosses val="autoZero"/>
        <c:crossBetween val="midCat"/>
      </c:valAx>
      <c:valAx>
        <c:axId val="36444416"/>
        <c:scaling>
          <c:orientation val="minMax"/>
        </c:scaling>
        <c:axPos val="l"/>
        <c:majorGridlines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36442496"/>
        <c:crosses val="autoZero"/>
        <c:crossBetween val="midCat"/>
      </c:valAx>
      <c:spPr>
        <a:ln>
          <a:solidFill>
            <a:schemeClr val="tx1"/>
          </a:solidFill>
        </a:ln>
      </c:spPr>
    </c:plotArea>
    <c:plotVisOnly val="1"/>
  </c:chart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/>
            </a:pPr>
            <a:r>
              <a:rPr lang="cs-CZ"/>
              <a:t>Parabola 5. stupně</a:t>
            </a:r>
          </a:p>
        </c:rich>
      </c:tx>
      <c:layout/>
    </c:title>
    <c:plotArea>
      <c:layout/>
      <c:scatterChart>
        <c:scatterStyle val="smoothMarker"/>
        <c:ser>
          <c:idx val="0"/>
          <c:order val="0"/>
          <c:tx>
            <c:strRef>
              <c:f>Paraboly!$A$28</c:f>
              <c:strCache>
                <c:ptCount val="1"/>
                <c:pt idx="0">
                  <c:v>y</c:v>
                </c:pt>
              </c:strCache>
            </c:strRef>
          </c:tx>
          <c:xVal>
            <c:numRef>
              <c:f>Paraboly!$B$27:$L$27</c:f>
              <c:numCache>
                <c:formatCode>General</c:formatCode>
                <c:ptCount val="11"/>
                <c:pt idx="0">
                  <c:v>-2</c:v>
                </c:pt>
                <c:pt idx="1">
                  <c:v>-1.5</c:v>
                </c:pt>
                <c:pt idx="2">
                  <c:v>-1</c:v>
                </c:pt>
                <c:pt idx="3">
                  <c:v>-0.5</c:v>
                </c:pt>
                <c:pt idx="4">
                  <c:v>-0.30000000000000032</c:v>
                </c:pt>
                <c:pt idx="5">
                  <c:v>0</c:v>
                </c:pt>
                <c:pt idx="6">
                  <c:v>0.30000000000000032</c:v>
                </c:pt>
                <c:pt idx="7">
                  <c:v>0.5</c:v>
                </c:pt>
                <c:pt idx="8">
                  <c:v>1</c:v>
                </c:pt>
                <c:pt idx="9">
                  <c:v>1.5</c:v>
                </c:pt>
                <c:pt idx="10">
                  <c:v>2</c:v>
                </c:pt>
              </c:numCache>
            </c:numRef>
          </c:xVal>
          <c:yVal>
            <c:numRef>
              <c:f>Paraboly!$B$28:$L$28</c:f>
              <c:numCache>
                <c:formatCode>General</c:formatCode>
                <c:ptCount val="11"/>
                <c:pt idx="0">
                  <c:v>-32</c:v>
                </c:pt>
                <c:pt idx="1">
                  <c:v>-7.59375</c:v>
                </c:pt>
                <c:pt idx="2">
                  <c:v>-1</c:v>
                </c:pt>
                <c:pt idx="3">
                  <c:v>-3.125E-2</c:v>
                </c:pt>
                <c:pt idx="4">
                  <c:v>-2.4300000000000012E-3</c:v>
                </c:pt>
                <c:pt idx="5">
                  <c:v>0</c:v>
                </c:pt>
                <c:pt idx="6">
                  <c:v>2.4300000000000012E-3</c:v>
                </c:pt>
                <c:pt idx="7">
                  <c:v>3.125E-2</c:v>
                </c:pt>
                <c:pt idx="8">
                  <c:v>1</c:v>
                </c:pt>
                <c:pt idx="9">
                  <c:v>7.59375</c:v>
                </c:pt>
                <c:pt idx="10">
                  <c:v>32</c:v>
                </c:pt>
              </c:numCache>
            </c:numRef>
          </c:yVal>
          <c:smooth val="1"/>
        </c:ser>
        <c:axId val="49776896"/>
        <c:axId val="50983680"/>
      </c:scatterChart>
      <c:valAx>
        <c:axId val="49776896"/>
        <c:scaling>
          <c:orientation val="minMax"/>
        </c:scaling>
        <c:axPos val="b"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50983680"/>
        <c:crosses val="autoZero"/>
        <c:crossBetween val="midCat"/>
      </c:valAx>
      <c:valAx>
        <c:axId val="50983680"/>
        <c:scaling>
          <c:orientation val="minMax"/>
        </c:scaling>
        <c:axPos val="l"/>
        <c:majorGridlines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49776896"/>
        <c:crosses val="autoZero"/>
        <c:crossBetween val="midCat"/>
      </c:valAx>
      <c:spPr>
        <a:ln>
          <a:solidFill>
            <a:prstClr val="black"/>
          </a:solidFill>
        </a:ln>
      </c:spPr>
    </c:plotArea>
    <c:plotVisOnly val="1"/>
  </c:chart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/>
            </a:pPr>
            <a:r>
              <a:rPr lang="cs-CZ"/>
              <a:t>Hyperbola</a:t>
            </a:r>
          </a:p>
        </c:rich>
      </c:tx>
      <c:layout/>
    </c:title>
    <c:plotArea>
      <c:layout/>
      <c:scatterChart>
        <c:scatterStyle val="smoothMarker"/>
        <c:ser>
          <c:idx val="0"/>
          <c:order val="0"/>
          <c:tx>
            <c:strRef>
              <c:f>Hyperboly!$B$34</c:f>
              <c:strCache>
                <c:ptCount val="1"/>
                <c:pt idx="0">
                  <c:v>y</c:v>
                </c:pt>
              </c:strCache>
            </c:strRef>
          </c:tx>
          <c:xVal>
            <c:numRef>
              <c:f>Hyperboly!$C$33:$K$33</c:f>
              <c:numCache>
                <c:formatCode>General</c:formatCode>
                <c:ptCount val="9"/>
                <c:pt idx="0">
                  <c:v>-2</c:v>
                </c:pt>
                <c:pt idx="1">
                  <c:v>-1</c:v>
                </c:pt>
                <c:pt idx="2">
                  <c:v>-0.5</c:v>
                </c:pt>
                <c:pt idx="3">
                  <c:v>-0.30000000000000032</c:v>
                </c:pt>
                <c:pt idx="5">
                  <c:v>0.30000000000000032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</c:numCache>
            </c:numRef>
          </c:xVal>
          <c:yVal>
            <c:numRef>
              <c:f>Hyperboly!$C$34:$K$34</c:f>
              <c:numCache>
                <c:formatCode>General</c:formatCode>
                <c:ptCount val="9"/>
                <c:pt idx="0">
                  <c:v>-0.5</c:v>
                </c:pt>
                <c:pt idx="1">
                  <c:v>-1</c:v>
                </c:pt>
                <c:pt idx="2">
                  <c:v>-2</c:v>
                </c:pt>
                <c:pt idx="3">
                  <c:v>-3.3333333333333335</c:v>
                </c:pt>
                <c:pt idx="5">
                  <c:v>3.3333333333333335</c:v>
                </c:pt>
                <c:pt idx="6">
                  <c:v>2</c:v>
                </c:pt>
                <c:pt idx="7">
                  <c:v>1</c:v>
                </c:pt>
                <c:pt idx="8">
                  <c:v>0.5</c:v>
                </c:pt>
              </c:numCache>
            </c:numRef>
          </c:yVal>
          <c:smooth val="1"/>
        </c:ser>
        <c:axId val="51854336"/>
        <c:axId val="52256768"/>
      </c:scatterChart>
      <c:valAx>
        <c:axId val="51854336"/>
        <c:scaling>
          <c:orientation val="minMax"/>
        </c:scaling>
        <c:axPos val="b"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52256768"/>
        <c:crosses val="autoZero"/>
        <c:crossBetween val="midCat"/>
      </c:valAx>
      <c:valAx>
        <c:axId val="52256768"/>
        <c:scaling>
          <c:orientation val="minMax"/>
        </c:scaling>
        <c:axPos val="l"/>
        <c:majorGridlines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51854336"/>
        <c:crosses val="autoZero"/>
        <c:crossBetween val="midCat"/>
      </c:valAx>
    </c:plotArea>
    <c:plotVisOnly val="1"/>
  </c:chart>
  <c:spPr>
    <a:ln>
      <a:solidFill>
        <a:schemeClr val="tx1">
          <a:lumMod val="50000"/>
          <a:lumOff val="50000"/>
        </a:schemeClr>
      </a:solidFill>
    </a:ln>
  </c:sp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tx>
        <c:rich>
          <a:bodyPr/>
          <a:lstStyle/>
          <a:p>
            <a:pPr>
              <a:defRPr/>
            </a:pPr>
            <a:r>
              <a:rPr lang="cs-CZ"/>
              <a:t>Hyperbola 3. stupně</a:t>
            </a:r>
          </a:p>
        </c:rich>
      </c:tx>
    </c:title>
    <c:plotArea>
      <c:layout>
        <c:manualLayout>
          <c:layoutTarget val="inner"/>
          <c:xMode val="edge"/>
          <c:yMode val="edge"/>
          <c:x val="2.8072072451719991E-2"/>
          <c:y val="0.13947889805616157"/>
          <c:w val="0.92669029750206622"/>
          <c:h val="0.83545030084376559"/>
        </c:manualLayout>
      </c:layout>
      <c:scatterChart>
        <c:scatterStyle val="smoothMarker"/>
        <c:ser>
          <c:idx val="0"/>
          <c:order val="0"/>
          <c:tx>
            <c:strRef>
              <c:f>Hyperboly!$B$30</c:f>
              <c:strCache>
                <c:ptCount val="1"/>
                <c:pt idx="0">
                  <c:v>y</c:v>
                </c:pt>
              </c:strCache>
            </c:strRef>
          </c:tx>
          <c:xVal>
            <c:numRef>
              <c:f>Hyperboly!$C$29:$K$29</c:f>
              <c:numCache>
                <c:formatCode>General</c:formatCode>
                <c:ptCount val="9"/>
                <c:pt idx="0">
                  <c:v>-2</c:v>
                </c:pt>
                <c:pt idx="1">
                  <c:v>-1</c:v>
                </c:pt>
                <c:pt idx="2">
                  <c:v>-0.5</c:v>
                </c:pt>
                <c:pt idx="3">
                  <c:v>-0.30000000000000032</c:v>
                </c:pt>
                <c:pt idx="5">
                  <c:v>0.30000000000000032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</c:numCache>
            </c:numRef>
          </c:xVal>
          <c:yVal>
            <c:numRef>
              <c:f>Hyperboly!$C$30:$K$30</c:f>
              <c:numCache>
                <c:formatCode>General</c:formatCode>
                <c:ptCount val="9"/>
                <c:pt idx="0">
                  <c:v>-0.125</c:v>
                </c:pt>
                <c:pt idx="1">
                  <c:v>-1</c:v>
                </c:pt>
                <c:pt idx="2">
                  <c:v>-8</c:v>
                </c:pt>
                <c:pt idx="3">
                  <c:v>-37.037037037037024</c:v>
                </c:pt>
                <c:pt idx="5">
                  <c:v>37.037037037037024</c:v>
                </c:pt>
                <c:pt idx="6">
                  <c:v>8</c:v>
                </c:pt>
                <c:pt idx="7">
                  <c:v>1</c:v>
                </c:pt>
                <c:pt idx="8">
                  <c:v>0.125</c:v>
                </c:pt>
              </c:numCache>
            </c:numRef>
          </c:yVal>
          <c:smooth val="1"/>
        </c:ser>
        <c:axId val="66127360"/>
        <c:axId val="66339200"/>
      </c:scatterChart>
      <c:valAx>
        <c:axId val="66127360"/>
        <c:scaling>
          <c:orientation val="minMax"/>
        </c:scaling>
        <c:axPos val="b"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66339200"/>
        <c:crosses val="autoZero"/>
        <c:crossBetween val="midCat"/>
      </c:valAx>
      <c:valAx>
        <c:axId val="66339200"/>
        <c:scaling>
          <c:orientation val="minMax"/>
        </c:scaling>
        <c:axPos val="l"/>
        <c:majorGridlines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66127360"/>
        <c:crosses val="autoZero"/>
        <c:crossBetween val="midCat"/>
      </c:valAx>
      <c:spPr>
        <a:ln>
          <a:solidFill>
            <a:prstClr val="black"/>
          </a:solidFill>
        </a:ln>
      </c:spPr>
    </c:plotArea>
    <c:plotVisOnly val="1"/>
  </c:chart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tx>
        <c:rich>
          <a:bodyPr/>
          <a:lstStyle/>
          <a:p>
            <a:pPr>
              <a:defRPr/>
            </a:pPr>
            <a:r>
              <a:rPr lang="cs-CZ"/>
              <a:t>Hyperbola 3. stupně</a:t>
            </a:r>
          </a:p>
        </c:rich>
      </c:tx>
    </c:title>
    <c:plotArea>
      <c:layout/>
      <c:scatterChart>
        <c:scatterStyle val="smoothMarker"/>
        <c:ser>
          <c:idx val="0"/>
          <c:order val="0"/>
          <c:tx>
            <c:strRef>
              <c:f>Hyperboly!$B$30</c:f>
              <c:strCache>
                <c:ptCount val="1"/>
                <c:pt idx="0">
                  <c:v>y</c:v>
                </c:pt>
              </c:strCache>
            </c:strRef>
          </c:tx>
          <c:xVal>
            <c:numRef>
              <c:f>Hyperboly!$C$29:$K$29</c:f>
              <c:numCache>
                <c:formatCode>General</c:formatCode>
                <c:ptCount val="9"/>
                <c:pt idx="0">
                  <c:v>-2</c:v>
                </c:pt>
                <c:pt idx="1">
                  <c:v>-1</c:v>
                </c:pt>
                <c:pt idx="2">
                  <c:v>-0.5</c:v>
                </c:pt>
                <c:pt idx="3">
                  <c:v>-0.30000000000000032</c:v>
                </c:pt>
                <c:pt idx="5">
                  <c:v>0.30000000000000032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</c:numCache>
            </c:numRef>
          </c:xVal>
          <c:yVal>
            <c:numRef>
              <c:f>Hyperboly!$C$30:$K$30</c:f>
              <c:numCache>
                <c:formatCode>General</c:formatCode>
                <c:ptCount val="9"/>
                <c:pt idx="0">
                  <c:v>-0.125</c:v>
                </c:pt>
                <c:pt idx="1">
                  <c:v>-1</c:v>
                </c:pt>
                <c:pt idx="2">
                  <c:v>-8</c:v>
                </c:pt>
                <c:pt idx="3">
                  <c:v>-37.037037037037024</c:v>
                </c:pt>
                <c:pt idx="5">
                  <c:v>37.037037037037024</c:v>
                </c:pt>
                <c:pt idx="6">
                  <c:v>8</c:v>
                </c:pt>
                <c:pt idx="7">
                  <c:v>1</c:v>
                </c:pt>
                <c:pt idx="8">
                  <c:v>0.125</c:v>
                </c:pt>
              </c:numCache>
            </c:numRef>
          </c:yVal>
          <c:smooth val="1"/>
        </c:ser>
        <c:axId val="82697216"/>
        <c:axId val="82703104"/>
      </c:scatterChart>
      <c:valAx>
        <c:axId val="82697216"/>
        <c:scaling>
          <c:orientation val="minMax"/>
        </c:scaling>
        <c:axPos val="b"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82703104"/>
        <c:crosses val="autoZero"/>
        <c:crossBetween val="midCat"/>
      </c:valAx>
      <c:valAx>
        <c:axId val="82703104"/>
        <c:scaling>
          <c:orientation val="minMax"/>
        </c:scaling>
        <c:axPos val="l"/>
        <c:majorGridlines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82697216"/>
        <c:crosses val="autoZero"/>
        <c:crossBetween val="midCat"/>
      </c:valAx>
      <c:spPr>
        <a:ln>
          <a:solidFill>
            <a:schemeClr val="tx1">
              <a:lumMod val="50000"/>
              <a:lumOff val="50000"/>
            </a:schemeClr>
          </a:solidFill>
        </a:ln>
      </c:spPr>
    </c:plotArea>
    <c:plotVisOnly val="1"/>
  </c:chart>
  <c:spPr>
    <a:ln>
      <a:solidFill>
        <a:schemeClr val="tx1">
          <a:lumMod val="50000"/>
          <a:lumOff val="50000"/>
        </a:schemeClr>
      </a:solidFill>
    </a:ln>
  </c:spPr>
  <c:externalData r:id="rId1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/>
            </a:pPr>
            <a:r>
              <a:rPr lang="cs-CZ"/>
              <a:t>Hyperbola 4. stupně</a:t>
            </a:r>
          </a:p>
        </c:rich>
      </c:tx>
    </c:title>
    <c:plotArea>
      <c:layout/>
      <c:scatterChart>
        <c:scatterStyle val="smoothMarker"/>
        <c:ser>
          <c:idx val="0"/>
          <c:order val="0"/>
          <c:tx>
            <c:strRef>
              <c:f>Hyperboly!$B$57</c:f>
              <c:strCache>
                <c:ptCount val="1"/>
                <c:pt idx="0">
                  <c:v>y</c:v>
                </c:pt>
              </c:strCache>
            </c:strRef>
          </c:tx>
          <c:xVal>
            <c:numRef>
              <c:f>Hyperboly!$C$56:$K$56</c:f>
              <c:numCache>
                <c:formatCode>General</c:formatCode>
                <c:ptCount val="9"/>
                <c:pt idx="0">
                  <c:v>-2</c:v>
                </c:pt>
                <c:pt idx="1">
                  <c:v>-1</c:v>
                </c:pt>
                <c:pt idx="2">
                  <c:v>-0.5</c:v>
                </c:pt>
                <c:pt idx="3">
                  <c:v>-0.30000000000000032</c:v>
                </c:pt>
                <c:pt idx="5">
                  <c:v>0.30000000000000032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</c:numCache>
            </c:numRef>
          </c:xVal>
          <c:yVal>
            <c:numRef>
              <c:f>Hyperboly!$C$57:$K$57</c:f>
              <c:numCache>
                <c:formatCode>General</c:formatCode>
                <c:ptCount val="9"/>
                <c:pt idx="0">
                  <c:v>6.25E-2</c:v>
                </c:pt>
                <c:pt idx="1">
                  <c:v>1</c:v>
                </c:pt>
                <c:pt idx="2">
                  <c:v>16</c:v>
                </c:pt>
                <c:pt idx="3">
                  <c:v>123.45679012345663</c:v>
                </c:pt>
                <c:pt idx="5">
                  <c:v>123.45679012345663</c:v>
                </c:pt>
                <c:pt idx="6">
                  <c:v>16</c:v>
                </c:pt>
                <c:pt idx="7">
                  <c:v>1</c:v>
                </c:pt>
                <c:pt idx="8">
                  <c:v>6.25E-2</c:v>
                </c:pt>
              </c:numCache>
            </c:numRef>
          </c:yVal>
          <c:smooth val="1"/>
        </c:ser>
        <c:axId val="100919936"/>
        <c:axId val="100922496"/>
      </c:scatterChart>
      <c:valAx>
        <c:axId val="100919936"/>
        <c:scaling>
          <c:orientation val="minMax"/>
        </c:scaling>
        <c:axPos val="b"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100922496"/>
        <c:crosses val="autoZero"/>
        <c:crossBetween val="midCat"/>
      </c:valAx>
      <c:valAx>
        <c:axId val="100922496"/>
        <c:scaling>
          <c:orientation val="minMax"/>
        </c:scaling>
        <c:axPos val="l"/>
        <c:majorGridlines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100919936"/>
        <c:crosses val="autoZero"/>
        <c:crossBetween val="midCat"/>
      </c:valAx>
    </c:plotArea>
    <c:plotVisOnly val="1"/>
  </c:chart>
  <c:spPr>
    <a:ln>
      <a:solidFill>
        <a:schemeClr val="tx1">
          <a:lumMod val="50000"/>
          <a:lumOff val="50000"/>
        </a:schemeClr>
      </a:solidFill>
    </a:ln>
  </c:spPr>
  <c:externalData r:id="rId1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/>
            </a:pPr>
            <a:r>
              <a:rPr lang="cs-CZ"/>
              <a:t>Hyperbola 4. stupně</a:t>
            </a:r>
          </a:p>
        </c:rich>
      </c:tx>
    </c:title>
    <c:plotArea>
      <c:layout/>
      <c:scatterChart>
        <c:scatterStyle val="smoothMarker"/>
        <c:ser>
          <c:idx val="0"/>
          <c:order val="0"/>
          <c:tx>
            <c:strRef>
              <c:f>Hyperboly!$B$57</c:f>
              <c:strCache>
                <c:ptCount val="1"/>
                <c:pt idx="0">
                  <c:v>y</c:v>
                </c:pt>
              </c:strCache>
            </c:strRef>
          </c:tx>
          <c:xVal>
            <c:numRef>
              <c:f>Hyperboly!$C$56:$K$56</c:f>
              <c:numCache>
                <c:formatCode>General</c:formatCode>
                <c:ptCount val="9"/>
                <c:pt idx="0">
                  <c:v>-2</c:v>
                </c:pt>
                <c:pt idx="1">
                  <c:v>-1</c:v>
                </c:pt>
                <c:pt idx="2">
                  <c:v>-0.5</c:v>
                </c:pt>
                <c:pt idx="3">
                  <c:v>-0.30000000000000032</c:v>
                </c:pt>
                <c:pt idx="5">
                  <c:v>0.30000000000000032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</c:numCache>
            </c:numRef>
          </c:xVal>
          <c:yVal>
            <c:numRef>
              <c:f>Hyperboly!$C$57:$K$57</c:f>
              <c:numCache>
                <c:formatCode>General</c:formatCode>
                <c:ptCount val="9"/>
                <c:pt idx="0">
                  <c:v>6.25E-2</c:v>
                </c:pt>
                <c:pt idx="1">
                  <c:v>1</c:v>
                </c:pt>
                <c:pt idx="2">
                  <c:v>16</c:v>
                </c:pt>
                <c:pt idx="3">
                  <c:v>123.45679012345663</c:v>
                </c:pt>
                <c:pt idx="5">
                  <c:v>123.45679012345663</c:v>
                </c:pt>
                <c:pt idx="6">
                  <c:v>16</c:v>
                </c:pt>
                <c:pt idx="7">
                  <c:v>1</c:v>
                </c:pt>
                <c:pt idx="8">
                  <c:v>6.25E-2</c:v>
                </c:pt>
              </c:numCache>
            </c:numRef>
          </c:yVal>
          <c:smooth val="1"/>
        </c:ser>
        <c:axId val="101882112"/>
        <c:axId val="106476288"/>
      </c:scatterChart>
      <c:valAx>
        <c:axId val="101882112"/>
        <c:scaling>
          <c:orientation val="minMax"/>
        </c:scaling>
        <c:axPos val="b"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106476288"/>
        <c:crosses val="autoZero"/>
        <c:crossBetween val="midCat"/>
      </c:valAx>
      <c:valAx>
        <c:axId val="106476288"/>
        <c:scaling>
          <c:orientation val="minMax"/>
        </c:scaling>
        <c:axPos val="l"/>
        <c:majorGridlines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101882112"/>
        <c:crosses val="autoZero"/>
        <c:crossBetween val="midCat"/>
      </c:valAx>
      <c:spPr>
        <a:ln>
          <a:solidFill>
            <a:schemeClr val="tx1">
              <a:lumMod val="50000"/>
              <a:lumOff val="50000"/>
            </a:schemeClr>
          </a:solidFill>
        </a:ln>
      </c:spPr>
    </c:plotArea>
    <c:plotVisOnly val="1"/>
  </c:chart>
  <c:spPr>
    <a:ln>
      <a:solidFill>
        <a:schemeClr val="tx1">
          <a:lumMod val="50000"/>
          <a:lumOff val="50000"/>
        </a:schemeClr>
      </a:solidFill>
    </a:ln>
  </c:spPr>
  <c:externalData r:id="rId1"/>
</c:chartSpace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513179-6DD2-4BCF-9242-0B158589E8D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B58957-8F70-42D7-9D4B-BBCC29C1A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4D9FB0-8FE3-449E-AEF9-2966CDCAE2F9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27586-EE18-44AE-8806-6D3826A9A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9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1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3.e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7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3.bin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chart" Target="../charts/char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20.e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9.vml"/><Relationship Id="rId4" Type="http://schemas.openxmlformats.org/officeDocument/2006/relationships/chart" Target="../charts/char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4" Type="http://schemas.openxmlformats.org/officeDocument/2006/relationships/chart" Target="../charts/char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23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2.vml"/><Relationship Id="rId4" Type="http://schemas.openxmlformats.org/officeDocument/2006/relationships/oleObject" Target="../embeddings/oleObject20.bin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VY_32_INOVACE_118.MAT.02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smtClean="0"/>
              <a:t>Mocninné funkce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118.MAT.02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Mocninné funkce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373kB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17. 3.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Funkce mocninné, parabola, hyperbola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:Prezentace obsahuje přehled neposunutých grafů mocninných funkcí. U každého grafu jsou uvedeny jeho vlastnosti.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Mocninné 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</a:t>
            </a:r>
          </a:p>
          <a:p>
            <a:r>
              <a:rPr lang="cs-CZ" dirty="0" smtClean="0"/>
              <a:t>Přehled grafů</a:t>
            </a:r>
          </a:p>
          <a:p>
            <a:r>
              <a:rPr lang="cs-CZ" smtClean="0"/>
              <a:t>Vlastnosti funkcí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Mocninné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dané rovnicí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Příklady: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71600" y="2276872"/>
          <a:ext cx="4425950" cy="573088"/>
        </p:xfrm>
        <a:graphic>
          <a:graphicData uri="http://schemas.openxmlformats.org/presentationml/2006/ole">
            <p:oleObj spid="_x0000_s1026" name="Rovnice" r:id="rId3" imgW="1765080" imgH="22860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043608" y="4005064"/>
          <a:ext cx="1008112" cy="550292"/>
        </p:xfrm>
        <a:graphic>
          <a:graphicData uri="http://schemas.openxmlformats.org/presentationml/2006/ole">
            <p:oleObj spid="_x0000_s1030" name="Rovnice" r:id="rId4" imgW="419040" imgH="22860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043609" y="4581128"/>
          <a:ext cx="1008112" cy="550292"/>
        </p:xfrm>
        <a:graphic>
          <a:graphicData uri="http://schemas.openxmlformats.org/presentationml/2006/ole">
            <p:oleObj spid="_x0000_s1031" name="Rovnice" r:id="rId5" imgW="419040" imgH="22860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043609" y="5157192"/>
          <a:ext cx="936103" cy="510985"/>
        </p:xfrm>
        <a:graphic>
          <a:graphicData uri="http://schemas.openxmlformats.org/presentationml/2006/ole">
            <p:oleObj spid="_x0000_s1032" name="Rovnice" r:id="rId6" imgW="419040" imgH="22860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043608" y="5661248"/>
          <a:ext cx="1055687" cy="504254"/>
        </p:xfrm>
        <a:graphic>
          <a:graphicData uri="http://schemas.openxmlformats.org/presentationml/2006/ole">
            <p:oleObj spid="_x0000_s1033" name="Rovnice" r:id="rId7" imgW="41904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 </a:t>
            </a:r>
            <a:endParaRPr lang="cs-CZ" dirty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5724128" y="548680"/>
          <a:ext cx="1008062" cy="550863"/>
        </p:xfrm>
        <a:graphic>
          <a:graphicData uri="http://schemas.openxmlformats.org/presentationml/2006/ole">
            <p:oleObj spid="_x0000_s2050" name="Rovnice" r:id="rId3" imgW="419040" imgH="228600" progId="Equation.3">
              <p:embed/>
            </p:oleObj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420888"/>
            <a:ext cx="6696744" cy="4029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2348880"/>
            <a:ext cx="4038600" cy="3777283"/>
          </a:xfrm>
        </p:spPr>
        <p:txBody>
          <a:bodyPr/>
          <a:lstStyle/>
          <a:p>
            <a:r>
              <a:rPr lang="cs-CZ" dirty="0" smtClean="0"/>
              <a:t>D(f)=R</a:t>
            </a:r>
          </a:p>
          <a:p>
            <a:r>
              <a:rPr lang="cs-CZ" dirty="0" smtClean="0"/>
              <a:t>H(f)=&lt;0;</a:t>
            </a:r>
            <a:r>
              <a:rPr lang="cs-CZ" dirty="0" smtClean="0">
                <a:sym typeface="Symbol"/>
              </a:rPr>
              <a:t>)</a:t>
            </a:r>
          </a:p>
          <a:p>
            <a:r>
              <a:rPr lang="cs-CZ" dirty="0" smtClean="0">
                <a:sym typeface="Symbol"/>
              </a:rPr>
              <a:t>klesající pro x(-;0&gt;</a:t>
            </a:r>
          </a:p>
          <a:p>
            <a:r>
              <a:rPr lang="cs-CZ" dirty="0" smtClean="0">
                <a:sym typeface="Symbol"/>
              </a:rPr>
              <a:t>rostoucí pro x&lt;0;)</a:t>
            </a:r>
          </a:p>
          <a:p>
            <a:r>
              <a:rPr lang="cs-CZ" dirty="0" smtClean="0">
                <a:sym typeface="Symbol"/>
              </a:rPr>
              <a:t>V=</a:t>
            </a:r>
            <a:r>
              <a:rPr lang="en-US" dirty="0" smtClean="0">
                <a:sym typeface="Symbol"/>
              </a:rPr>
              <a:t>[</a:t>
            </a:r>
            <a:r>
              <a:rPr lang="cs-CZ" dirty="0" smtClean="0">
                <a:sym typeface="Symbol"/>
              </a:rPr>
              <a:t>0;0</a:t>
            </a:r>
            <a:r>
              <a:rPr lang="en-US" dirty="0" smtClean="0">
                <a:sym typeface="Symbol"/>
              </a:rPr>
              <a:t>]</a:t>
            </a:r>
            <a:endParaRPr lang="cs-CZ" dirty="0" smtClean="0">
              <a:sym typeface="Symbol"/>
            </a:endParaRPr>
          </a:p>
          <a:p>
            <a:r>
              <a:rPr lang="cs-CZ" dirty="0" smtClean="0">
                <a:sym typeface="Symbol"/>
              </a:rPr>
              <a:t>není prostá</a:t>
            </a:r>
          </a:p>
          <a:p>
            <a:r>
              <a:rPr lang="cs-CZ" dirty="0" smtClean="0">
                <a:sym typeface="Symbol"/>
              </a:rPr>
              <a:t>je sudá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</a:t>
            </a:r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5436096" y="548680"/>
          <a:ext cx="1008062" cy="549275"/>
        </p:xfrm>
        <a:graphic>
          <a:graphicData uri="http://schemas.openxmlformats.org/presentationml/2006/ole">
            <p:oleObj spid="_x0000_s3074" name="Rovnice" r:id="rId3" imgW="419040" imgH="228600" progId="Equation.3">
              <p:embed/>
            </p:oleObj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628800"/>
            <a:ext cx="8064896" cy="4852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137323"/>
          </a:xfrm>
        </p:spPr>
        <p:txBody>
          <a:bodyPr/>
          <a:lstStyle/>
          <a:p>
            <a:r>
              <a:rPr lang="cs-CZ" dirty="0" smtClean="0"/>
              <a:t>D(f)=R</a:t>
            </a:r>
          </a:p>
          <a:p>
            <a:r>
              <a:rPr lang="cs-CZ" dirty="0" smtClean="0"/>
              <a:t>H(f)=R</a:t>
            </a:r>
            <a:endParaRPr lang="cs-CZ" dirty="0" smtClean="0">
              <a:sym typeface="Symbol"/>
            </a:endParaRPr>
          </a:p>
          <a:p>
            <a:r>
              <a:rPr lang="cs-CZ" dirty="0" smtClean="0">
                <a:sym typeface="Symbol"/>
              </a:rPr>
              <a:t>rostoucí pro xD(f)</a:t>
            </a:r>
          </a:p>
          <a:p>
            <a:r>
              <a:rPr lang="cs-CZ" dirty="0" smtClean="0">
                <a:sym typeface="Symbol"/>
              </a:rPr>
              <a:t>V=</a:t>
            </a:r>
            <a:r>
              <a:rPr lang="en-US" dirty="0" smtClean="0">
                <a:sym typeface="Symbol"/>
              </a:rPr>
              <a:t>[</a:t>
            </a:r>
            <a:r>
              <a:rPr lang="cs-CZ" dirty="0" smtClean="0">
                <a:sym typeface="Symbol"/>
              </a:rPr>
              <a:t>0;0</a:t>
            </a:r>
            <a:r>
              <a:rPr lang="en-US" dirty="0" smtClean="0">
                <a:sym typeface="Symbol"/>
              </a:rPr>
              <a:t>]</a:t>
            </a:r>
            <a:r>
              <a:rPr lang="cs-CZ" dirty="0" smtClean="0">
                <a:sym typeface="Symbol"/>
              </a:rPr>
              <a:t> </a:t>
            </a:r>
          </a:p>
          <a:p>
            <a:r>
              <a:rPr lang="cs-CZ" dirty="0" smtClean="0">
                <a:sym typeface="Symbol"/>
              </a:rPr>
              <a:t>průsečík  s osami</a:t>
            </a:r>
          </a:p>
          <a:p>
            <a:r>
              <a:rPr lang="cs-CZ" dirty="0" smtClean="0">
                <a:sym typeface="Symbol"/>
              </a:rPr>
              <a:t>je prostá</a:t>
            </a:r>
          </a:p>
          <a:p>
            <a:r>
              <a:rPr lang="cs-CZ" dirty="0" smtClean="0">
                <a:sym typeface="Symbol"/>
              </a:rPr>
              <a:t>je lichá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</a:t>
            </a:r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5436096" y="548680"/>
          <a:ext cx="1008062" cy="549275"/>
        </p:xfrm>
        <a:graphic>
          <a:graphicData uri="http://schemas.openxmlformats.org/presentationml/2006/ole">
            <p:oleObj spid="_x0000_s4098" name="Rovnice" r:id="rId3" imgW="419040" imgH="228600" progId="Equation.3">
              <p:embed/>
            </p:oleObj>
          </a:graphicData>
        </a:graphic>
      </p:graphicFrame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628800"/>
            <a:ext cx="7128792" cy="4570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4038600" cy="3633267"/>
          </a:xfrm>
        </p:spPr>
        <p:txBody>
          <a:bodyPr/>
          <a:lstStyle/>
          <a:p>
            <a:r>
              <a:rPr lang="cs-CZ" dirty="0" smtClean="0"/>
              <a:t>D(f)=R</a:t>
            </a:r>
          </a:p>
          <a:p>
            <a:r>
              <a:rPr lang="cs-CZ" dirty="0" smtClean="0"/>
              <a:t>H(f)=&lt;0;</a:t>
            </a:r>
            <a:r>
              <a:rPr lang="cs-CZ" dirty="0" smtClean="0">
                <a:sym typeface="Symbol"/>
              </a:rPr>
              <a:t>)</a:t>
            </a:r>
          </a:p>
          <a:p>
            <a:r>
              <a:rPr lang="cs-CZ" dirty="0" smtClean="0">
                <a:sym typeface="Symbol"/>
              </a:rPr>
              <a:t>klesající pro x(-;0&gt;</a:t>
            </a:r>
          </a:p>
          <a:p>
            <a:r>
              <a:rPr lang="cs-CZ" dirty="0" smtClean="0">
                <a:sym typeface="Symbol"/>
              </a:rPr>
              <a:t>rostoucí pro x&lt;0;)</a:t>
            </a:r>
          </a:p>
          <a:p>
            <a:r>
              <a:rPr lang="cs-CZ" dirty="0" smtClean="0">
                <a:sym typeface="Symbol"/>
              </a:rPr>
              <a:t>V=</a:t>
            </a:r>
            <a:r>
              <a:rPr lang="en-US" dirty="0" smtClean="0">
                <a:sym typeface="Symbol"/>
              </a:rPr>
              <a:t>[</a:t>
            </a:r>
            <a:r>
              <a:rPr lang="cs-CZ" dirty="0" smtClean="0">
                <a:sym typeface="Symbol"/>
              </a:rPr>
              <a:t>0;0</a:t>
            </a:r>
            <a:r>
              <a:rPr lang="en-US" dirty="0" smtClean="0">
                <a:sym typeface="Symbol"/>
              </a:rPr>
              <a:t>]</a:t>
            </a:r>
            <a:endParaRPr lang="cs-CZ" dirty="0" smtClean="0">
              <a:sym typeface="Symbol"/>
            </a:endParaRPr>
          </a:p>
          <a:p>
            <a:r>
              <a:rPr lang="cs-CZ" dirty="0" smtClean="0">
                <a:sym typeface="Symbol"/>
              </a:rPr>
              <a:t>není prostá</a:t>
            </a:r>
          </a:p>
          <a:p>
            <a:r>
              <a:rPr lang="cs-CZ" dirty="0" smtClean="0">
                <a:sym typeface="Symbol"/>
              </a:rPr>
              <a:t>je sudá</a:t>
            </a:r>
            <a:endParaRPr lang="cs-CZ" dirty="0"/>
          </a:p>
        </p:txBody>
      </p:sp>
      <p:pic>
        <p:nvPicPr>
          <p:cNvPr id="8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69456"/>
            <a:ext cx="4038600" cy="2587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</a:t>
            </a:r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5436096" y="548680"/>
          <a:ext cx="1008062" cy="549275"/>
        </p:xfrm>
        <a:graphic>
          <a:graphicData uri="http://schemas.openxmlformats.org/presentationml/2006/ole">
            <p:oleObj spid="_x0000_s5122" name="Rovnice" r:id="rId3" imgW="419040" imgH="228600" progId="Equation.3">
              <p:embed/>
            </p:oleObj>
          </a:graphicData>
        </a:graphic>
      </p:graphicFrame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1556792"/>
            <a:ext cx="5688632" cy="4838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2492896"/>
            <a:ext cx="4038600" cy="3633267"/>
          </a:xfrm>
        </p:spPr>
        <p:txBody>
          <a:bodyPr/>
          <a:lstStyle/>
          <a:p>
            <a:r>
              <a:rPr lang="cs-CZ" dirty="0" smtClean="0"/>
              <a:t>D(f)=R</a:t>
            </a:r>
          </a:p>
          <a:p>
            <a:r>
              <a:rPr lang="cs-CZ" dirty="0" smtClean="0"/>
              <a:t>H(f)=R</a:t>
            </a:r>
            <a:endParaRPr lang="cs-CZ" dirty="0" smtClean="0">
              <a:sym typeface="Symbol"/>
            </a:endParaRPr>
          </a:p>
          <a:p>
            <a:r>
              <a:rPr lang="cs-CZ" dirty="0" smtClean="0">
                <a:sym typeface="Symbol"/>
              </a:rPr>
              <a:t>rostoucí pro xD(f)</a:t>
            </a:r>
          </a:p>
          <a:p>
            <a:r>
              <a:rPr lang="cs-CZ" dirty="0" smtClean="0">
                <a:sym typeface="Symbol"/>
              </a:rPr>
              <a:t>V=</a:t>
            </a:r>
            <a:r>
              <a:rPr lang="en-US" dirty="0" smtClean="0">
                <a:sym typeface="Symbol"/>
              </a:rPr>
              <a:t>[</a:t>
            </a:r>
            <a:r>
              <a:rPr lang="cs-CZ" dirty="0" smtClean="0">
                <a:sym typeface="Symbol"/>
              </a:rPr>
              <a:t>0;0</a:t>
            </a:r>
            <a:r>
              <a:rPr lang="en-US" dirty="0" smtClean="0">
                <a:sym typeface="Symbol"/>
              </a:rPr>
              <a:t>]</a:t>
            </a:r>
            <a:r>
              <a:rPr lang="cs-CZ" dirty="0" smtClean="0">
                <a:sym typeface="Symbol"/>
              </a:rPr>
              <a:t> </a:t>
            </a:r>
          </a:p>
          <a:p>
            <a:r>
              <a:rPr lang="cs-CZ" dirty="0" smtClean="0">
                <a:sym typeface="Symbol"/>
              </a:rPr>
              <a:t>průsečík  s osami</a:t>
            </a:r>
          </a:p>
          <a:p>
            <a:r>
              <a:rPr lang="cs-CZ" dirty="0" smtClean="0">
                <a:sym typeface="Symbol"/>
              </a:rPr>
              <a:t>je prostá</a:t>
            </a:r>
          </a:p>
          <a:p>
            <a:r>
              <a:rPr lang="cs-CZ" dirty="0" smtClean="0">
                <a:sym typeface="Symbol"/>
              </a:rPr>
              <a:t>je lichá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Mocninné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dané rovnicí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Příklady: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23925" y="2276475"/>
          <a:ext cx="4521200" cy="573088"/>
        </p:xfrm>
        <a:graphic>
          <a:graphicData uri="http://schemas.openxmlformats.org/presentationml/2006/ole">
            <p:oleObj spid="_x0000_s19458" name="Rovnice" r:id="rId3" imgW="1803240" imgH="22860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043608" y="3933056"/>
          <a:ext cx="1741488" cy="949325"/>
        </p:xfrm>
        <a:graphic>
          <a:graphicData uri="http://schemas.openxmlformats.org/presentationml/2006/ole">
            <p:oleObj spid="_x0000_s19462" name="Rovnice" r:id="rId4" imgW="72360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971600" y="5229200"/>
          <a:ext cx="1925638" cy="946150"/>
        </p:xfrm>
        <a:graphic>
          <a:graphicData uri="http://schemas.openxmlformats.org/presentationml/2006/ole">
            <p:oleObj spid="_x0000_s19463" name="Rovnice" r:id="rId5" imgW="799920" imgH="39348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4860032" y="5229200"/>
          <a:ext cx="1816100" cy="879475"/>
        </p:xfrm>
        <a:graphic>
          <a:graphicData uri="http://schemas.openxmlformats.org/presentationml/2006/ole">
            <p:oleObj spid="_x0000_s19464" name="Rovnice" r:id="rId6" imgW="81252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860032" y="3933056"/>
          <a:ext cx="2046287" cy="869950"/>
        </p:xfrm>
        <a:graphic>
          <a:graphicData uri="http://schemas.openxmlformats.org/presentationml/2006/ole">
            <p:oleObj spid="_x0000_s19465" name="Rovnice" r:id="rId7" imgW="8125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</a:t>
            </a:r>
            <a:endParaRPr lang="cs-CZ" dirty="0"/>
          </a:p>
        </p:txBody>
      </p:sp>
      <p:graphicFrame>
        <p:nvGraphicFramePr>
          <p:cNvPr id="20482" name="Object 6"/>
          <p:cNvGraphicFramePr>
            <a:graphicFrameLocks noChangeAspect="1"/>
          </p:cNvGraphicFramePr>
          <p:nvPr/>
        </p:nvGraphicFramePr>
        <p:xfrm>
          <a:off x="5508104" y="404664"/>
          <a:ext cx="1741487" cy="949325"/>
        </p:xfrm>
        <a:graphic>
          <a:graphicData uri="http://schemas.openxmlformats.org/presentationml/2006/ole">
            <p:oleObj spid="_x0000_s20482" name="Rovnice" r:id="rId3" imgW="723600" imgH="393480" progId="Equation.3">
              <p:embed/>
            </p:oleObj>
          </a:graphicData>
        </a:graphic>
      </p:graphicFrame>
      <p:graphicFrame>
        <p:nvGraphicFramePr>
          <p:cNvPr id="6" name="Graf 5"/>
          <p:cNvGraphicFramePr/>
          <p:nvPr/>
        </p:nvGraphicFramePr>
        <p:xfrm>
          <a:off x="611560" y="1700808"/>
          <a:ext cx="7776864" cy="43924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060848"/>
            <a:ext cx="4038600" cy="4065315"/>
          </a:xfrm>
        </p:spPr>
        <p:txBody>
          <a:bodyPr/>
          <a:lstStyle/>
          <a:p>
            <a:r>
              <a:rPr lang="cs-CZ" dirty="0" smtClean="0"/>
              <a:t>D(f)=R-</a:t>
            </a:r>
            <a:r>
              <a:rPr lang="en-US" dirty="0" smtClean="0"/>
              <a:t>{0}</a:t>
            </a:r>
            <a:endParaRPr lang="cs-CZ" dirty="0" smtClean="0"/>
          </a:p>
          <a:p>
            <a:r>
              <a:rPr lang="cs-CZ" dirty="0" smtClean="0"/>
              <a:t>H(f)=R-</a:t>
            </a:r>
            <a:r>
              <a:rPr lang="en-US" dirty="0" smtClean="0"/>
              <a:t>{0}</a:t>
            </a:r>
            <a:endParaRPr lang="cs-CZ" dirty="0" smtClean="0"/>
          </a:p>
          <a:p>
            <a:r>
              <a:rPr lang="cs-CZ" dirty="0" smtClean="0">
                <a:sym typeface="Symbol"/>
              </a:rPr>
              <a:t>klesající pro x(-;0&gt;</a:t>
            </a:r>
          </a:p>
          <a:p>
            <a:r>
              <a:rPr lang="cs-CZ" dirty="0" smtClean="0">
                <a:sym typeface="Symbol"/>
              </a:rPr>
              <a:t>klesající pro x&lt;0;)</a:t>
            </a:r>
          </a:p>
          <a:p>
            <a:r>
              <a:rPr lang="cs-CZ" dirty="0" smtClean="0">
                <a:sym typeface="Symbol"/>
              </a:rPr>
              <a:t>S=</a:t>
            </a:r>
            <a:r>
              <a:rPr lang="en-US" dirty="0" smtClean="0">
                <a:sym typeface="Symbol"/>
              </a:rPr>
              <a:t>[</a:t>
            </a:r>
            <a:r>
              <a:rPr lang="cs-CZ" dirty="0" smtClean="0">
                <a:sym typeface="Symbol"/>
              </a:rPr>
              <a:t>0;0</a:t>
            </a:r>
            <a:r>
              <a:rPr lang="en-US" dirty="0" smtClean="0">
                <a:sym typeface="Symbol"/>
              </a:rPr>
              <a:t>]</a:t>
            </a:r>
            <a:r>
              <a:rPr lang="cs-CZ" dirty="0" smtClean="0">
                <a:sym typeface="Symbol"/>
              </a:rPr>
              <a:t> střed souměrnosti</a:t>
            </a:r>
          </a:p>
          <a:p>
            <a:r>
              <a:rPr lang="cs-CZ" dirty="0" smtClean="0">
                <a:sym typeface="Symbol"/>
              </a:rPr>
              <a:t>je prostá</a:t>
            </a:r>
          </a:p>
          <a:p>
            <a:r>
              <a:rPr lang="cs-CZ" dirty="0" smtClean="0">
                <a:sym typeface="Symbol"/>
              </a:rPr>
              <a:t>je lichá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348880"/>
            <a:ext cx="4069197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Graf </a:t>
            </a:r>
            <a:endParaRPr lang="cs-CZ"/>
          </a:p>
        </p:txBody>
      </p:sp>
      <p:graphicFrame>
        <p:nvGraphicFramePr>
          <p:cNvPr id="21507" name="Object 9"/>
          <p:cNvGraphicFramePr>
            <a:graphicFrameLocks noChangeAspect="1"/>
          </p:cNvGraphicFramePr>
          <p:nvPr/>
        </p:nvGraphicFramePr>
        <p:xfrm>
          <a:off x="5364088" y="476672"/>
          <a:ext cx="2046287" cy="869950"/>
        </p:xfrm>
        <a:graphic>
          <a:graphicData uri="http://schemas.openxmlformats.org/presentationml/2006/ole">
            <p:oleObj spid="_x0000_s21507" name="Rovnice" r:id="rId3" imgW="812520" imgH="393480" progId="Equation.3">
              <p:embed/>
            </p:oleObj>
          </a:graphicData>
        </a:graphic>
      </p:graphicFrame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609378"/>
            <a:ext cx="7909955" cy="4759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2348880"/>
            <a:ext cx="4038600" cy="3201219"/>
          </a:xfrm>
        </p:spPr>
        <p:txBody>
          <a:bodyPr/>
          <a:lstStyle/>
          <a:p>
            <a:r>
              <a:rPr lang="cs-CZ" dirty="0" smtClean="0"/>
              <a:t>D(f)=R-</a:t>
            </a:r>
            <a:r>
              <a:rPr lang="en-US" dirty="0" smtClean="0"/>
              <a:t>{0}</a:t>
            </a:r>
            <a:endParaRPr lang="cs-CZ" dirty="0" smtClean="0"/>
          </a:p>
          <a:p>
            <a:r>
              <a:rPr lang="cs-CZ" dirty="0" smtClean="0"/>
              <a:t>H(f)=(0;</a:t>
            </a:r>
            <a:r>
              <a:rPr lang="cs-CZ" dirty="0" smtClean="0">
                <a:sym typeface="Symbol"/>
              </a:rPr>
              <a:t>)</a:t>
            </a:r>
            <a:endParaRPr lang="cs-CZ" dirty="0" smtClean="0"/>
          </a:p>
          <a:p>
            <a:r>
              <a:rPr lang="cs-CZ" dirty="0" smtClean="0">
                <a:sym typeface="Symbol"/>
              </a:rPr>
              <a:t>rostoucí pro x(-;0)</a:t>
            </a:r>
          </a:p>
          <a:p>
            <a:r>
              <a:rPr lang="cs-CZ" dirty="0" smtClean="0">
                <a:sym typeface="Symbol"/>
              </a:rPr>
              <a:t>klesající pro x(0;)</a:t>
            </a:r>
          </a:p>
          <a:p>
            <a:r>
              <a:rPr lang="cs-CZ" dirty="0" smtClean="0">
                <a:sym typeface="Symbol"/>
              </a:rPr>
              <a:t>není prostá</a:t>
            </a:r>
          </a:p>
          <a:p>
            <a:r>
              <a:rPr lang="cs-CZ" dirty="0" smtClean="0">
                <a:sym typeface="Symbol"/>
              </a:rPr>
              <a:t>je sudá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420888"/>
            <a:ext cx="3949515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Graf</a:t>
            </a:r>
            <a:endParaRPr lang="cs-CZ"/>
          </a:p>
        </p:txBody>
      </p:sp>
      <p:graphicFrame>
        <p:nvGraphicFramePr>
          <p:cNvPr id="22531" name="Object 7"/>
          <p:cNvGraphicFramePr>
            <a:graphicFrameLocks noChangeAspect="1"/>
          </p:cNvGraphicFramePr>
          <p:nvPr/>
        </p:nvGraphicFramePr>
        <p:xfrm>
          <a:off x="5580112" y="476672"/>
          <a:ext cx="1925638" cy="946150"/>
        </p:xfrm>
        <a:graphic>
          <a:graphicData uri="http://schemas.openxmlformats.org/presentationml/2006/ole">
            <p:oleObj spid="_x0000_s22531" name="Rovnice" r:id="rId3" imgW="799920" imgH="393480" progId="Equation.3">
              <p:embed/>
            </p:oleObj>
          </a:graphicData>
        </a:graphic>
      </p:graphicFrame>
      <p:graphicFrame>
        <p:nvGraphicFramePr>
          <p:cNvPr id="6" name="Graf 5"/>
          <p:cNvGraphicFramePr/>
          <p:nvPr/>
        </p:nvGraphicFramePr>
        <p:xfrm>
          <a:off x="1403648" y="1844824"/>
          <a:ext cx="6264696" cy="410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137323"/>
          </a:xfrm>
        </p:spPr>
        <p:txBody>
          <a:bodyPr/>
          <a:lstStyle/>
          <a:p>
            <a:r>
              <a:rPr lang="cs-CZ" dirty="0" smtClean="0"/>
              <a:t>D(f)=R-</a:t>
            </a:r>
            <a:r>
              <a:rPr lang="en-US" dirty="0" smtClean="0"/>
              <a:t>{0}</a:t>
            </a:r>
            <a:endParaRPr lang="cs-CZ" dirty="0" smtClean="0"/>
          </a:p>
          <a:p>
            <a:r>
              <a:rPr lang="cs-CZ" dirty="0" smtClean="0"/>
              <a:t>H(f)=R-</a:t>
            </a:r>
            <a:r>
              <a:rPr lang="en-US" dirty="0" smtClean="0"/>
              <a:t>{0}</a:t>
            </a:r>
            <a:endParaRPr lang="cs-CZ" dirty="0" smtClean="0"/>
          </a:p>
          <a:p>
            <a:r>
              <a:rPr lang="cs-CZ" dirty="0" smtClean="0">
                <a:sym typeface="Symbol"/>
              </a:rPr>
              <a:t>klesající pro x(-;0&gt;</a:t>
            </a:r>
          </a:p>
          <a:p>
            <a:r>
              <a:rPr lang="cs-CZ" dirty="0" smtClean="0">
                <a:sym typeface="Symbol"/>
              </a:rPr>
              <a:t>klesající pro x&lt;0;)</a:t>
            </a:r>
          </a:p>
          <a:p>
            <a:r>
              <a:rPr lang="cs-CZ" dirty="0" smtClean="0">
                <a:sym typeface="Symbol"/>
              </a:rPr>
              <a:t>S=</a:t>
            </a:r>
            <a:r>
              <a:rPr lang="en-US" dirty="0" smtClean="0">
                <a:sym typeface="Symbol"/>
              </a:rPr>
              <a:t>[</a:t>
            </a:r>
            <a:r>
              <a:rPr lang="cs-CZ" dirty="0" smtClean="0">
                <a:sym typeface="Symbol"/>
              </a:rPr>
              <a:t>0;0</a:t>
            </a:r>
            <a:r>
              <a:rPr lang="en-US" dirty="0" smtClean="0">
                <a:sym typeface="Symbol"/>
              </a:rPr>
              <a:t>]</a:t>
            </a:r>
            <a:r>
              <a:rPr lang="cs-CZ" dirty="0" smtClean="0">
                <a:sym typeface="Symbol"/>
              </a:rPr>
              <a:t> střed souměrnosti</a:t>
            </a:r>
          </a:p>
          <a:p>
            <a:r>
              <a:rPr lang="cs-CZ" dirty="0" smtClean="0">
                <a:sym typeface="Symbol"/>
              </a:rPr>
              <a:t>je prostá</a:t>
            </a:r>
          </a:p>
          <a:p>
            <a:r>
              <a:rPr lang="cs-CZ" dirty="0" smtClean="0">
                <a:sym typeface="Symbol"/>
              </a:rPr>
              <a:t>je lichá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8" name="Graf 7"/>
          <p:cNvGraphicFramePr/>
          <p:nvPr/>
        </p:nvGraphicFramePr>
        <p:xfrm>
          <a:off x="611560" y="2132856"/>
          <a:ext cx="3779912" cy="37444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Graf</a:t>
            </a:r>
            <a:endParaRPr lang="cs-CZ"/>
          </a:p>
        </p:txBody>
      </p:sp>
      <p:graphicFrame>
        <p:nvGraphicFramePr>
          <p:cNvPr id="23555" name="Object 8"/>
          <p:cNvGraphicFramePr>
            <a:graphicFrameLocks noChangeAspect="1"/>
          </p:cNvGraphicFramePr>
          <p:nvPr/>
        </p:nvGraphicFramePr>
        <p:xfrm>
          <a:off x="5580112" y="404664"/>
          <a:ext cx="1816100" cy="879475"/>
        </p:xfrm>
        <a:graphic>
          <a:graphicData uri="http://schemas.openxmlformats.org/presentationml/2006/ole">
            <p:oleObj spid="_x0000_s23555" name="Rovnice" r:id="rId3" imgW="812520" imgH="393480" progId="Equation.3">
              <p:embed/>
            </p:oleObj>
          </a:graphicData>
        </a:graphic>
      </p:graphicFrame>
      <p:graphicFrame>
        <p:nvGraphicFramePr>
          <p:cNvPr id="5" name="Graf 4"/>
          <p:cNvGraphicFramePr/>
          <p:nvPr/>
        </p:nvGraphicFramePr>
        <p:xfrm>
          <a:off x="683568" y="1916832"/>
          <a:ext cx="7560840" cy="4179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4008" y="2636912"/>
            <a:ext cx="4038600" cy="3129211"/>
          </a:xfrm>
        </p:spPr>
        <p:txBody>
          <a:bodyPr/>
          <a:lstStyle/>
          <a:p>
            <a:r>
              <a:rPr lang="cs-CZ" dirty="0" smtClean="0"/>
              <a:t>D(f)=R-</a:t>
            </a:r>
            <a:r>
              <a:rPr lang="en-US" dirty="0" smtClean="0"/>
              <a:t>{0}</a:t>
            </a:r>
            <a:endParaRPr lang="cs-CZ" dirty="0" smtClean="0"/>
          </a:p>
          <a:p>
            <a:r>
              <a:rPr lang="cs-CZ" dirty="0" smtClean="0"/>
              <a:t>H(f)=(0;</a:t>
            </a:r>
            <a:r>
              <a:rPr lang="cs-CZ" dirty="0" smtClean="0">
                <a:sym typeface="Symbol"/>
              </a:rPr>
              <a:t>)</a:t>
            </a:r>
            <a:endParaRPr lang="cs-CZ" dirty="0" smtClean="0"/>
          </a:p>
          <a:p>
            <a:r>
              <a:rPr lang="cs-CZ" dirty="0" smtClean="0">
                <a:sym typeface="Symbol"/>
              </a:rPr>
              <a:t>rostoucí pro x(-;0)</a:t>
            </a:r>
          </a:p>
          <a:p>
            <a:r>
              <a:rPr lang="cs-CZ" dirty="0" smtClean="0">
                <a:sym typeface="Symbol"/>
              </a:rPr>
              <a:t>klesající pro x(0;)</a:t>
            </a:r>
          </a:p>
          <a:p>
            <a:r>
              <a:rPr lang="cs-CZ" dirty="0" smtClean="0">
                <a:sym typeface="Symbol"/>
              </a:rPr>
              <a:t>není prostá</a:t>
            </a:r>
          </a:p>
          <a:p>
            <a:r>
              <a:rPr lang="cs-CZ" dirty="0" smtClean="0">
                <a:sym typeface="Symbol"/>
              </a:rPr>
              <a:t>je sudá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Graf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2636912"/>
            <a:ext cx="4038600" cy="327322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lineární funkce</a:t>
            </a:r>
          </a:p>
          <a:p>
            <a:r>
              <a:rPr lang="cs-CZ" dirty="0" smtClean="0"/>
              <a:t>grafem je přímka</a:t>
            </a:r>
          </a:p>
          <a:p>
            <a:r>
              <a:rPr lang="cs-CZ" dirty="0" smtClean="0"/>
              <a:t>D(f)=R</a:t>
            </a:r>
          </a:p>
          <a:p>
            <a:r>
              <a:rPr lang="cs-CZ" dirty="0" smtClean="0"/>
              <a:t>H(f)=R</a:t>
            </a:r>
          </a:p>
          <a:p>
            <a:r>
              <a:rPr lang="cs-CZ" dirty="0" smtClean="0"/>
              <a:t>rostoucí pro x</a:t>
            </a:r>
            <a:r>
              <a:rPr lang="cs-CZ" dirty="0" smtClean="0">
                <a:sym typeface="Symbol"/>
              </a:rPr>
              <a:t>D(f)</a:t>
            </a:r>
          </a:p>
          <a:p>
            <a:r>
              <a:rPr lang="cs-CZ" dirty="0" smtClean="0">
                <a:sym typeface="Symbol"/>
              </a:rPr>
              <a:t>průsečík s osami </a:t>
            </a:r>
            <a:r>
              <a:rPr lang="en-US" dirty="0" smtClean="0">
                <a:sym typeface="Symbol"/>
              </a:rPr>
              <a:t>[0</a:t>
            </a:r>
            <a:r>
              <a:rPr lang="cs-CZ" dirty="0" smtClean="0">
                <a:sym typeface="Symbol"/>
              </a:rPr>
              <a:t>;0</a:t>
            </a:r>
            <a:r>
              <a:rPr lang="en-US" dirty="0" smtClean="0">
                <a:sym typeface="Symbol"/>
              </a:rPr>
              <a:t>]</a:t>
            </a:r>
            <a:endParaRPr lang="cs-CZ" dirty="0" smtClean="0">
              <a:sym typeface="Symbol"/>
            </a:endParaRPr>
          </a:p>
          <a:p>
            <a:r>
              <a:rPr lang="cs-CZ" dirty="0" smtClean="0">
                <a:sym typeface="Symbol"/>
              </a:rPr>
              <a:t>je prostá</a:t>
            </a:r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24578" name="Object 2"/>
          <p:cNvGraphicFramePr>
            <a:graphicFrameLocks noChangeAspect="1"/>
          </p:cNvGraphicFramePr>
          <p:nvPr/>
        </p:nvGraphicFramePr>
        <p:xfrm>
          <a:off x="971600" y="1700808"/>
          <a:ext cx="977900" cy="550863"/>
        </p:xfrm>
        <a:graphic>
          <a:graphicData uri="http://schemas.openxmlformats.org/presentationml/2006/ole">
            <p:oleObj spid="_x0000_s24578" name="Rovnice" r:id="rId3" imgW="406080" imgH="228600" progId="Equation.3">
              <p:embed/>
            </p:oleObj>
          </a:graphicData>
        </a:graphic>
      </p:graphicFrame>
      <p:pic>
        <p:nvPicPr>
          <p:cNvPr id="24584" name="Picture 8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8200" y="2648636"/>
            <a:ext cx="4038600" cy="24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Graf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39552" y="3933056"/>
            <a:ext cx="403860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grafem je přímka</a:t>
            </a:r>
          </a:p>
          <a:p>
            <a:r>
              <a:rPr lang="cs-CZ" dirty="0" smtClean="0"/>
              <a:t>bez bodu </a:t>
            </a:r>
            <a:r>
              <a:rPr lang="en-US" dirty="0" smtClean="0"/>
              <a:t>[0</a:t>
            </a:r>
            <a:r>
              <a:rPr lang="cs-CZ" dirty="0" smtClean="0"/>
              <a:t>;0</a:t>
            </a:r>
            <a:r>
              <a:rPr lang="en-US" dirty="0" smtClean="0"/>
              <a:t>]</a:t>
            </a:r>
            <a:endParaRPr lang="cs-CZ" dirty="0"/>
          </a:p>
        </p:txBody>
      </p:sp>
      <p:pic>
        <p:nvPicPr>
          <p:cNvPr id="24583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648200" y="2648636"/>
            <a:ext cx="4038600" cy="24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611560" y="2924944"/>
          <a:ext cx="3571875" cy="550862"/>
        </p:xfrm>
        <a:graphic>
          <a:graphicData uri="http://schemas.openxmlformats.org/presentationml/2006/ole">
            <p:oleObj spid="_x0000_s29699" name="Rovnice" r:id="rId4" imgW="148572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Grafy mocninných funkcí jsou určitého typu (kromě y=x, y=x</a:t>
            </a:r>
            <a:r>
              <a:rPr lang="cs-CZ" sz="2800" baseline="30000" dirty="0" smtClean="0"/>
              <a:t>0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Parabola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sudá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lichá</a:t>
            </a:r>
          </a:p>
          <a:p>
            <a:r>
              <a:rPr lang="cs-CZ" sz="2800" dirty="0" smtClean="0"/>
              <a:t>Hyperbola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Sudá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Lichá</a:t>
            </a:r>
          </a:p>
          <a:p>
            <a:r>
              <a:rPr lang="cs-CZ" sz="2800" dirty="0" smtClean="0"/>
              <a:t>Vlastnosti funkce určíme podle náčrtku grafu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marL="0" indent="0"/>
            <a:r>
              <a:rPr lang="cs-CZ" sz="1800" smtClean="0"/>
              <a:t>Veškeré materiály </a:t>
            </a:r>
            <a:r>
              <a:rPr lang="cs-CZ" sz="1800" dirty="0" smtClean="0"/>
              <a:t>včetně </a:t>
            </a:r>
            <a:r>
              <a:rPr lang="cs-CZ" sz="1800" smtClean="0"/>
              <a:t>obrázků jsou </a:t>
            </a:r>
            <a:r>
              <a:rPr lang="cs-CZ" sz="1800" dirty="0" smtClean="0"/>
              <a:t>dílem autora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471</Words>
  <Application>Microsoft Office PowerPoint</Application>
  <PresentationFormat>Předvádění na obrazovce (4:3)</PresentationFormat>
  <Paragraphs>155</Paragraphs>
  <Slides>25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sady Office</vt:lpstr>
      <vt:lpstr>Rovnice</vt:lpstr>
      <vt:lpstr>Snímek 1</vt:lpstr>
      <vt:lpstr>Snímek 2</vt:lpstr>
      <vt:lpstr>Mocninné funkce</vt:lpstr>
      <vt:lpstr>Mocninné funkce</vt:lpstr>
      <vt:lpstr>Graf </vt:lpstr>
      <vt:lpstr>Vlastnosti funkce</vt:lpstr>
      <vt:lpstr>Graf</vt:lpstr>
      <vt:lpstr>Vlastnosti funkce</vt:lpstr>
      <vt:lpstr>Graf</vt:lpstr>
      <vt:lpstr>Vlastnosti funkce</vt:lpstr>
      <vt:lpstr>Graf</vt:lpstr>
      <vt:lpstr>Vlastnosti funkce</vt:lpstr>
      <vt:lpstr>Mocninné funkce</vt:lpstr>
      <vt:lpstr>Graf</vt:lpstr>
      <vt:lpstr>Vlastnosti funkce</vt:lpstr>
      <vt:lpstr>Graf </vt:lpstr>
      <vt:lpstr>Vlastnosti funkce</vt:lpstr>
      <vt:lpstr>Graf</vt:lpstr>
      <vt:lpstr>Vlastnosti funkce</vt:lpstr>
      <vt:lpstr>Graf</vt:lpstr>
      <vt:lpstr>Vlastnosti funkce</vt:lpstr>
      <vt:lpstr>Graf</vt:lpstr>
      <vt:lpstr>Graf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Mocninné funkce</dc:title>
  <dc:creator>admin</dc:creator>
  <cp:lastModifiedBy>zstrechi</cp:lastModifiedBy>
  <cp:revision>34</cp:revision>
  <dcterms:created xsi:type="dcterms:W3CDTF">2013-03-21T16:33:56Z</dcterms:created>
  <dcterms:modified xsi:type="dcterms:W3CDTF">2013-04-03T12:43:11Z</dcterms:modified>
</cp:coreProperties>
</file>