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1" r:id="rId7"/>
    <p:sldId id="264" r:id="rId8"/>
    <p:sldId id="262" r:id="rId9"/>
    <p:sldId id="265" r:id="rId10"/>
    <p:sldId id="263" r:id="rId11"/>
    <p:sldId id="260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29. 3. 2013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587815"/>
              </p:ext>
            </p:extLst>
          </p:nvPr>
        </p:nvGraphicFramePr>
        <p:xfrm>
          <a:off x="1043608" y="1124744"/>
          <a:ext cx="6792416" cy="3168352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VY_32_INOVACE_KRISTINA_EPPICHOVA_CESKA_LITERATURA_2._POLOVINY_20._STOLETI_BOHUMIL_HRABAL_12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Česká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literatura 2.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Próza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23. 1. </a:t>
                      </a:r>
                      <a:r>
                        <a:rPr lang="cs-CZ" sz="1000" i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48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vytvořená v programu MS PowerPoint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žáky se spisovatelem Bohumilem Hrabalem a jeho literárním dílem.</a:t>
                      </a:r>
                      <a:endParaRPr lang="cs-CZ" sz="1000" i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3445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400" dirty="0" smtClean="0"/>
              <a:t>Bohumil Hrabal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Česká literatura 2. poloviny 20. století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Bohumil Hrabal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Zástupný symbol pro obsah 4" descr="Bohumil_Hrabal_by_Kubik_1994_0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751560"/>
            <a:ext cx="3312368" cy="4554507"/>
          </a:xfrm>
        </p:spPr>
      </p:pic>
      <p:sp>
        <p:nvSpPr>
          <p:cNvPr id="6" name="TextovéPole 5"/>
          <p:cNvSpPr txBox="1"/>
          <p:nvPr/>
        </p:nvSpPr>
        <p:spPr>
          <a:xfrm>
            <a:off x="7678932" y="6306067"/>
            <a:ext cx="5654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smtClean="0"/>
              <a:t>Obr. 1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6622" y="1920085"/>
            <a:ext cx="171553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1914 – </a:t>
            </a:r>
            <a:r>
              <a:rPr lang="cs-CZ" sz="2600" dirty="0" smtClean="0"/>
              <a:t>1997</a:t>
            </a:r>
            <a:endParaRPr lang="cs-CZ" sz="2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6622" y="2388252"/>
            <a:ext cx="33020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představitel oficiální literatury 70. a 80. let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6622" y="3342387"/>
            <a:ext cx="273630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světově uznávaný </a:t>
            </a:r>
            <a:r>
              <a:rPr lang="cs-CZ" sz="2600" dirty="0" smtClean="0"/>
              <a:t>prozaik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46085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vystřídal mnohá zaměstnání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2420888"/>
            <a:ext cx="73448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začal psát na přelomu 40. a 50. let – básnické texty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3429000"/>
            <a:ext cx="6408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po srpnu 1968 se dostal na okraj pozornosti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2924944"/>
            <a:ext cx="66247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od roku 1962 se věnoval jen literární činnosti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7" grpId="0" build="p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 lvl="1"/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75243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spojuje oficiální, samizdatový a exilový proud české literatury: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879890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texty mají mnoho variant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3302683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náměty několikrát zpracovával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374827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bral zřetel na tlak politických poměrů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20080" y="4674856"/>
            <a:ext cx="69482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tematicky čerpá z dětských zážitků v rodinném prostředí, z doby německé okupace, ze života v bohémské Praze a polabského Kersku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Typické rysy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59046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metoda koláže – automatický záznam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23092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užití kontrastů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2924944"/>
            <a:ext cx="57779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erotika, černý humor, ironie, groteskno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356992"/>
            <a:ext cx="6691832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osobitý jazyk – expresivnost (hovorový jazyk, </a:t>
            </a:r>
          </a:p>
          <a:p>
            <a:r>
              <a:rPr lang="cs-CZ" sz="2600" dirty="0" smtClean="0"/>
              <a:t>slang, poetismy, vulgarismy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4365104"/>
            <a:ext cx="56439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hrdinové většinou z okraje společnosti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4797152"/>
            <a:ext cx="604867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sloučení intelektuálních postojů a názorů s hospodským typem vyprávění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7" grpId="0" build="p"/>
      <p:bldP spid="9" grpId="0" build="p"/>
      <p:bldP spid="10" grpId="0" build="p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tvorby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55576" y="1988840"/>
            <a:ext cx="44744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sbírka povídek </a:t>
            </a:r>
            <a:r>
              <a:rPr lang="cs-CZ" sz="2600" dirty="0" err="1" smtClean="0"/>
              <a:t>Pábitelé</a:t>
            </a:r>
            <a:r>
              <a:rPr lang="cs-CZ" sz="2600" dirty="0" smtClean="0"/>
              <a:t> (1964)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2420888"/>
            <a:ext cx="53322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novela Ostře sledované vlaky (1965)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55576" y="2924944"/>
            <a:ext cx="5588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vzpomínková novela Postřižiny (1976)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55576" y="3429000"/>
            <a:ext cx="61334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soubor povídek Slavnosti sněženek (1978)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55576" y="3861048"/>
            <a:ext cx="70060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román Obsluhoval jsem anglického krále (1980)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55576" y="4365104"/>
            <a:ext cx="508440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román Příliš hlučná samota (1980)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8" grpId="0" build="p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600" i="1" dirty="0" smtClean="0"/>
              <a:t>Ostře sledované vlaky</a:t>
            </a:r>
            <a:endParaRPr lang="cs-CZ" sz="2600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sz="2000" dirty="0" smtClean="0"/>
              <a:t>Snímek z inscenace "Ostře sledované vlaky" Bohumila Hrabala. Na snímku Tereza Rumlová, Miroslav </a:t>
            </a:r>
            <a:r>
              <a:rPr lang="cs-CZ" sz="2000" dirty="0" err="1" smtClean="0"/>
              <a:t>Babuský</a:t>
            </a:r>
            <a:r>
              <a:rPr lang="cs-CZ" sz="2000" dirty="0" smtClean="0"/>
              <a:t>   a Petr </a:t>
            </a:r>
            <a:r>
              <a:rPr lang="cs-CZ" sz="2000" dirty="0" err="1" smtClean="0"/>
              <a:t>Halíček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rázek 4" descr="Ostře_sledované_vlaky_MDMB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0837" r="10837"/>
          <a:stretch>
            <a:fillRect/>
          </a:stretch>
        </p:blipFill>
        <p:spPr>
          <a:xfrm rot="397942">
            <a:off x="3135998" y="1139367"/>
            <a:ext cx="5207360" cy="3931920"/>
          </a:xfrm>
        </p:spPr>
      </p:pic>
      <p:sp>
        <p:nvSpPr>
          <p:cNvPr id="6" name="TextovéPole 5"/>
          <p:cNvSpPr txBox="1"/>
          <p:nvPr/>
        </p:nvSpPr>
        <p:spPr>
          <a:xfrm>
            <a:off x="7740352" y="5733256"/>
            <a:ext cx="59272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Filmová zpracování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endParaRPr lang="cs-CZ" dirty="0" smtClean="0"/>
          </a:p>
        </p:txBody>
      </p:sp>
      <p:pic>
        <p:nvPicPr>
          <p:cNvPr id="5" name="Zástupný symbol pro obsah 4" descr="415px-Jiří_Menze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31554" y="1920875"/>
            <a:ext cx="3071892" cy="4433888"/>
          </a:xfrm>
        </p:spPr>
      </p:pic>
      <p:sp>
        <p:nvSpPr>
          <p:cNvPr id="6" name="TextovéPole 5"/>
          <p:cNvSpPr txBox="1"/>
          <p:nvPr/>
        </p:nvSpPr>
        <p:spPr>
          <a:xfrm>
            <a:off x="7615528" y="6377663"/>
            <a:ext cx="58791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4241" y="1918788"/>
            <a:ext cx="11464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režisér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63688" y="1918787"/>
            <a:ext cx="6029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/>
              <a:t>Jiří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46987" y="1918787"/>
            <a:ext cx="124489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Menzel</a:t>
            </a:r>
            <a:endParaRPr lang="cs-CZ" sz="2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4241" y="2857105"/>
            <a:ext cx="330176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Ostře sledované vlaky </a:t>
            </a:r>
            <a:r>
              <a:rPr lang="cs-CZ" sz="2600" dirty="0" smtClean="0"/>
              <a:t>(1966)</a:t>
            </a:r>
            <a:endParaRPr lang="cs-CZ" sz="2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9829" y="3822654"/>
            <a:ext cx="259365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Postřižiny (1980)</a:t>
            </a:r>
            <a:endParaRPr lang="cs-CZ" sz="2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9829" y="4298050"/>
            <a:ext cx="288032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Slavnosti sněženek (1983</a:t>
            </a:r>
            <a:r>
              <a:rPr lang="cs-CZ" sz="2600" dirty="0" smtClean="0"/>
              <a:t>)</a:t>
            </a:r>
            <a:endParaRPr lang="cs-CZ" sz="2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9829" y="5257723"/>
            <a:ext cx="359169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/>
              <a:t>Obsluhoval jsem anglického krále (2006</a:t>
            </a:r>
            <a:r>
              <a:rPr lang="cs-CZ" sz="2600" dirty="0" smtClean="0"/>
              <a:t>)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Postřižiny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 tomto komíně se odehrávala scéna z filmu režiséra Jiřího </a:t>
            </a:r>
            <a:r>
              <a:rPr lang="cs-CZ" dirty="0" err="1" smtClean="0"/>
              <a:t>Menzela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Zástupný symbol pro obsah 4" descr="450px-Dalešický_pivovar,_komín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792" y="1920875"/>
            <a:ext cx="3325416" cy="4433888"/>
          </a:xfrm>
        </p:spPr>
      </p:pic>
      <p:sp>
        <p:nvSpPr>
          <p:cNvPr id="6" name="TextovéPole 5"/>
          <p:cNvSpPr txBox="1"/>
          <p:nvPr/>
        </p:nvSpPr>
        <p:spPr>
          <a:xfrm>
            <a:off x="7717278" y="6354763"/>
            <a:ext cx="5991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POLÁŠKOVÁ</a:t>
            </a:r>
            <a:r>
              <a:rPr lang="cs-CZ" dirty="0"/>
              <a:t>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/>
              <a:t>Pokud není uvedeno jinak, použitý materiál je </a:t>
            </a:r>
            <a:r>
              <a:rPr lang="cs-CZ" dirty="0" smtClean="0"/>
              <a:t>             z </a:t>
            </a:r>
            <a:r>
              <a:rPr lang="cs-CZ" dirty="0"/>
              <a:t>vlastních zdrojů </a:t>
            </a:r>
            <a:r>
              <a:rPr lang="cs-CZ" dirty="0" smtClean="0"/>
              <a:t>autora.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Obr. 1: KUBIK</a:t>
            </a:r>
            <a:r>
              <a:rPr lang="cs-CZ" dirty="0"/>
              <a:t>, Mariusz. </a:t>
            </a:r>
            <a:r>
              <a:rPr lang="cs-CZ" i="1" dirty="0"/>
              <a:t>commons.wikimedia.org</a:t>
            </a:r>
            <a:r>
              <a:rPr lang="cs-CZ" dirty="0"/>
              <a:t> [online]. [cit. 23.1.2013]. Dostupný na WWW: http://commons.wikimedia.org/wiki/File:Bohumil_Hrabal_by_Kubik_1994_02.jpg </a:t>
            </a:r>
          </a:p>
          <a:p>
            <a:r>
              <a:rPr lang="cs-CZ" dirty="0" smtClean="0"/>
              <a:t>Obr. 2: PANDULOVÁ</a:t>
            </a:r>
            <a:r>
              <a:rPr lang="cs-CZ" dirty="0"/>
              <a:t>, Eva. </a:t>
            </a:r>
            <a:r>
              <a:rPr lang="cs-CZ" i="1" dirty="0"/>
              <a:t>commons.wikimedia.org</a:t>
            </a:r>
            <a:r>
              <a:rPr lang="cs-CZ" dirty="0"/>
              <a:t> [online]. [cit. 23.1.2013]. Dostupný na WWW: http://commons.wikimedia.org/wiki/File:Ost%C5%99e_sledovan%C3%A9_vlaky_MDMB.jpg </a:t>
            </a:r>
          </a:p>
          <a:p>
            <a:r>
              <a:rPr lang="cs-CZ" dirty="0" smtClean="0"/>
              <a:t>Obr. 3: PASTORIUS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23.1.2013]. Dostupný na WWW: http://commons.wikimedia.org/wiki/File:Ji%C5%99%C3%AD_Menzel.jpg </a:t>
            </a:r>
          </a:p>
          <a:p>
            <a:r>
              <a:rPr lang="cs-CZ" dirty="0" smtClean="0"/>
              <a:t>Obr. 4: PODZEMNÍK</a:t>
            </a:r>
            <a:r>
              <a:rPr lang="cs-CZ" dirty="0"/>
              <a:t>. </a:t>
            </a:r>
            <a:r>
              <a:rPr lang="cs-CZ" i="1" dirty="0"/>
              <a:t>commons.wikimedia.org</a:t>
            </a:r>
            <a:r>
              <a:rPr lang="cs-CZ" dirty="0"/>
              <a:t> [online]. [cit. 23.1.2013]. Dostupný na WWW: http://commons.wikimedia.org/wiki/File:Dale%C5%A1ick%C3%BD_pivovar,_kom%C3%ADn.JPG </a:t>
            </a:r>
          </a:p>
        </p:txBody>
      </p:sp>
    </p:spTree>
    <p:extLst>
      <p:ext uri="{BB962C8B-B14F-4D97-AF65-F5344CB8AC3E}">
        <p14:creationId xmlns:p14="http://schemas.microsoft.com/office/powerpoint/2010/main" val="158261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3004</TotalTime>
  <Words>502</Words>
  <Application>Microsoft Office PowerPoint</Application>
  <PresentationFormat>Předvádění na obrazovce (4:3)</PresentationFormat>
  <Paragraphs>115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Bohumil Hrabal</vt:lpstr>
      <vt:lpstr>Bohumil Hrabal</vt:lpstr>
      <vt:lpstr>Život</vt:lpstr>
      <vt:lpstr>Tvorba</vt:lpstr>
      <vt:lpstr>Typické rysy tvorby</vt:lpstr>
      <vt:lpstr>Přehled tvorby</vt:lpstr>
      <vt:lpstr>Ostře sledované vlaky</vt:lpstr>
      <vt:lpstr>Filmová zpracování</vt:lpstr>
      <vt:lpstr>Postřižiny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Bohumil Hrabal</dc:title>
  <cp:lastModifiedBy>Kristina Eppichová</cp:lastModifiedBy>
  <cp:revision>22</cp:revision>
  <dcterms:modified xsi:type="dcterms:W3CDTF">2013-03-29T22:50:05Z</dcterms:modified>
</cp:coreProperties>
</file>