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56" r:id="rId3"/>
    <p:sldId id="264" r:id="rId4"/>
    <p:sldId id="257" r:id="rId5"/>
    <p:sldId id="258" r:id="rId6"/>
    <p:sldId id="260" r:id="rId7"/>
    <p:sldId id="265" r:id="rId8"/>
    <p:sldId id="266" r:id="rId9"/>
    <p:sldId id="267" r:id="rId10"/>
    <p:sldId id="270" r:id="rId11"/>
    <p:sldId id="271" r:id="rId12"/>
    <p:sldId id="273" r:id="rId13"/>
    <p:sldId id="274" r:id="rId14"/>
    <p:sldId id="259" r:id="rId15"/>
    <p:sldId id="27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74" d="100"/>
          <a:sy n="74" d="100"/>
        </p:scale>
        <p:origin x="129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1976528"/>
              </p:ext>
            </p:extLst>
          </p:nvPr>
        </p:nvGraphicFramePr>
        <p:xfrm>
          <a:off x="1043608" y="1124744"/>
          <a:ext cx="6792416" cy="3168352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VY_32_INOVACE_KRISTINA_EPPICHOVA_CESKA_LITERATURA_2._POLOVINY_20._STOLETI_VYZNAMNE_DIVADELNI_SCENY_15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literatura 2.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Drama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12. 2.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2013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8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žáky s významnými divadelními scénami 2. poloviny 20. století.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737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400" dirty="0" smtClean="0"/>
              <a:t>Významné </a:t>
            </a:r>
            <a:br>
              <a:rPr lang="cs-CZ" sz="6400" dirty="0" smtClean="0"/>
            </a:br>
            <a:r>
              <a:rPr lang="cs-CZ" sz="6400" dirty="0" smtClean="0"/>
              <a:t>divadelní scény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Česká literatura 2. poloviny 20. století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/>
              <a:t>Semafor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Semafor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46488"/>
            <a:ext cx="4038600" cy="44348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= 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/>
              <a:t> </a:t>
            </a:r>
          </a:p>
        </p:txBody>
      </p:sp>
      <p:pic>
        <p:nvPicPr>
          <p:cNvPr id="5" name="Zástupný symbol pro obsah 4" descr="449px-Miskolc,_semafo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56662" y="1988840"/>
            <a:ext cx="3259754" cy="4348758"/>
          </a:xfrm>
        </p:spPr>
      </p:pic>
      <p:sp>
        <p:nvSpPr>
          <p:cNvPr id="6" name="TextovéPole 5"/>
          <p:cNvSpPr txBox="1"/>
          <p:nvPr/>
        </p:nvSpPr>
        <p:spPr>
          <a:xfrm>
            <a:off x="737751" y="1945052"/>
            <a:ext cx="13050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Divadlo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97450" y="1945052"/>
            <a:ext cx="11801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„sedmi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1953246"/>
            <a:ext cx="12232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malých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7751" y="2358339"/>
            <a:ext cx="113883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forem“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09009" y="2883896"/>
            <a:ext cx="27188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hudební komedie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09009" y="3366120"/>
            <a:ext cx="7512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jazz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09009" y="3849602"/>
            <a:ext cx="77149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film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809009" y="4320382"/>
            <a:ext cx="11256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poezie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09009" y="4808352"/>
            <a:ext cx="184851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pantomima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809009" y="5279132"/>
            <a:ext cx="19844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loutkové hry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809009" y="5750639"/>
            <a:ext cx="243040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výtvarné umění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729485" y="6337598"/>
            <a:ext cx="5654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Semafor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pPr lvl="1"/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5" name="Zástupný symbol pro obsah 4" descr="Jiri_such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48132" y="1920875"/>
            <a:ext cx="3838735" cy="4433888"/>
          </a:xfrm>
        </p:spPr>
      </p:pic>
      <p:sp>
        <p:nvSpPr>
          <p:cNvPr id="6" name="TextovéPole 5"/>
          <p:cNvSpPr txBox="1"/>
          <p:nvPr/>
        </p:nvSpPr>
        <p:spPr>
          <a:xfrm>
            <a:off x="1569318" y="3802639"/>
            <a:ext cx="98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Suchý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69318" y="4237892"/>
            <a:ext cx="7425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Šlitr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21391" y="6354763"/>
            <a:ext cx="5927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8126" y="1899899"/>
            <a:ext cx="31674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funguje od roku </a:t>
            </a:r>
            <a:r>
              <a:rPr lang="cs-CZ" sz="2600" dirty="0" smtClean="0"/>
              <a:t>1959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8126" y="2368111"/>
            <a:ext cx="381642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založila skupina divadelníků a hudebníků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28126" y="3340974"/>
            <a:ext cx="330385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hlavními osobnostmi</a:t>
            </a:r>
            <a:r>
              <a:rPr lang="cs-CZ" sz="2600" dirty="0" smtClean="0"/>
              <a:t>: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99369" y="3804822"/>
            <a:ext cx="22208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/>
              <a:t>Jiří </a:t>
            </a:r>
            <a:r>
              <a:rPr lang="cs-CZ" sz="2400" dirty="0" smtClean="0"/>
              <a:t>           </a:t>
            </a:r>
            <a:r>
              <a:rPr lang="cs-CZ" sz="2400" dirty="0"/>
              <a:t>(1931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99369" y="4231089"/>
            <a:ext cx="2968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/>
              <a:t>Jiří  </a:t>
            </a:r>
            <a:r>
              <a:rPr lang="cs-CZ" sz="2400" dirty="0" smtClean="0"/>
              <a:t>       </a:t>
            </a:r>
            <a:r>
              <a:rPr lang="cs-CZ" sz="2400" dirty="0"/>
              <a:t>(1924 – 1969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4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divadla Semafor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pPr lvl="1"/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sah 4" descr="Voskovec_a_Weric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646902"/>
            <a:ext cx="4038600" cy="2981833"/>
          </a:xfrm>
        </p:spPr>
      </p:pic>
      <p:sp>
        <p:nvSpPr>
          <p:cNvPr id="7" name="TextovéPole 6"/>
          <p:cNvSpPr txBox="1"/>
          <p:nvPr/>
        </p:nvSpPr>
        <p:spPr>
          <a:xfrm>
            <a:off x="8121324" y="5628735"/>
            <a:ext cx="5654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4013" y="1920085"/>
            <a:ext cx="288829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navazuje na odkaz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34045" y="2333644"/>
            <a:ext cx="34325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Osvobozeného divadla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4045" y="2856418"/>
            <a:ext cx="388843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pořad </a:t>
            </a:r>
            <a:r>
              <a:rPr lang="cs-CZ" sz="2600" dirty="0" smtClean="0"/>
              <a:t>je montáží </a:t>
            </a:r>
            <a:r>
              <a:rPr lang="cs-CZ" sz="2600" dirty="0"/>
              <a:t>volně spojených čísel, výstupů, </a:t>
            </a:r>
            <a:r>
              <a:rPr lang="cs-CZ" sz="2600" dirty="0" smtClean="0"/>
              <a:t>písniček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4045" y="4300333"/>
            <a:ext cx="9108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Hry: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100493" y="4754595"/>
            <a:ext cx="3019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/>
              <a:t>Zuzana je sama </a:t>
            </a:r>
            <a:r>
              <a:rPr lang="cs-CZ" sz="2400" dirty="0" smtClean="0"/>
              <a:t>doma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00493" y="5208857"/>
            <a:ext cx="2671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/>
              <a:t>Jonáš a </a:t>
            </a:r>
            <a:r>
              <a:rPr lang="cs-CZ" sz="2400" dirty="0" err="1"/>
              <a:t>Tingl</a:t>
            </a:r>
            <a:r>
              <a:rPr lang="cs-CZ" sz="2400" dirty="0"/>
              <a:t> </a:t>
            </a:r>
            <a:r>
              <a:rPr lang="cs-CZ" sz="2400" dirty="0" err="1" smtClean="0"/>
              <a:t>Tangl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00493" y="5663119"/>
            <a:ext cx="9973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 smtClean="0"/>
              <a:t>Kytice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Semaforská poetika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25295" y="1936034"/>
            <a:ext cx="11641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humor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5295" y="2406247"/>
            <a:ext cx="12366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hravost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5295" y="2876460"/>
            <a:ext cx="252973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bezprostřednost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5295" y="3354431"/>
            <a:ext cx="417377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osobité vidění všedních </a:t>
            </a:r>
            <a:r>
              <a:rPr lang="cs-CZ" sz="2600" dirty="0" smtClean="0"/>
              <a:t>věcí</a:t>
            </a:r>
            <a:endParaRPr lang="cs-CZ" sz="2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5295" y="3825198"/>
            <a:ext cx="26259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asociační </a:t>
            </a:r>
            <a:r>
              <a:rPr lang="cs-CZ" sz="2600" dirty="0" smtClean="0"/>
              <a:t>princip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4921" y="4309883"/>
            <a:ext cx="18916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lehká </a:t>
            </a:r>
            <a:r>
              <a:rPr lang="cs-CZ" sz="2600" dirty="0" smtClean="0"/>
              <a:t>ironie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4921" y="4787854"/>
            <a:ext cx="27409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překvapivé </a:t>
            </a:r>
            <a:r>
              <a:rPr lang="cs-CZ" sz="2600" dirty="0" smtClean="0"/>
              <a:t>pointy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4921" y="5280297"/>
            <a:ext cx="53279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užití hovorové i knižní vrstvy </a:t>
            </a:r>
            <a:r>
              <a:rPr lang="cs-CZ" sz="2600" dirty="0" smtClean="0"/>
              <a:t>jazyka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spolupracovníci J. Suchého</a:t>
            </a:r>
            <a:endParaRPr lang="cs-CZ" dirty="0"/>
          </a:p>
        </p:txBody>
      </p:sp>
      <p:pic>
        <p:nvPicPr>
          <p:cNvPr id="5" name="Zástupný symbol pro obsah 4" descr="400px-Josef_Dvorak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96070" y="1920875"/>
            <a:ext cx="2960860" cy="4433888"/>
          </a:xfrm>
        </p:spPr>
      </p:pic>
      <p:pic>
        <p:nvPicPr>
          <p:cNvPr id="6" name="Zástupný symbol pro obsah 5" descr="398px-Jiří-Suchý--Jitka-Molavcová--Michal-Horáček--Brno2011g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20072" y="1959402"/>
            <a:ext cx="2952328" cy="4443329"/>
          </a:xfrm>
        </p:spPr>
      </p:pic>
      <p:sp>
        <p:nvSpPr>
          <p:cNvPr id="7" name="TextovéPole 6"/>
          <p:cNvSpPr txBox="1"/>
          <p:nvPr/>
        </p:nvSpPr>
        <p:spPr>
          <a:xfrm>
            <a:off x="3357792" y="6354763"/>
            <a:ext cx="5991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81276" y="6402731"/>
            <a:ext cx="5911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7200" dirty="0" smtClean="0"/>
              <a:t>Divadlo Járy Cimrmana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Járy Cimrmana</a:t>
            </a:r>
            <a:endParaRPr lang="cs-CZ" dirty="0"/>
          </a:p>
        </p:txBody>
      </p:sp>
      <p:pic>
        <p:nvPicPr>
          <p:cNvPr id="7" name="Zástupný symbol pro obsah 3" descr="393px-Svěrákhrne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3429000"/>
            <a:ext cx="1944216" cy="2968269"/>
          </a:xfrm>
          <a:prstGeom prst="rect">
            <a:avLst/>
          </a:prstGeom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2400" dirty="0"/>
              <a:t> </a:t>
            </a:r>
            <a:r>
              <a:rPr lang="cs-CZ" sz="2400" dirty="0" smtClean="0"/>
              <a:t>                                	      </a:t>
            </a:r>
            <a:endParaRPr lang="cs-CZ" sz="2400" dirty="0"/>
          </a:p>
        </p:txBody>
      </p:sp>
      <p:pic>
        <p:nvPicPr>
          <p:cNvPr id="11" name="Zástupný symbol pro obsah 7" descr="LadislavSmolj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429000"/>
            <a:ext cx="2736304" cy="298302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800365" y="2920799"/>
            <a:ext cx="21154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Zdeněk Svěrák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67282" y="2923139"/>
            <a:ext cx="24118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Ladislav </a:t>
            </a:r>
            <a:r>
              <a:rPr lang="cs-CZ" sz="2400" dirty="0" err="1" smtClean="0"/>
              <a:t>Smoljak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75114" y="6414822"/>
            <a:ext cx="6007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65252" y="6414822"/>
            <a:ext cx="5911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0049" y="1947224"/>
            <a:ext cx="317061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funguje od roku </a:t>
            </a:r>
            <a:r>
              <a:rPr lang="cs-CZ" sz="2600" dirty="0" smtClean="0"/>
              <a:t>1967</a:t>
            </a:r>
            <a:endParaRPr lang="cs-CZ" sz="2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0049" y="2415073"/>
            <a:ext cx="351051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hlavními protagonisty: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00365" y="2919260"/>
            <a:ext cx="2980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                      </a:t>
            </a:r>
            <a:r>
              <a:rPr lang="cs-CZ" sz="2400" dirty="0"/>
              <a:t>(1936)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67282" y="2925941"/>
            <a:ext cx="4104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400" dirty="0"/>
              <a:t>(1931 – 2010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3" grpId="0" build="p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Divadlo Járy Cimrmana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</a:p>
        </p:txBody>
      </p:sp>
      <p:pic>
        <p:nvPicPr>
          <p:cNvPr id="5" name="Zástupný symbol pro obsah 4" descr="518px-Míšov_-_Cimrma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047716"/>
            <a:ext cx="3744416" cy="4329933"/>
          </a:xfrm>
        </p:spPr>
      </p:pic>
      <p:sp>
        <p:nvSpPr>
          <p:cNvPr id="6" name="TextovéPole 5"/>
          <p:cNvSpPr txBox="1"/>
          <p:nvPr/>
        </p:nvSpPr>
        <p:spPr>
          <a:xfrm>
            <a:off x="8003706" y="6381594"/>
            <a:ext cx="6007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3835" y="1920085"/>
            <a:ext cx="36003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založeno na mystifikaci diváků, na </a:t>
            </a:r>
            <a:r>
              <a:rPr lang="cs-CZ" sz="2600" dirty="0" smtClean="0"/>
              <a:t>výmyslu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8383" y="2874269"/>
            <a:ext cx="374441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fiktivní postava českého polyhistora, génia, všeumělce                     Járy (da) </a:t>
            </a:r>
            <a:r>
              <a:rPr lang="cs-CZ" sz="2600" dirty="0" smtClean="0"/>
              <a:t>Cimrmana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Charakteristické rysy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 </a:t>
            </a:r>
          </a:p>
          <a:p>
            <a:pPr lvl="1"/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5615" y="1940494"/>
            <a:ext cx="5082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představení rozděleno na dvě </a:t>
            </a:r>
            <a:r>
              <a:rPr lang="cs-CZ" sz="2600" dirty="0" smtClean="0"/>
              <a:t>části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5615" y="3748488"/>
            <a:ext cx="76328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stylový kontrast je zdrojem humoru srozumitelného běžnému i intelektuálnímu </a:t>
            </a:r>
            <a:r>
              <a:rPr lang="cs-CZ" sz="2600" dirty="0" smtClean="0"/>
              <a:t>divákovi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87264" y="2404688"/>
            <a:ext cx="7661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/>
              <a:t>první polovinu tvoří referát přednesený ve vysokém </a:t>
            </a:r>
            <a:r>
              <a:rPr lang="cs-CZ" sz="2400" dirty="0" smtClean="0"/>
              <a:t>stylu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87264" y="2843824"/>
            <a:ext cx="6663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lvl="1"/>
            <a:r>
              <a:rPr lang="cs-CZ" sz="2400" dirty="0"/>
              <a:t>druhou polovinu tvoří ilustrační dramatická </a:t>
            </a:r>
            <a:r>
              <a:rPr lang="cs-CZ" sz="2400" dirty="0" smtClean="0"/>
              <a:t>akce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tvorby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Nejznámější hry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Filmové komedie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3729" y="2492896"/>
            <a:ext cx="3168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Vyšetřování ztráty třídní knihy (1967</a:t>
            </a:r>
            <a:r>
              <a:rPr lang="cs-CZ" sz="2200" dirty="0" smtClean="0"/>
              <a:t>)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3729" y="3284041"/>
            <a:ext cx="353654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Hospoda Na mýtince (1969</a:t>
            </a:r>
            <a:r>
              <a:rPr lang="cs-CZ" sz="2200" dirty="0" smtClean="0"/>
              <a:t>)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729" y="3680165"/>
            <a:ext cx="243509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Němý Bobeš (1971</a:t>
            </a:r>
            <a:r>
              <a:rPr lang="cs-CZ" sz="2200" dirty="0" smtClean="0"/>
              <a:t>)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3729" y="4072508"/>
            <a:ext cx="36724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Dlouhý, Široký a Krátkozraký (1974</a:t>
            </a:r>
            <a:r>
              <a:rPr lang="cs-CZ" sz="2200" dirty="0" smtClean="0"/>
              <a:t>)</a:t>
            </a:r>
            <a:endParaRPr lang="cs-CZ" sz="2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9043" y="4873783"/>
            <a:ext cx="366709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Dobytí severního pólu (1993</a:t>
            </a:r>
            <a:r>
              <a:rPr lang="cs-CZ" sz="2200" dirty="0" smtClean="0"/>
              <a:t>)</a:t>
            </a:r>
            <a:endParaRPr lang="cs-CZ" sz="2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2481801"/>
            <a:ext cx="300851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Na samotě u lesa (1976</a:t>
            </a:r>
            <a:r>
              <a:rPr lang="cs-CZ" sz="2200" dirty="0" smtClean="0"/>
              <a:t>)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20941" y="2877616"/>
            <a:ext cx="3413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Marečku, podejte mi pero (1976)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920941" y="3679856"/>
            <a:ext cx="33123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Jára Cimrman, ležící, spící (1983)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</a:t>
            </a:r>
            <a:r>
              <a:rPr lang="cs-CZ"/>
              <a:t>. </a:t>
            </a:r>
            <a:endParaRPr lang="cs-CZ" smtClean="0"/>
          </a:p>
          <a:p>
            <a:endParaRPr lang="cs-CZ" dirty="0"/>
          </a:p>
          <a:p>
            <a:r>
              <a:rPr lang="cs-CZ" dirty="0"/>
              <a:t>Pokud není uvedeno jinak, použitý materiál je </a:t>
            </a:r>
            <a:r>
              <a:rPr lang="cs-CZ" dirty="0" smtClean="0"/>
              <a:t>             z </a:t>
            </a:r>
            <a:r>
              <a:rPr lang="cs-CZ" dirty="0"/>
              <a:t>vlastních zdrojů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Obr. 1: GROH, Jan. </a:t>
            </a:r>
            <a:r>
              <a:rPr lang="cs-CZ" i="1" dirty="0"/>
              <a:t>commons.wikimedia.org</a:t>
            </a:r>
            <a:r>
              <a:rPr lang="cs-CZ" dirty="0"/>
              <a:t> [online]. [cit. 12.2.2013]. Dostupný na WWW: http://commons.wikimedia.org/wiki/File:Miskolc,_semafor.jpg?uselang=cs</a:t>
            </a:r>
          </a:p>
          <a:p>
            <a:r>
              <a:rPr lang="cs-CZ" dirty="0"/>
              <a:t>Obr. 2: HÁLA, Vojtěch. </a:t>
            </a:r>
            <a:r>
              <a:rPr lang="cs-CZ" i="1" dirty="0"/>
              <a:t>commons.wikimedia.org</a:t>
            </a:r>
            <a:r>
              <a:rPr lang="cs-CZ" dirty="0"/>
              <a:t> [online]. [cit. 12.2.2013]. Dostupný na WWW: http://commons.wikimedia.org/wiki/File:Jiri_suchy.jpg  </a:t>
            </a:r>
          </a:p>
          <a:p>
            <a:r>
              <a:rPr lang="cs-CZ" dirty="0" smtClean="0"/>
              <a:t>Obr. 3: </a:t>
            </a:r>
            <a:r>
              <a:rPr lang="en-US" dirty="0" smtClean="0"/>
              <a:t>AUTOR </a:t>
            </a:r>
            <a:r>
              <a:rPr lang="en-US" dirty="0"/>
              <a:t>NEUVEDEN. </a:t>
            </a:r>
            <a:r>
              <a:rPr lang="en-US" i="1" dirty="0"/>
              <a:t>commons.wikimedia.org</a:t>
            </a:r>
            <a:r>
              <a:rPr lang="en-US" dirty="0"/>
              <a:t> [online]. [cit. 12.2.2013]. </a:t>
            </a:r>
            <a:r>
              <a:rPr lang="en-US" dirty="0" err="1" smtClean="0"/>
              <a:t>Dostupný</a:t>
            </a:r>
            <a:r>
              <a:rPr lang="cs-CZ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/>
              <a:t>WWW: http://commons.wikimedia.org/wiki/File:Voskovec_a_Werich.jpg </a:t>
            </a:r>
            <a:r>
              <a:rPr lang="cs-CZ" dirty="0"/>
              <a:t> </a:t>
            </a:r>
          </a:p>
          <a:p>
            <a:r>
              <a:rPr lang="cs-CZ" dirty="0" smtClean="0"/>
              <a:t>Obr. 4: </a:t>
            </a:r>
            <a:r>
              <a:rPr lang="en-US" dirty="0" smtClean="0"/>
              <a:t>NOVÁK</a:t>
            </a:r>
            <a:r>
              <a:rPr lang="en-US" dirty="0"/>
              <a:t>, Petr. </a:t>
            </a:r>
            <a:r>
              <a:rPr lang="en-US" i="1" dirty="0"/>
              <a:t>commons.wikimedia.org</a:t>
            </a:r>
            <a:r>
              <a:rPr lang="en-US" dirty="0"/>
              <a:t> [online]. [cit. 12.2.2013]. </a:t>
            </a:r>
            <a:r>
              <a:rPr lang="en-US" dirty="0" err="1" smtClean="0"/>
              <a:t>Dostupný</a:t>
            </a:r>
            <a:r>
              <a:rPr lang="cs-CZ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/>
              <a:t>WWW: http://commons.wikimedia.org/wiki/File:Josef_Dvorak.jpg </a:t>
            </a:r>
            <a:endParaRPr lang="cs-CZ" dirty="0"/>
          </a:p>
          <a:p>
            <a:r>
              <a:rPr lang="cs-CZ" dirty="0" smtClean="0"/>
              <a:t>Obr. 5: SKÁLA</a:t>
            </a:r>
            <a:r>
              <a:rPr lang="cs-CZ" dirty="0"/>
              <a:t>, Ben. </a:t>
            </a:r>
            <a:r>
              <a:rPr lang="cs-CZ" i="1" dirty="0"/>
              <a:t>commons.wikimedia.org</a:t>
            </a:r>
            <a:r>
              <a:rPr lang="cs-CZ" dirty="0"/>
              <a:t> [online]. [cit. 12.2.2013]. Dostupný na WWW: http://commons.wikimedia.org/wiki/File:Ji%C5%99%C3%AD-Such%C3%BD--Jitka-Molavcov%C3%A1--Michal-Hor%C3%A1%C4%8Dek--Brno2011g.jpg </a:t>
            </a:r>
          </a:p>
          <a:p>
            <a:r>
              <a:rPr lang="cs-CZ" dirty="0" smtClean="0"/>
              <a:t>Obr. 6: LUKEŠ</a:t>
            </a:r>
            <a:r>
              <a:rPr lang="cs-CZ" dirty="0"/>
              <a:t>, Lukáš. </a:t>
            </a:r>
            <a:r>
              <a:rPr lang="cs-CZ" i="1" dirty="0"/>
              <a:t>commons.wikimedia.org</a:t>
            </a:r>
            <a:r>
              <a:rPr lang="cs-CZ" dirty="0"/>
              <a:t> [online]. [cit. 12.2.2013]. Dostupný na WWW: http://commons.wikimedia.org/wiki/File:Sv%C4%9Br%C3%A1khrnec.jpg </a:t>
            </a:r>
            <a:endParaRPr lang="cs-CZ" dirty="0" smtClean="0"/>
          </a:p>
          <a:p>
            <a:r>
              <a:rPr lang="cs-CZ" dirty="0"/>
              <a:t>Obr. </a:t>
            </a:r>
            <a:r>
              <a:rPr lang="cs-CZ" dirty="0" smtClean="0"/>
              <a:t>7: ZIVNER, Adam. </a:t>
            </a:r>
            <a:r>
              <a:rPr lang="cs-CZ" i="1" dirty="0"/>
              <a:t>commons.wikimedia.org</a:t>
            </a:r>
            <a:r>
              <a:rPr lang="cs-CZ" dirty="0"/>
              <a:t> [online]. [cit. 12.2.2013]. Dostupný na WWW: http://commons.wikimedia.org/wiki/File:LadislavSmoljak.jpg</a:t>
            </a:r>
          </a:p>
          <a:p>
            <a:r>
              <a:rPr lang="cs-CZ" dirty="0" smtClean="0"/>
              <a:t>Obr. 8: </a:t>
            </a:r>
            <a:r>
              <a:rPr lang="it-IT" dirty="0" smtClean="0"/>
              <a:t>RADA</a:t>
            </a:r>
            <a:r>
              <a:rPr lang="it-IT" dirty="0"/>
              <a:t>, Stanislav. </a:t>
            </a:r>
            <a:r>
              <a:rPr lang="it-IT" i="1" dirty="0"/>
              <a:t>commons.wikimedia.org</a:t>
            </a:r>
            <a:r>
              <a:rPr lang="it-IT" dirty="0"/>
              <a:t> [online]. [cit. 12.2.2013]. Dostupný na WWW: http://commons.wikimedia.org/wiki/File:M%C3%AD%C5%A1ov_-_</a:t>
            </a:r>
            <a:r>
              <a:rPr lang="it-IT" dirty="0" smtClean="0"/>
              <a:t>Cimrman.jpg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52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1743</TotalTime>
  <Words>653</Words>
  <Application>Microsoft Office PowerPoint</Application>
  <PresentationFormat>Předvádění na obrazovce (4:3)</PresentationFormat>
  <Paragraphs>166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Významné  divadelní scény</vt:lpstr>
      <vt:lpstr>Semafor</vt:lpstr>
      <vt:lpstr>Semafor</vt:lpstr>
      <vt:lpstr>Divadlo Semafor</vt:lpstr>
      <vt:lpstr>Tvorba divadla Semafor</vt:lpstr>
      <vt:lpstr>Semaforská poetika</vt:lpstr>
      <vt:lpstr>Další spolupracovníci J. Suchého</vt:lpstr>
      <vt:lpstr>Divadlo Járy Cimrmana</vt:lpstr>
      <vt:lpstr>Divadlo Járy Cimrmana</vt:lpstr>
      <vt:lpstr>Divadlo Járy Cimrmana</vt:lpstr>
      <vt:lpstr>Charakteristické rysy tvorby</vt:lpstr>
      <vt:lpstr>Přehled tvorby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Významné  divadelní scény</dc:title>
  <cp:lastModifiedBy>Kristina Eppichová</cp:lastModifiedBy>
  <cp:revision>27</cp:revision>
  <dcterms:modified xsi:type="dcterms:W3CDTF">2013-03-29T21:47:53Z</dcterms:modified>
</cp:coreProperties>
</file>