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63" r:id="rId5"/>
    <p:sldId id="259" r:id="rId6"/>
    <p:sldId id="260" r:id="rId7"/>
    <p:sldId id="261" r:id="rId8"/>
    <p:sldId id="262" r:id="rId9"/>
    <p:sldId id="266" r:id="rId10"/>
    <p:sldId id="265" r:id="rId11"/>
    <p:sldId id="271" r:id="rId12"/>
    <p:sldId id="270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1042387"/>
              </p:ext>
            </p:extLst>
          </p:nvPr>
        </p:nvGraphicFramePr>
        <p:xfrm>
          <a:off x="1043608" y="1124744"/>
          <a:ext cx="6792416" cy="3168352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VY_32_INOVACE_KRISTINA_EPPICHOVA_CESKA_LITERATURA_2._POLOVINY_20._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STOLETI_VACLAV_HAVEL_16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Česká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literatura 2.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Drama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12. 2. 2013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8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vytvořená v programu MS PowerPoint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žáky s dramatikem Václavem  Havlem a jeho literárním dílem.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279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400" dirty="0" smtClean="0"/>
              <a:t>Václav Havel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Česká literatura 2. poloviny 20. století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 Havel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  <p:pic>
        <p:nvPicPr>
          <p:cNvPr id="5" name="Zástupný symbol pro obsah 4" descr="Václav_Havel_cut_ou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3" y="2072143"/>
            <a:ext cx="3392496" cy="3877137"/>
          </a:xfrm>
        </p:spPr>
      </p:pic>
      <p:sp>
        <p:nvSpPr>
          <p:cNvPr id="6" name="TextovéPole 5"/>
          <p:cNvSpPr txBox="1"/>
          <p:nvPr/>
        </p:nvSpPr>
        <p:spPr>
          <a:xfrm>
            <a:off x="7687053" y="5968411"/>
            <a:ext cx="5654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8350" y="1920085"/>
            <a:ext cx="16834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1936 – </a:t>
            </a:r>
            <a:r>
              <a:rPr lang="cs-CZ" sz="2600" dirty="0" smtClean="0"/>
              <a:t>2011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8350" y="2412528"/>
            <a:ext cx="266429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světově uznávaný </a:t>
            </a:r>
            <a:r>
              <a:rPr lang="cs-CZ" sz="2600" dirty="0" smtClean="0"/>
              <a:t>dramatik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8350" y="4301456"/>
            <a:ext cx="123463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esejista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3779" y="4761198"/>
            <a:ext cx="15937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publicista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8350" y="3356992"/>
            <a:ext cx="36004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představitel absurdního </a:t>
            </a:r>
            <a:r>
              <a:rPr lang="cs-CZ" sz="2600" dirty="0" smtClean="0"/>
              <a:t>dramatu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8350" y="5253641"/>
            <a:ext cx="367240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poslední československý a první český </a:t>
            </a:r>
            <a:r>
              <a:rPr lang="cs-CZ" sz="2600" dirty="0" smtClean="0"/>
              <a:t>prezident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pPr lvl="1"/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Měšťanský_dům_U_zeleného_kloboučku,_divadlo_Na_Zábradlí_(Staré_Město)_Anenské_nám._(2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90771" y="1920875"/>
            <a:ext cx="2953458" cy="4433888"/>
          </a:xfrm>
        </p:spPr>
      </p:pic>
      <p:sp>
        <p:nvSpPr>
          <p:cNvPr id="6" name="TextovéPole 5"/>
          <p:cNvSpPr txBox="1"/>
          <p:nvPr/>
        </p:nvSpPr>
        <p:spPr>
          <a:xfrm>
            <a:off x="7578753" y="6354763"/>
            <a:ext cx="5927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3686" y="1920085"/>
            <a:ext cx="27681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absolvoval </a:t>
            </a:r>
            <a:r>
              <a:rPr lang="cs-CZ" sz="2600" dirty="0" smtClean="0"/>
              <a:t>DAMU</a:t>
            </a:r>
            <a:endParaRPr lang="cs-CZ" sz="2600" dirty="0"/>
          </a:p>
        </p:txBody>
      </p:sp>
      <p:sp>
        <p:nvSpPr>
          <p:cNvPr id="8" name="Obdélník 7"/>
          <p:cNvSpPr/>
          <p:nvPr/>
        </p:nvSpPr>
        <p:spPr>
          <a:xfrm>
            <a:off x="723686" y="2399041"/>
            <a:ext cx="3351355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dirty="0"/>
              <a:t>v pražských divadlech ABC a Na zábradlí pracoval </a:t>
            </a:r>
            <a:r>
              <a:rPr lang="cs-CZ" sz="2600" dirty="0" smtClean="0"/>
              <a:t>jako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03941" y="3820470"/>
            <a:ext cx="2301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cs-CZ" sz="2400" dirty="0"/>
              <a:t>jevištní technik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103941" y="4252850"/>
            <a:ext cx="1986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cs-CZ" sz="2400" dirty="0"/>
              <a:t>asistent režie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095806" y="4685230"/>
            <a:ext cx="1588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cs-CZ" sz="2400" dirty="0" smtClean="0"/>
              <a:t>dramaturg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29808" y="1935480"/>
            <a:ext cx="71364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po roce 1968 vůdčí osobnost disidentského </a:t>
            </a:r>
            <a:r>
              <a:rPr lang="cs-CZ" sz="2600" dirty="0" smtClean="0"/>
              <a:t>hnutí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9808" y="2414851"/>
            <a:ext cx="62785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od počátku 70. let pronásledován </a:t>
            </a:r>
            <a:r>
              <a:rPr lang="cs-CZ" sz="2600" dirty="0" smtClean="0"/>
              <a:t>režimem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9808" y="2893624"/>
            <a:ext cx="56137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patřil mezi první tři mluvčí Charty 77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29808" y="3363343"/>
            <a:ext cx="268310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4 roky byl </a:t>
            </a:r>
            <a:r>
              <a:rPr lang="cs-CZ" sz="2600" dirty="0" smtClean="0"/>
              <a:t>vězněn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9808" y="3819392"/>
            <a:ext cx="562743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vůdčí osobnost kolem událostí r. 1989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Zaměření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</p:txBody>
      </p:sp>
      <p:pic>
        <p:nvPicPr>
          <p:cNvPr id="5" name="Zástupný symbol pro obsah 4" descr="412px-Václav_Havel_foto_HPrykiel_DD_nr_38(105)_22-24_II_199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2033426"/>
            <a:ext cx="2952328" cy="4292341"/>
          </a:xfrm>
        </p:spPr>
      </p:pic>
      <p:sp>
        <p:nvSpPr>
          <p:cNvPr id="6" name="TextovéPole 5"/>
          <p:cNvSpPr txBox="1"/>
          <p:nvPr/>
        </p:nvSpPr>
        <p:spPr>
          <a:xfrm>
            <a:off x="755576" y="1916832"/>
            <a:ext cx="316835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esejemi analyzoval společenskou situaci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5576" y="2852936"/>
            <a:ext cx="262778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vystupoval proti mocenské zvůli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3861048"/>
            <a:ext cx="367240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tzv. havlovské téma: existence člověka proti mechanismu moci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584482" y="6325767"/>
            <a:ext cx="5879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Typické znaky her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16832"/>
            <a:ext cx="73448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obraz krize lidské identity a mezilidských vztahů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420888"/>
            <a:ext cx="792088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nepřítomnost psychologizace postav, kladného hrdiny a šťastného konce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3356992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jazyk jako nástroj nedorozumění a odcizení – poruchy komunikace mezi lidmi</a:t>
            </a:r>
            <a:endParaRPr lang="cs-CZ" sz="26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293096"/>
            <a:ext cx="770485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fráze, frazeologismy, slogany, přísloví, rčení, jazykové hříčky, groteskní humor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tvorby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4780" y="1935480"/>
            <a:ext cx="367305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Zahradní slavnost (1963</a:t>
            </a:r>
            <a:r>
              <a:rPr lang="cs-CZ" sz="2600" dirty="0" smtClean="0"/>
              <a:t>)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4780" y="2400823"/>
            <a:ext cx="249106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Audience (1976</a:t>
            </a:r>
            <a:r>
              <a:rPr lang="cs-CZ" sz="2600" dirty="0" smtClean="0"/>
              <a:t>)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4780" y="2880878"/>
            <a:ext cx="32410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Largo </a:t>
            </a:r>
            <a:r>
              <a:rPr lang="cs-CZ" sz="2600" dirty="0" err="1"/>
              <a:t>desolato</a:t>
            </a:r>
            <a:r>
              <a:rPr lang="cs-CZ" sz="2600" dirty="0"/>
              <a:t> (1984</a:t>
            </a:r>
            <a:r>
              <a:rPr lang="cs-CZ" sz="2600" dirty="0" smtClean="0"/>
              <a:t>)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4780" y="3358609"/>
            <a:ext cx="264822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Pokoušení (1986</a:t>
            </a:r>
            <a:r>
              <a:rPr lang="cs-CZ" sz="2600" dirty="0" smtClean="0"/>
              <a:t>)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4780" y="3826276"/>
            <a:ext cx="276947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Odcházení (2007</a:t>
            </a:r>
            <a:r>
              <a:rPr lang="cs-CZ" sz="2600" dirty="0" smtClean="0"/>
              <a:t>)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Absurdní drama – zopakujme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34919" y="1935480"/>
            <a:ext cx="16713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antidrama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2792840"/>
            <a:ext cx="17667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dorozumět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4519" y="3356992"/>
            <a:ext cx="12650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jednání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59168" y="3849434"/>
            <a:ext cx="108869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jazyka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73993" y="3849433"/>
            <a:ext cx="176509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prostředku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9808" y="1935479"/>
            <a:ext cx="324152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označováno také </a:t>
            </a:r>
            <a:r>
              <a:rPr lang="cs-CZ" sz="2600" dirty="0" smtClean="0"/>
              <a:t>jako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9808" y="2392731"/>
            <a:ext cx="737282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vypovídá o bezmocnosti osamělého člověka, který ztrácí schopnost  </a:t>
            </a:r>
            <a:r>
              <a:rPr lang="cs-CZ" sz="2600" dirty="0" smtClean="0"/>
              <a:t>                   </a:t>
            </a:r>
            <a:r>
              <a:rPr lang="cs-CZ" sz="2600" dirty="0"/>
              <a:t>se s ostatními </a:t>
            </a:r>
            <a:r>
              <a:rPr lang="cs-CZ" sz="2600" dirty="0" smtClean="0"/>
              <a:t>lidmi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9808" y="3356992"/>
            <a:ext cx="330202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nesmyslnost lidského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29808" y="3849435"/>
            <a:ext cx="579645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degradace  </a:t>
            </a:r>
            <a:r>
              <a:rPr lang="cs-CZ" sz="2600" dirty="0" smtClean="0"/>
              <a:t>           </a:t>
            </a:r>
            <a:r>
              <a:rPr lang="cs-CZ" sz="2600" dirty="0"/>
              <a:t>jako </a:t>
            </a:r>
            <a:r>
              <a:rPr lang="cs-CZ" sz="2600" dirty="0" smtClean="0"/>
              <a:t>dorozumívacího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7" grpId="0" build="p"/>
      <p:bldP spid="8" grpId="0" build="p"/>
      <p:bldP spid="9" grpId="0"/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rozboru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postavy v ukázce vystupují?</a:t>
            </a:r>
          </a:p>
          <a:p>
            <a:r>
              <a:rPr lang="cs-CZ" dirty="0" smtClean="0"/>
              <a:t>V čem spočívá problém vystupujících postav?</a:t>
            </a:r>
          </a:p>
          <a:p>
            <a:r>
              <a:rPr lang="cs-CZ" dirty="0" smtClean="0"/>
              <a:t>Co je podle vás absurdní na této situaci?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Ukázka k </a:t>
            </a:r>
            <a:r>
              <a:rPr lang="cs-CZ" dirty="0" smtClean="0"/>
              <a:t>rozboru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2900" i="1" dirty="0"/>
              <a:t>(Ozve se zvonek)</a:t>
            </a:r>
          </a:p>
          <a:p>
            <a:r>
              <a:rPr lang="cs-CZ" sz="2900" dirty="0"/>
              <a:t>PLUDEK Hugo je tady!</a:t>
            </a:r>
          </a:p>
          <a:p>
            <a:r>
              <a:rPr lang="cs-CZ" sz="2900" dirty="0"/>
              <a:t>PLUDKOVÁ Konečně!</a:t>
            </a:r>
            <a:endParaRPr lang="cs-CZ" sz="2900" i="1" dirty="0"/>
          </a:p>
          <a:p>
            <a:r>
              <a:rPr lang="pt-BR" sz="2900" i="1" dirty="0"/>
              <a:t>(Vstoupí Hugo, na nose má stále veselý nos)</a:t>
            </a:r>
          </a:p>
          <a:p>
            <a:r>
              <a:rPr lang="cs-CZ" sz="2900" dirty="0"/>
              <a:t>Já věděla, že se </a:t>
            </a:r>
            <a:r>
              <a:rPr lang="cs-CZ" sz="2900" dirty="0" err="1"/>
              <a:t>Hugoušek</a:t>
            </a:r>
            <a:r>
              <a:rPr lang="cs-CZ" sz="2900" dirty="0"/>
              <a:t> neztratí!</a:t>
            </a:r>
          </a:p>
          <a:p>
            <a:r>
              <a:rPr lang="cs-CZ" sz="2900" dirty="0"/>
              <a:t>PLUDEK Tuží se, kluk ušatá! Neměla bys mu připravit něco na zub?</a:t>
            </a:r>
          </a:p>
          <a:p>
            <a:r>
              <a:rPr lang="cs-CZ" sz="2900" dirty="0"/>
              <a:t>PLUDKOVÁ Copak by asi chtěl? Mlíčko?</a:t>
            </a:r>
          </a:p>
          <a:p>
            <a:r>
              <a:rPr lang="cs-CZ" sz="2900" dirty="0"/>
              <a:t>PLUDEK Spíš kafíčko, jistě chudáček celou noc nespal!</a:t>
            </a:r>
          </a:p>
          <a:p>
            <a:r>
              <a:rPr lang="cs-CZ" sz="2900" dirty="0"/>
              <a:t>PLUDKOVÁ Nespal, ale vyšlo mu to! Kdoví, Oldřichu, jestli s námi bude vůbec ještě mluvit, když má teď tak významné postavení!</a:t>
            </a:r>
          </a:p>
          <a:p>
            <a:r>
              <a:rPr lang="cs-CZ" sz="2900" dirty="0"/>
              <a:t>HUGO Dovede prohodit přátelské slovo s každým, i s nejprostším člověkem! Sám na to spoléhám, přišel jsem si s ním trochu </a:t>
            </a:r>
            <a:r>
              <a:rPr lang="cs-CZ" sz="2900" dirty="0" err="1"/>
              <a:t>pošprechtit</a:t>
            </a:r>
            <a:r>
              <a:rPr lang="cs-CZ" sz="2900" dirty="0"/>
              <a:t> a případně mu i v něčem píchnout. Jdu totiž vždycky rovnou za kovářem! Kafíčko bude?</a:t>
            </a:r>
          </a:p>
          <a:p>
            <a:r>
              <a:rPr lang="cs-CZ" sz="2900" i="1" dirty="0"/>
              <a:t>(Rozpačitá pauza)</a:t>
            </a:r>
          </a:p>
          <a:p>
            <a:r>
              <a:rPr lang="da-DK" sz="2900" dirty="0"/>
              <a:t>PLUDKOVÁ Bude, bude, jen co přijde Hugo –</a:t>
            </a:r>
          </a:p>
          <a:p>
            <a:r>
              <a:rPr lang="cs-CZ" sz="2900" dirty="0"/>
              <a:t>HUGO On ještě není doma?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2900" dirty="0"/>
              <a:t>PLUDEK Asi se zdržel tou likvidací –</a:t>
            </a:r>
          </a:p>
          <a:p>
            <a:r>
              <a:rPr lang="cs-CZ" sz="2900" dirty="0" smtClean="0"/>
              <a:t>PLUDKOVÁ </a:t>
            </a:r>
            <a:r>
              <a:rPr lang="cs-CZ" sz="2900" dirty="0"/>
              <a:t>Likvidovat Likvidační úřad – to není legrace!</a:t>
            </a:r>
          </a:p>
          <a:p>
            <a:r>
              <a:rPr lang="cs-CZ" sz="2900" dirty="0"/>
              <a:t>HUGO Váš Hugo likviduje v době, kdy je Likvidační úřad v likvidaci?</a:t>
            </a:r>
          </a:p>
          <a:p>
            <a:r>
              <a:rPr lang="cs-CZ" sz="2900" dirty="0"/>
              <a:t>PLUDEK Tak to žena nemyslela, chtěla jen říct, že Hugo by tu likvidaci neměl dělat.</a:t>
            </a:r>
          </a:p>
          <a:p>
            <a:r>
              <a:rPr lang="cs-CZ" sz="2900" dirty="0"/>
              <a:t>HUGO A kdo by zlikvidoval Likvidační úřad?</a:t>
            </a:r>
          </a:p>
          <a:p>
            <a:r>
              <a:rPr lang="cs-CZ" sz="2900" dirty="0"/>
              <a:t>PLUDEK Náš Hugo.</a:t>
            </a:r>
          </a:p>
          <a:p>
            <a:r>
              <a:rPr lang="cs-CZ" sz="2900" dirty="0"/>
              <a:t>HUGO A to by váš Hugo likvidoval v době, kdy je Likvidační úřad v likvidaci?</a:t>
            </a:r>
          </a:p>
          <a:p>
            <a:r>
              <a:rPr lang="cs-CZ" sz="2900" dirty="0"/>
              <a:t>PLUDKOVÁ Tak to muž nemyslel, chtěl jen říct, že Hugo by tu likvidaci neměl dělat.</a:t>
            </a:r>
          </a:p>
          <a:p>
            <a:r>
              <a:rPr lang="cs-CZ" sz="2900" dirty="0"/>
              <a:t>HUGO A kdo by zlikvidoval Likvidační úřad?</a:t>
            </a:r>
          </a:p>
          <a:p>
            <a:r>
              <a:rPr lang="cs-CZ" sz="2900" dirty="0"/>
              <a:t>PLUDKOVÁ Náš Hugo.</a:t>
            </a:r>
          </a:p>
          <a:p>
            <a:r>
              <a:rPr lang="cs-CZ" sz="2900" dirty="0"/>
              <a:t>PLUDEK Samozřejmě –</a:t>
            </a:r>
          </a:p>
          <a:p>
            <a:r>
              <a:rPr lang="cs-CZ" sz="2900" dirty="0"/>
              <a:t>PLUDKOVÁ A proč má náš Hugo likvidovat v době, kdy je Likvidační úřad v likvidaci?</a:t>
            </a:r>
          </a:p>
          <a:p>
            <a:r>
              <a:rPr lang="en-US" sz="2900" dirty="0"/>
              <a:t>PLUDEK A </a:t>
            </a:r>
            <a:r>
              <a:rPr lang="en-US" sz="2900" dirty="0" err="1"/>
              <a:t>kdo</a:t>
            </a:r>
            <a:r>
              <a:rPr lang="en-US" sz="2900" dirty="0"/>
              <a:t> by </a:t>
            </a:r>
            <a:r>
              <a:rPr lang="en-US" sz="2900" dirty="0" err="1"/>
              <a:t>zlikvidoval</a:t>
            </a:r>
            <a:r>
              <a:rPr lang="en-US" sz="2900" dirty="0"/>
              <a:t> </a:t>
            </a:r>
            <a:r>
              <a:rPr lang="en-US" sz="2900" dirty="0" err="1"/>
              <a:t>Likvidační</a:t>
            </a:r>
            <a:r>
              <a:rPr lang="en-US" sz="2900" dirty="0"/>
              <a:t> </a:t>
            </a:r>
            <a:r>
              <a:rPr lang="en-US" sz="2900" dirty="0" err="1"/>
              <a:t>úřad</a:t>
            </a:r>
            <a:r>
              <a:rPr lang="en-US" sz="2900" dirty="0"/>
              <a:t>?</a:t>
            </a:r>
          </a:p>
          <a:p>
            <a:r>
              <a:rPr lang="cs-CZ" sz="2900" dirty="0"/>
              <a:t>PLUDKOVÁ Náš Hugo.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167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BAUER, Alois; VRAJOVÁ, Jana. </a:t>
            </a:r>
            <a:r>
              <a:rPr lang="cs-CZ" i="1" dirty="0"/>
              <a:t>Čítanka 2</a:t>
            </a:r>
            <a:r>
              <a:rPr lang="cs-CZ" dirty="0"/>
              <a:t>: Antologie textů z české a světové literatury pro 3. a 4. ročník středních škol. Olomouc: </a:t>
            </a:r>
            <a:r>
              <a:rPr lang="cs-CZ" dirty="0" err="1"/>
              <a:t>Rubico</a:t>
            </a:r>
            <a:r>
              <a:rPr lang="cs-CZ" dirty="0"/>
              <a:t>, 2003, ISBN 80-7346-002-5. </a:t>
            </a:r>
          </a:p>
          <a:p>
            <a:r>
              <a:rPr lang="cs-CZ" dirty="0" smtClean="0"/>
              <a:t>POLÁŠKOVÁ</a:t>
            </a:r>
            <a:r>
              <a:rPr lang="cs-CZ" dirty="0"/>
              <a:t>, Taťána; MILOTOVÁ, Dagmar; DVOŘÁKOVÁ, Zuzana.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, 2006. Maturita. ISBN 80-902571-6-X.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Pokud není uvedeno jinak, použitý materiál je              z vlastních zdrojů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6223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Obr. 1: SLÁMA, Ondřej.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12.2.2013]. Dostupný na WWW: http://commons.wikimedia.org/wiki/File:V%C3%A1clav_Havel_cut_out.jpg </a:t>
            </a:r>
          </a:p>
          <a:p>
            <a:r>
              <a:rPr lang="cs-CZ" dirty="0" smtClean="0"/>
              <a:t>Obr.2: KOŘÍNEK, Ondřej.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12.2.2013]. Dostupný na WWW: http://commons.wikimedia.org/wiki/File:M%C4%9B%C5%A1%C5%A5ansk%C3%BD_d%C5%AFm_U_zelen%C3%A9ho_klobou%C4%8Dku,_divadlo_Na_Z%C3%A1bradl%C3%AD_%28Star%C3%A9_M%C4%9Bsto%29_Anensk%C3%A9_n%C3%A1m._%282%29.jpg</a:t>
            </a:r>
          </a:p>
          <a:p>
            <a:r>
              <a:rPr lang="cs-CZ" dirty="0" smtClean="0"/>
              <a:t>Obr. 3: PRYKIEL, Henryk.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12.2.2013]. Dostupný na WWW: http://commons.wikimedia.org/wiki/File:V%C3%A1clav_Havel_foto_HPrykiel_DD_nr_38%28105%29_22-24_II_1991.jpg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2247</TotalTime>
  <Words>794</Words>
  <Application>Microsoft Office PowerPoint</Application>
  <PresentationFormat>Předvádění na obrazovce (4:3)</PresentationFormat>
  <Paragraphs>153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Calibri</vt:lpstr>
      <vt:lpstr>Constantia</vt:lpstr>
      <vt:lpstr>Times New Roman</vt:lpstr>
      <vt:lpstr>Wingdings 2</vt:lpstr>
      <vt:lpstr>Tok</vt:lpstr>
      <vt:lpstr>Prezentace aplikace PowerPoint</vt:lpstr>
      <vt:lpstr>Václav Havel</vt:lpstr>
      <vt:lpstr>Václav Havel</vt:lpstr>
      <vt:lpstr>Život</vt:lpstr>
      <vt:lpstr>Život</vt:lpstr>
      <vt:lpstr>Zaměření</vt:lpstr>
      <vt:lpstr>Typické znaky her</vt:lpstr>
      <vt:lpstr>Přehled tvorby</vt:lpstr>
      <vt:lpstr>Absurdní drama – zopakujme si</vt:lpstr>
      <vt:lpstr>Otázky k rozboru</vt:lpstr>
      <vt:lpstr>Ukázka k rozboru</vt:lpstr>
      <vt:lpstr>Použité zdroje</vt:lpstr>
      <vt:lpstr>Použité obrázky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Václav Havel</dc:title>
  <cp:lastModifiedBy>Kristina Eppichová</cp:lastModifiedBy>
  <cp:revision>19</cp:revision>
  <dcterms:modified xsi:type="dcterms:W3CDTF">2013-03-29T21:51:31Z</dcterms:modified>
</cp:coreProperties>
</file>