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1" r:id="rId2"/>
    <p:sldId id="270" r:id="rId3"/>
    <p:sldId id="256" r:id="rId4"/>
    <p:sldId id="259" r:id="rId5"/>
    <p:sldId id="266" r:id="rId6"/>
    <p:sldId id="260" r:id="rId7"/>
    <p:sldId id="267" r:id="rId8"/>
    <p:sldId id="261" r:id="rId9"/>
    <p:sldId id="268" r:id="rId10"/>
    <p:sldId id="263" r:id="rId11"/>
    <p:sldId id="264" r:id="rId12"/>
    <p:sldId id="272" r:id="rId13"/>
    <p:sldId id="262" r:id="rId14"/>
    <p:sldId id="273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VY_32_INOVACE_09_INF_18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0" dirty="0" err="1" smtClean="0">
              <a:solidFill>
                <a:schemeClr val="tx1"/>
              </a:solidFill>
            </a:rPr>
            <a:t>Inf</a:t>
          </a:r>
          <a:r>
            <a:rPr lang="cs-CZ" sz="2000" b="0" dirty="0" smtClean="0">
              <a:solidFill>
                <a:schemeClr val="tx1"/>
              </a:solidFill>
            </a:rPr>
            <a:t> – 6</a:t>
          </a:r>
          <a:r>
            <a:rPr lang="cs-CZ" sz="2000" b="0" dirty="0" smtClean="0">
              <a:solidFill>
                <a:schemeClr val="tx1"/>
              </a:solidFill>
            </a:rPr>
            <a:t>. B </a:t>
          </a:r>
          <a:r>
            <a:rPr lang="cs-CZ" sz="2000" b="0" dirty="0" smtClean="0">
              <a:solidFill>
                <a:schemeClr val="tx1"/>
              </a:solidFill>
            </a:rPr>
            <a:t>– Přední a zadní stěna skříně PC</a:t>
          </a:r>
          <a:endParaRPr lang="cs-CZ" sz="2000" b="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1A4FF7-9B1A-4DA6-A242-FC970C2ECD89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688FED2-7FAE-4A42-B13A-7EFEFEB22847}" type="presOf" srcId="{D1D4F407-5343-4D3F-B5B9-D407B03CAEB4}" destId="{D005CE8C-CC26-4C3E-AC11-E15060ECD759}" srcOrd="0" destOrd="0" presId="urn:microsoft.com/office/officeart/2005/8/layout/target3"/>
    <dgm:cxn modelId="{7B447C71-8E95-413B-BB45-0725F6225526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84045B0-12EF-42EE-9B11-A1A64BE118CE}" type="presOf" srcId="{D1B46980-6531-4606-95E6-44980827E919}" destId="{6140AFEC-043D-4C43-A2F9-D0F5331DF3A3}" srcOrd="0" destOrd="0" presId="urn:microsoft.com/office/officeart/2005/8/layout/target3"/>
    <dgm:cxn modelId="{73E6F648-A9E3-443D-9AEE-C08931C8573D}" type="presOf" srcId="{D1B46980-6531-4606-95E6-44980827E919}" destId="{2BE915AB-18AA-4053-B92C-3BFC9ED204BB}" srcOrd="1" destOrd="0" presId="urn:microsoft.com/office/officeart/2005/8/layout/target3"/>
    <dgm:cxn modelId="{0C55AA1D-06DC-413F-AA5F-832F399853FF}" type="presOf" srcId="{4C35D32F-0EAB-4CD7-82EE-45574DC2A586}" destId="{890E4F0B-2866-4A3F-A3C7-2A14B1797930}" srcOrd="1" destOrd="0" presId="urn:microsoft.com/office/officeart/2005/8/layout/target3"/>
    <dgm:cxn modelId="{084D9123-93A9-470D-A782-C7ACA0F98C78}" type="presOf" srcId="{D8197B8C-B260-4A16-BDF4-0947B075E274}" destId="{5A5FFA88-C948-4069-8E93-59FA12366E83}" srcOrd="1" destOrd="0" presId="urn:microsoft.com/office/officeart/2005/8/layout/target3"/>
    <dgm:cxn modelId="{BD41BD08-FC8D-401E-A23A-1D222A531A16}" type="presOf" srcId="{B651F6E3-6281-48DB-9319-2AEAFDAE7572}" destId="{619D679B-A015-4ECF-8348-D1034C574F40}" srcOrd="0" destOrd="0" presId="urn:microsoft.com/office/officeart/2005/8/layout/target3"/>
    <dgm:cxn modelId="{72505711-D68D-4E3D-945D-6EF57FC1180F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07CCFEE-4985-425B-A71F-1670CD3FE812}" type="presOf" srcId="{B651F6E3-6281-48DB-9319-2AEAFDAE7572}" destId="{6BB5E863-4638-4E1D-BFDE-399D028AC4ED}" srcOrd="1" destOrd="0" presId="urn:microsoft.com/office/officeart/2005/8/layout/target3"/>
    <dgm:cxn modelId="{2DDF05CC-BD50-4968-93C8-66FC8E62A857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D3FC013-8664-4048-8D82-80AA475AC6C4}" type="presParOf" srcId="{333A1088-737F-45CB-B68E-254E46348037}" destId="{F5ABB229-8D3B-4694-996A-96F23CF14429}" srcOrd="0" destOrd="0" presId="urn:microsoft.com/office/officeart/2005/8/layout/target3"/>
    <dgm:cxn modelId="{5C2F416D-BC65-429D-8EF7-5715C6B8BB71}" type="presParOf" srcId="{333A1088-737F-45CB-B68E-254E46348037}" destId="{F41139FD-01EE-4571-8B17-4FB00FC51163}" srcOrd="1" destOrd="0" presId="urn:microsoft.com/office/officeart/2005/8/layout/target3"/>
    <dgm:cxn modelId="{B9259723-425C-41C9-BAE4-8208221240CE}" type="presParOf" srcId="{333A1088-737F-45CB-B68E-254E46348037}" destId="{D005CE8C-CC26-4C3E-AC11-E15060ECD759}" srcOrd="2" destOrd="0" presId="urn:microsoft.com/office/officeart/2005/8/layout/target3"/>
    <dgm:cxn modelId="{E239CE10-2C6E-4BA6-AE9F-50AA3817C4AF}" type="presParOf" srcId="{333A1088-737F-45CB-B68E-254E46348037}" destId="{2C702D82-9B77-49B7-9568-BB8EB47C3372}" srcOrd="3" destOrd="0" presId="urn:microsoft.com/office/officeart/2005/8/layout/target3"/>
    <dgm:cxn modelId="{77ACFEE9-77AC-486F-BC1C-010879350EB1}" type="presParOf" srcId="{333A1088-737F-45CB-B68E-254E46348037}" destId="{A52A0455-90FF-4808-ABD0-F02540D31D5A}" srcOrd="4" destOrd="0" presId="urn:microsoft.com/office/officeart/2005/8/layout/target3"/>
    <dgm:cxn modelId="{F77FB0C9-6C37-472C-ABAC-0A1A118C3A64}" type="presParOf" srcId="{333A1088-737F-45CB-B68E-254E46348037}" destId="{6140AFEC-043D-4C43-A2F9-D0F5331DF3A3}" srcOrd="5" destOrd="0" presId="urn:microsoft.com/office/officeart/2005/8/layout/target3"/>
    <dgm:cxn modelId="{BFEEAAAB-A722-4EB1-A430-A9F3821D77A5}" type="presParOf" srcId="{333A1088-737F-45CB-B68E-254E46348037}" destId="{9358AC05-5D7D-4327-9F80-1AD486AEA664}" srcOrd="6" destOrd="0" presId="urn:microsoft.com/office/officeart/2005/8/layout/target3"/>
    <dgm:cxn modelId="{FEAC5292-A372-4E53-8DC0-A5C30CE99D59}" type="presParOf" srcId="{333A1088-737F-45CB-B68E-254E46348037}" destId="{313FC574-E1CD-4FB4-B054-0B805CE0447D}" srcOrd="7" destOrd="0" presId="urn:microsoft.com/office/officeart/2005/8/layout/target3"/>
    <dgm:cxn modelId="{B680B43A-7064-4752-ADBC-05F504D0D373}" type="presParOf" srcId="{333A1088-737F-45CB-B68E-254E46348037}" destId="{619D679B-A015-4ECF-8348-D1034C574F40}" srcOrd="8" destOrd="0" presId="urn:microsoft.com/office/officeart/2005/8/layout/target3"/>
    <dgm:cxn modelId="{4777917A-AD2C-4A82-A66F-80160A47584C}" type="presParOf" srcId="{333A1088-737F-45CB-B68E-254E46348037}" destId="{322283A8-4A27-4CDA-BAE3-F381106A9174}" srcOrd="9" destOrd="0" presId="urn:microsoft.com/office/officeart/2005/8/layout/target3"/>
    <dgm:cxn modelId="{F6686F7A-D504-4DB4-B923-C33771C4F746}" type="presParOf" srcId="{333A1088-737F-45CB-B68E-254E46348037}" destId="{FFC9F71D-1B4F-4AD9-A4A6-86ADEFC8AF5C}" srcOrd="10" destOrd="0" presId="urn:microsoft.com/office/officeart/2005/8/layout/target3"/>
    <dgm:cxn modelId="{29D8BB22-5381-466F-B961-9FD4E08BB121}" type="presParOf" srcId="{333A1088-737F-45CB-B68E-254E46348037}" destId="{25B08C86-7E15-44DC-BE7F-FFB55DD49D12}" srcOrd="11" destOrd="0" presId="urn:microsoft.com/office/officeart/2005/8/layout/target3"/>
    <dgm:cxn modelId="{87BE8F1D-B84D-4B2D-A2E8-0DD1B46F93DE}" type="presParOf" srcId="{333A1088-737F-45CB-B68E-254E46348037}" destId="{76644BE8-9D7C-4C09-B250-3D10AF48CBB7}" srcOrd="12" destOrd="0" presId="urn:microsoft.com/office/officeart/2005/8/layout/target3"/>
    <dgm:cxn modelId="{CEC572F8-E7BE-4934-B268-119690C02834}" type="presParOf" srcId="{333A1088-737F-45CB-B68E-254E46348037}" destId="{EE85B701-7295-41C0-BA7A-34D3756A2AE6}" srcOrd="13" destOrd="0" presId="urn:microsoft.com/office/officeart/2005/8/layout/target3"/>
    <dgm:cxn modelId="{E6207371-9E63-419D-9C6B-F18B987D1558}" type="presParOf" srcId="{333A1088-737F-45CB-B68E-254E46348037}" destId="{8BEBB6EC-1DAA-4CAC-8A25-BC0FCBD5DBD5}" srcOrd="14" destOrd="0" presId="urn:microsoft.com/office/officeart/2005/8/layout/target3"/>
    <dgm:cxn modelId="{9326D153-036C-4C34-BF0E-ADECC848D230}" type="presParOf" srcId="{333A1088-737F-45CB-B68E-254E46348037}" destId="{AED2198E-93D5-4001-81B4-73124B309672}" srcOrd="15" destOrd="0" presId="urn:microsoft.com/office/officeart/2005/8/layout/target3"/>
    <dgm:cxn modelId="{9E413691-60DC-4843-9159-8924F54B0F24}" type="presParOf" srcId="{333A1088-737F-45CB-B68E-254E46348037}" destId="{2BE915AB-18AA-4053-B92C-3BFC9ED204BB}" srcOrd="16" destOrd="0" presId="urn:microsoft.com/office/officeart/2005/8/layout/target3"/>
    <dgm:cxn modelId="{C5BE72A8-8B55-4D56-A8B5-8BCE0355C867}" type="presParOf" srcId="{333A1088-737F-45CB-B68E-254E46348037}" destId="{6BB5E863-4638-4E1D-BFDE-399D028AC4ED}" srcOrd="17" destOrd="0" presId="urn:microsoft.com/office/officeart/2005/8/layout/target3"/>
    <dgm:cxn modelId="{1B6A51D2-1CD0-413B-9932-B243074D68D6}" type="presParOf" srcId="{333A1088-737F-45CB-B68E-254E46348037}" destId="{5A5FFA88-C948-4069-8E93-59FA12366E83}" srcOrd="18" destOrd="0" presId="urn:microsoft.com/office/officeart/2005/8/layout/target3"/>
    <dgm:cxn modelId="{348F6F29-E1E3-4376-ADBE-C054294826E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Marcel Bednařík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VY_32_INOVACE_09_INF_18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0" kern="1200" dirty="0" err="1" smtClean="0">
              <a:solidFill>
                <a:schemeClr val="tx1"/>
              </a:solidFill>
            </a:rPr>
            <a:t>Inf</a:t>
          </a:r>
          <a:r>
            <a:rPr lang="cs-CZ" sz="2000" b="0" kern="1200" dirty="0" smtClean="0">
              <a:solidFill>
                <a:schemeClr val="tx1"/>
              </a:solidFill>
            </a:rPr>
            <a:t> – 6</a:t>
          </a:r>
          <a:r>
            <a:rPr lang="cs-CZ" sz="2000" b="0" kern="1200" dirty="0" smtClean="0">
              <a:solidFill>
                <a:schemeClr val="tx1"/>
              </a:solidFill>
            </a:rPr>
            <a:t>. B </a:t>
          </a:r>
          <a:r>
            <a:rPr lang="cs-CZ" sz="2000" b="0" kern="1200" dirty="0" smtClean="0">
              <a:solidFill>
                <a:schemeClr val="tx1"/>
              </a:solidFill>
            </a:rPr>
            <a:t>– Přední a zadní stěna skříně PC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2A4EB1-ABBA-4260-A896-C6321C3A337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629963-1B9A-4F82-B5AB-52DD6B1AA8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568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5FAE38-38EA-4320-938A-B4CF1B79DBF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F1B850-9232-410F-B564-01FA349161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pmgo.com/images/2010/chevrolet_camaro_pc_case02.jpg" TargetMode="External"/><Relationship Id="rId2" Type="http://schemas.openxmlformats.org/officeDocument/2006/relationships/hyperlink" Target="http://img.tomshardware.com/de/2004/09/08/pc_gehaeuse_mit_pfiff_8_miditower/aufmache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647339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výkladová část prezentace je zaměřena na seznámení žáků s částmi počítačové skříně, porty a konektory, které se nachází na přední a zadní straně počítačové skříně</a:t>
            </a:r>
          </a:p>
          <a:p>
            <a:r>
              <a:rPr lang="cs-CZ" dirty="0" smtClean="0"/>
              <a:t>cvičení je zaměřeno na procvičení získaných vědomostí, pojmů</a:t>
            </a:r>
          </a:p>
          <a:p>
            <a:r>
              <a:rPr lang="cs-CZ" dirty="0" smtClean="0"/>
              <a:t>možno využít  při výkladu nového učiva, opakování, procvičování, zkoušení</a:t>
            </a:r>
          </a:p>
          <a:p>
            <a:r>
              <a:rPr lang="cs-CZ" dirty="0" smtClean="0"/>
              <a:t>cvičení obsahuje řešení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Přední a zadní stěna skříně PC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1" name="Picture 21" descr="207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72838" y="1269507"/>
            <a:ext cx="2459465" cy="47312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Počítač - skříň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5842992" cy="4525963"/>
          </a:xfrm>
        </p:spPr>
        <p:txBody>
          <a:bodyPr/>
          <a:lstStyle/>
          <a:p>
            <a:pPr eaLnBrk="1" hangingPunct="1"/>
            <a:r>
              <a:rPr lang="cs-CZ" dirty="0" smtClean="0"/>
              <a:t>skříň obsahuje součástky vlastního počítače</a:t>
            </a:r>
          </a:p>
          <a:p>
            <a:pPr eaLnBrk="1" hangingPunct="1"/>
            <a:r>
              <a:rPr lang="cs-CZ" dirty="0" smtClean="0"/>
              <a:t>může mít různé tvary a velikosti</a:t>
            </a:r>
          </a:p>
          <a:p>
            <a:pPr eaLnBrk="1" hangingPunct="1"/>
            <a:r>
              <a:rPr lang="cs-CZ" dirty="0" smtClean="0"/>
              <a:t>může obsahovat různé druhy vstupů a výstupů,konektorů a portů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6643702" y="628652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83447"/>
            <a:ext cx="7072362" cy="6774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643834" y="628652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7" descr="hw0705_HW_DigiProPC_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660400"/>
            <a:ext cx="4622800" cy="619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 eaLnBrk="1" hangingPunct="1"/>
            <a:r>
              <a:rPr lang="cs-CZ" dirty="0" smtClean="0"/>
              <a:t>Přední stěna skříně PC</a:t>
            </a:r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 bwMode="auto">
          <a:xfrm>
            <a:off x="4572000" y="1628775"/>
            <a:ext cx="373486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CD/DVD </a:t>
            </a:r>
            <a:r>
              <a:rPr lang="cs-CZ" dirty="0" smtClean="0"/>
              <a:t>mechanika,</a:t>
            </a:r>
            <a:r>
              <a:rPr lang="cs-CZ" dirty="0" err="1" smtClean="0"/>
              <a:t>Bluray</a:t>
            </a:r>
            <a:r>
              <a:rPr lang="cs-CZ" dirty="0" smtClean="0"/>
              <a:t> mechanika</a:t>
            </a:r>
            <a:endParaRPr lang="cs-CZ" dirty="0"/>
          </a:p>
        </p:txBody>
      </p:sp>
      <p:sp>
        <p:nvSpPr>
          <p:cNvPr id="34825" name="Text Box 9"/>
          <p:cNvSpPr txBox="1">
            <a:spLocks noChangeArrowheads="1"/>
          </p:cNvSpPr>
          <p:nvPr/>
        </p:nvSpPr>
        <p:spPr bwMode="auto">
          <a:xfrm>
            <a:off x="4572000" y="1989138"/>
            <a:ext cx="2317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disketová mechanika</a:t>
            </a:r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>
            <a:off x="4572000" y="2349500"/>
            <a:ext cx="2266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výstup pro sluchátka</a:t>
            </a: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 bwMode="auto">
          <a:xfrm>
            <a:off x="4572000" y="2708275"/>
            <a:ext cx="2063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vstup pro mikrofon</a:t>
            </a:r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 bwMode="auto">
          <a:xfrm>
            <a:off x="4572000" y="3068638"/>
            <a:ext cx="1225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USB porty</a:t>
            </a:r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 bwMode="auto">
          <a:xfrm>
            <a:off x="4572000" y="3429000"/>
            <a:ext cx="1733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tlačítko RESET</a:t>
            </a:r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 bwMode="auto">
          <a:xfrm>
            <a:off x="4572000" y="4868863"/>
            <a:ext cx="1835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tlačítko POWER</a:t>
            </a:r>
          </a:p>
        </p:txBody>
      </p:sp>
      <p:sp>
        <p:nvSpPr>
          <p:cNvPr id="34831" name="Text Box 15"/>
          <p:cNvSpPr txBox="1">
            <a:spLocks noChangeArrowheads="1"/>
          </p:cNvSpPr>
          <p:nvPr/>
        </p:nvSpPr>
        <p:spPr bwMode="auto">
          <a:xfrm>
            <a:off x="4572000" y="3789363"/>
            <a:ext cx="3486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kontrolka činnosti pevného disku</a:t>
            </a:r>
          </a:p>
        </p:txBody>
      </p:sp>
      <p:sp>
        <p:nvSpPr>
          <p:cNvPr id="34832" name="Text Box 16"/>
          <p:cNvSpPr txBox="1">
            <a:spLocks noChangeArrowheads="1"/>
          </p:cNvSpPr>
          <p:nvPr/>
        </p:nvSpPr>
        <p:spPr bwMode="auto">
          <a:xfrm>
            <a:off x="4572000" y="4508500"/>
            <a:ext cx="2851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kontrolka zapnutí počítače</a:t>
            </a:r>
          </a:p>
        </p:txBody>
      </p:sp>
      <p:sp>
        <p:nvSpPr>
          <p:cNvPr id="34833" name="Text Box 17"/>
          <p:cNvSpPr txBox="1">
            <a:spLocks noChangeArrowheads="1"/>
          </p:cNvSpPr>
          <p:nvPr/>
        </p:nvSpPr>
        <p:spPr bwMode="auto">
          <a:xfrm>
            <a:off x="4572000" y="5949950"/>
            <a:ext cx="1962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otvory pro větrání</a:t>
            </a:r>
          </a:p>
        </p:txBody>
      </p:sp>
      <p:sp>
        <p:nvSpPr>
          <p:cNvPr id="34834" name="Line 18"/>
          <p:cNvSpPr>
            <a:spLocks noChangeShapeType="1"/>
          </p:cNvSpPr>
          <p:nvPr/>
        </p:nvSpPr>
        <p:spPr bwMode="auto">
          <a:xfrm flipH="1" flipV="1">
            <a:off x="3419475" y="1484313"/>
            <a:ext cx="1152525" cy="2889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5" name="Line 19"/>
          <p:cNvSpPr>
            <a:spLocks noChangeShapeType="1"/>
          </p:cNvSpPr>
          <p:nvPr/>
        </p:nvSpPr>
        <p:spPr bwMode="auto">
          <a:xfrm flipH="1">
            <a:off x="3132138" y="2205038"/>
            <a:ext cx="1439862" cy="71913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6" name="Line 20"/>
          <p:cNvSpPr>
            <a:spLocks noChangeShapeType="1"/>
          </p:cNvSpPr>
          <p:nvPr/>
        </p:nvSpPr>
        <p:spPr bwMode="auto">
          <a:xfrm flipH="1">
            <a:off x="3779838" y="2565400"/>
            <a:ext cx="863600" cy="4318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7" name="Line 21"/>
          <p:cNvSpPr>
            <a:spLocks noChangeShapeType="1"/>
          </p:cNvSpPr>
          <p:nvPr/>
        </p:nvSpPr>
        <p:spPr bwMode="auto">
          <a:xfrm flipH="1">
            <a:off x="3779838" y="2924175"/>
            <a:ext cx="792162" cy="2889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8" name="Line 22"/>
          <p:cNvSpPr>
            <a:spLocks noChangeShapeType="1"/>
          </p:cNvSpPr>
          <p:nvPr/>
        </p:nvSpPr>
        <p:spPr bwMode="auto">
          <a:xfrm flipH="1">
            <a:off x="3851275" y="3284538"/>
            <a:ext cx="720725" cy="2159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9" name="Line 23"/>
          <p:cNvSpPr>
            <a:spLocks noChangeShapeType="1"/>
          </p:cNvSpPr>
          <p:nvPr/>
        </p:nvSpPr>
        <p:spPr bwMode="auto">
          <a:xfrm flipH="1">
            <a:off x="3492500" y="3644900"/>
            <a:ext cx="1079500" cy="36036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40" name="Line 24"/>
          <p:cNvSpPr>
            <a:spLocks noChangeShapeType="1"/>
          </p:cNvSpPr>
          <p:nvPr/>
        </p:nvSpPr>
        <p:spPr bwMode="auto">
          <a:xfrm flipH="1" flipV="1">
            <a:off x="3492500" y="4724400"/>
            <a:ext cx="1079500" cy="2889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43" name="Line 27"/>
          <p:cNvSpPr>
            <a:spLocks noChangeShapeType="1"/>
          </p:cNvSpPr>
          <p:nvPr/>
        </p:nvSpPr>
        <p:spPr bwMode="auto">
          <a:xfrm flipH="1" flipV="1">
            <a:off x="3059113" y="4149725"/>
            <a:ext cx="1512887" cy="503238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44" name="Line 28"/>
          <p:cNvSpPr>
            <a:spLocks noChangeShapeType="1"/>
          </p:cNvSpPr>
          <p:nvPr/>
        </p:nvSpPr>
        <p:spPr bwMode="auto">
          <a:xfrm flipH="1">
            <a:off x="3779838" y="4005263"/>
            <a:ext cx="792162" cy="7143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45" name="Line 29"/>
          <p:cNvSpPr>
            <a:spLocks noChangeShapeType="1"/>
          </p:cNvSpPr>
          <p:nvPr/>
        </p:nvSpPr>
        <p:spPr bwMode="auto">
          <a:xfrm flipH="1">
            <a:off x="3492500" y="6092825"/>
            <a:ext cx="935038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46" name="Line 30"/>
          <p:cNvSpPr>
            <a:spLocks noChangeShapeType="1"/>
          </p:cNvSpPr>
          <p:nvPr/>
        </p:nvSpPr>
        <p:spPr bwMode="auto">
          <a:xfrm flipH="1" flipV="1">
            <a:off x="971550" y="3500438"/>
            <a:ext cx="3455988" cy="259238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47" name="Line 31"/>
          <p:cNvSpPr>
            <a:spLocks noChangeShapeType="1"/>
          </p:cNvSpPr>
          <p:nvPr/>
        </p:nvSpPr>
        <p:spPr bwMode="auto">
          <a:xfrm flipH="1" flipV="1">
            <a:off x="1187450" y="5445125"/>
            <a:ext cx="3240088" cy="6477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6643702" y="628652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4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4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4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4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4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4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4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4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34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348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34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348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34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34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34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500"/>
                                        <p:tgtEl>
                                          <p:spTgt spid="34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348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500"/>
                                        <p:tgtEl>
                                          <p:spTgt spid="348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34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5" dur="500"/>
                                        <p:tgtEl>
                                          <p:spTgt spid="34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500"/>
                                        <p:tgtEl>
                                          <p:spTgt spid="34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4" grpId="0"/>
      <p:bldP spid="34825" grpId="0"/>
      <p:bldP spid="34826" grpId="0"/>
      <p:bldP spid="34827" grpId="0"/>
      <p:bldP spid="34828" grpId="0"/>
      <p:bldP spid="34829" grpId="0"/>
      <p:bldP spid="34830" grpId="0"/>
      <p:bldP spid="34831" grpId="0"/>
      <p:bldP spid="34832" grpId="0"/>
      <p:bldP spid="34833" grpId="0"/>
      <p:bldP spid="34834" grpId="0" animBg="1"/>
      <p:bldP spid="34835" grpId="0" animBg="1"/>
      <p:bldP spid="34836" grpId="0" animBg="1"/>
      <p:bldP spid="34837" grpId="0" animBg="1"/>
      <p:bldP spid="34838" grpId="0" animBg="1"/>
      <p:bldP spid="34839" grpId="0" animBg="1"/>
      <p:bldP spid="34840" grpId="0" animBg="1"/>
      <p:bldP spid="34843" grpId="0" animBg="1"/>
      <p:bldP spid="34844" grpId="0" animBg="1"/>
      <p:bldP spid="34845" grpId="0" animBg="1"/>
      <p:bldP spid="34846" grpId="0" animBg="1"/>
      <p:bldP spid="3484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 l="33143" t="4302" r="9958" b="7527"/>
          <a:stretch>
            <a:fillRect/>
          </a:stretch>
        </p:blipFill>
        <p:spPr bwMode="auto">
          <a:xfrm>
            <a:off x="928662" y="500042"/>
            <a:ext cx="2357454" cy="5857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 l="41853" t="8310" r="4575" b="5471"/>
          <a:stretch>
            <a:fillRect/>
          </a:stretch>
        </p:blipFill>
        <p:spPr bwMode="auto">
          <a:xfrm>
            <a:off x="6857984" y="571480"/>
            <a:ext cx="2286016" cy="57864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 l="13333" t="8889" r="33333" b="11111"/>
          <a:stretch>
            <a:fillRect/>
          </a:stretch>
        </p:blipFill>
        <p:spPr bwMode="auto">
          <a:xfrm>
            <a:off x="3643306" y="500042"/>
            <a:ext cx="2563830" cy="5768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358082" y="648866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 eaLnBrk="1" hangingPunct="1"/>
            <a:r>
              <a:rPr lang="cs-CZ" dirty="0" smtClean="0"/>
              <a:t>Zadní stěna skříně PC</a:t>
            </a:r>
          </a:p>
        </p:txBody>
      </p:sp>
      <p:pic>
        <p:nvPicPr>
          <p:cNvPr id="17411" name="Picture 8" descr="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3200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73" name="Text Box 9"/>
          <p:cNvSpPr txBox="1">
            <a:spLocks noChangeArrowheads="1"/>
          </p:cNvSpPr>
          <p:nvPr/>
        </p:nvSpPr>
        <p:spPr bwMode="auto">
          <a:xfrm>
            <a:off x="3851275" y="1412875"/>
            <a:ext cx="293259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konektor pro kabel napájení </a:t>
            </a:r>
          </a:p>
        </p:txBody>
      </p:sp>
      <p:sp>
        <p:nvSpPr>
          <p:cNvPr id="36874" name="Text Box 10"/>
          <p:cNvSpPr txBox="1">
            <a:spLocks noChangeArrowheads="1"/>
          </p:cNvSpPr>
          <p:nvPr/>
        </p:nvSpPr>
        <p:spPr bwMode="auto">
          <a:xfrm>
            <a:off x="3851275" y="2492375"/>
            <a:ext cx="4235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konektor pro připojení klávesnice (PS/2)</a:t>
            </a:r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 bwMode="auto">
          <a:xfrm>
            <a:off x="3851275" y="2133600"/>
            <a:ext cx="3638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konektor pro připojení myši (PS/2)</a:t>
            </a:r>
          </a:p>
        </p:txBody>
      </p:sp>
      <p:sp>
        <p:nvSpPr>
          <p:cNvPr id="36876" name="Text Box 12"/>
          <p:cNvSpPr txBox="1">
            <a:spLocks noChangeArrowheads="1"/>
          </p:cNvSpPr>
          <p:nvPr/>
        </p:nvSpPr>
        <p:spPr bwMode="auto">
          <a:xfrm>
            <a:off x="3851275" y="2852738"/>
            <a:ext cx="363548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USB </a:t>
            </a:r>
            <a:r>
              <a:rPr lang="cs-CZ" dirty="0" smtClean="0"/>
              <a:t>port </a:t>
            </a:r>
            <a:r>
              <a:rPr lang="cs-CZ" dirty="0"/>
              <a:t>(</a:t>
            </a:r>
            <a:r>
              <a:rPr lang="cs-CZ" dirty="0" err="1"/>
              <a:t>flash</a:t>
            </a:r>
            <a:r>
              <a:rPr lang="cs-CZ" dirty="0"/>
              <a:t> disky, fotoaparáty, ...)</a:t>
            </a:r>
          </a:p>
        </p:txBody>
      </p:sp>
      <p:sp>
        <p:nvSpPr>
          <p:cNvPr id="36877" name="Text Box 13"/>
          <p:cNvSpPr txBox="1">
            <a:spLocks noChangeArrowheads="1"/>
          </p:cNvSpPr>
          <p:nvPr/>
        </p:nvSpPr>
        <p:spPr bwMode="auto">
          <a:xfrm>
            <a:off x="3851275" y="3573463"/>
            <a:ext cx="4883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sériový port (pro starší typy myší, modemy, ...)</a:t>
            </a:r>
          </a:p>
        </p:txBody>
      </p:sp>
      <p:sp>
        <p:nvSpPr>
          <p:cNvPr id="36878" name="Text Box 14"/>
          <p:cNvSpPr txBox="1">
            <a:spLocks noChangeArrowheads="1"/>
          </p:cNvSpPr>
          <p:nvPr/>
        </p:nvSpPr>
        <p:spPr bwMode="auto">
          <a:xfrm>
            <a:off x="3851275" y="3933825"/>
            <a:ext cx="244259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paralelní port </a:t>
            </a:r>
            <a:r>
              <a:rPr lang="cs-CZ" dirty="0" smtClean="0"/>
              <a:t>( tiskárna)</a:t>
            </a:r>
            <a:endParaRPr lang="cs-CZ" dirty="0"/>
          </a:p>
        </p:txBody>
      </p:sp>
      <p:sp>
        <p:nvSpPr>
          <p:cNvPr id="36879" name="Text Box 15"/>
          <p:cNvSpPr txBox="1">
            <a:spLocks noChangeArrowheads="1"/>
          </p:cNvSpPr>
          <p:nvPr/>
        </p:nvSpPr>
        <p:spPr bwMode="auto">
          <a:xfrm>
            <a:off x="3851275" y="4292600"/>
            <a:ext cx="50609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konektory zvukové karty (</a:t>
            </a:r>
            <a:r>
              <a:rPr lang="cs-CZ">
                <a:solidFill>
                  <a:srgbClr val="00FF00"/>
                </a:solidFill>
              </a:rPr>
              <a:t>reproduktory</a:t>
            </a:r>
            <a:r>
              <a:rPr lang="cs-CZ"/>
              <a:t>, </a:t>
            </a:r>
            <a:r>
              <a:rPr lang="cs-CZ">
                <a:solidFill>
                  <a:srgbClr val="0066FF"/>
                </a:solidFill>
              </a:rPr>
              <a:t>line-out</a:t>
            </a:r>
            <a:r>
              <a:rPr lang="cs-CZ"/>
              <a:t>, </a:t>
            </a:r>
            <a:br>
              <a:rPr lang="cs-CZ"/>
            </a:br>
            <a:r>
              <a:rPr lang="cs-CZ">
                <a:solidFill>
                  <a:srgbClr val="FF0000"/>
                </a:solidFill>
              </a:rPr>
              <a:t>mikrofon</a:t>
            </a:r>
            <a:r>
              <a:rPr lang="cs-CZ"/>
              <a:t>)</a:t>
            </a:r>
          </a:p>
        </p:txBody>
      </p:sp>
      <p:sp>
        <p:nvSpPr>
          <p:cNvPr id="36880" name="Text Box 16"/>
          <p:cNvSpPr txBox="1">
            <a:spLocks noChangeArrowheads="1"/>
          </p:cNvSpPr>
          <p:nvPr/>
        </p:nvSpPr>
        <p:spPr bwMode="auto">
          <a:xfrm>
            <a:off x="3851275" y="4941888"/>
            <a:ext cx="319824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game port </a:t>
            </a:r>
            <a:r>
              <a:rPr lang="cs-CZ" dirty="0" smtClean="0"/>
              <a:t>( joystick, </a:t>
            </a:r>
            <a:r>
              <a:rPr lang="cs-CZ" dirty="0" err="1" smtClean="0"/>
              <a:t>gamepad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6881" name="Text Box 17"/>
          <p:cNvSpPr txBox="1">
            <a:spLocks noChangeArrowheads="1"/>
          </p:cNvSpPr>
          <p:nvPr/>
        </p:nvSpPr>
        <p:spPr bwMode="auto">
          <a:xfrm>
            <a:off x="3851275" y="5300663"/>
            <a:ext cx="376910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konektory grafické karty </a:t>
            </a:r>
            <a:r>
              <a:rPr lang="cs-CZ" dirty="0" smtClean="0"/>
              <a:t>( monitor, </a:t>
            </a:r>
            <a:r>
              <a:rPr lang="cs-CZ" dirty="0"/>
              <a:t>TV)</a:t>
            </a:r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 bwMode="auto">
          <a:xfrm>
            <a:off x="3851275" y="5661025"/>
            <a:ext cx="3079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konektory interního modemu</a:t>
            </a:r>
          </a:p>
        </p:txBody>
      </p:sp>
      <p:sp>
        <p:nvSpPr>
          <p:cNvPr id="36883" name="Text Box 19"/>
          <p:cNvSpPr txBox="1">
            <a:spLocks noChangeArrowheads="1"/>
          </p:cNvSpPr>
          <p:nvPr/>
        </p:nvSpPr>
        <p:spPr bwMode="auto">
          <a:xfrm>
            <a:off x="3851275" y="1773238"/>
            <a:ext cx="2495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ventilátor zdroje napětí</a:t>
            </a:r>
          </a:p>
        </p:txBody>
      </p:sp>
      <p:sp>
        <p:nvSpPr>
          <p:cNvPr id="36884" name="Text Box 20"/>
          <p:cNvSpPr txBox="1">
            <a:spLocks noChangeArrowheads="1"/>
          </p:cNvSpPr>
          <p:nvPr/>
        </p:nvSpPr>
        <p:spPr bwMode="auto">
          <a:xfrm>
            <a:off x="3851275" y="3213100"/>
            <a:ext cx="1555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větrací otvory</a:t>
            </a:r>
          </a:p>
        </p:txBody>
      </p:sp>
      <p:sp>
        <p:nvSpPr>
          <p:cNvPr id="36885" name="Line 21"/>
          <p:cNvSpPr>
            <a:spLocks noChangeShapeType="1"/>
          </p:cNvSpPr>
          <p:nvPr/>
        </p:nvSpPr>
        <p:spPr bwMode="auto">
          <a:xfrm flipH="1" flipV="1">
            <a:off x="1042988" y="549275"/>
            <a:ext cx="2881312" cy="10795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86" name="Line 22"/>
          <p:cNvSpPr>
            <a:spLocks noChangeShapeType="1"/>
          </p:cNvSpPr>
          <p:nvPr/>
        </p:nvSpPr>
        <p:spPr bwMode="auto">
          <a:xfrm flipH="1" flipV="1">
            <a:off x="2339975" y="1341438"/>
            <a:ext cx="1584325" cy="6477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87" name="Line 23"/>
          <p:cNvSpPr>
            <a:spLocks noChangeShapeType="1"/>
          </p:cNvSpPr>
          <p:nvPr/>
        </p:nvSpPr>
        <p:spPr bwMode="auto">
          <a:xfrm flipH="1" flipV="1">
            <a:off x="827088" y="2060575"/>
            <a:ext cx="3024187" cy="2889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88" name="Line 24"/>
          <p:cNvSpPr>
            <a:spLocks noChangeShapeType="1"/>
          </p:cNvSpPr>
          <p:nvPr/>
        </p:nvSpPr>
        <p:spPr bwMode="auto">
          <a:xfrm flipH="1" flipV="1">
            <a:off x="539750" y="2205038"/>
            <a:ext cx="3311525" cy="4318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89" name="Line 25"/>
          <p:cNvSpPr>
            <a:spLocks noChangeShapeType="1"/>
          </p:cNvSpPr>
          <p:nvPr/>
        </p:nvSpPr>
        <p:spPr bwMode="auto">
          <a:xfrm flipH="1" flipV="1">
            <a:off x="684213" y="2420938"/>
            <a:ext cx="3167062" cy="57626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0" name="Line 26"/>
          <p:cNvSpPr>
            <a:spLocks noChangeShapeType="1"/>
          </p:cNvSpPr>
          <p:nvPr/>
        </p:nvSpPr>
        <p:spPr bwMode="auto">
          <a:xfrm flipH="1" flipV="1">
            <a:off x="2484438" y="3213100"/>
            <a:ext cx="1366837" cy="2159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2" name="Line 28"/>
          <p:cNvSpPr>
            <a:spLocks noChangeShapeType="1"/>
          </p:cNvSpPr>
          <p:nvPr/>
        </p:nvSpPr>
        <p:spPr bwMode="auto">
          <a:xfrm flipH="1" flipV="1">
            <a:off x="539750" y="2924175"/>
            <a:ext cx="3311525" cy="865188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4" name="Line 30"/>
          <p:cNvSpPr>
            <a:spLocks noChangeShapeType="1"/>
          </p:cNvSpPr>
          <p:nvPr/>
        </p:nvSpPr>
        <p:spPr bwMode="auto">
          <a:xfrm flipH="1" flipV="1">
            <a:off x="827088" y="3284538"/>
            <a:ext cx="3097212" cy="86518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5" name="Line 31"/>
          <p:cNvSpPr>
            <a:spLocks noChangeShapeType="1"/>
          </p:cNvSpPr>
          <p:nvPr/>
        </p:nvSpPr>
        <p:spPr bwMode="auto">
          <a:xfrm flipH="1" flipV="1">
            <a:off x="539750" y="3860800"/>
            <a:ext cx="3311525" cy="6477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6" name="Line 32"/>
          <p:cNvSpPr>
            <a:spLocks noChangeShapeType="1"/>
          </p:cNvSpPr>
          <p:nvPr/>
        </p:nvSpPr>
        <p:spPr bwMode="auto">
          <a:xfrm flipH="1" flipV="1">
            <a:off x="900113" y="4149725"/>
            <a:ext cx="3024187" cy="100806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7" name="Line 33"/>
          <p:cNvSpPr>
            <a:spLocks noChangeShapeType="1"/>
          </p:cNvSpPr>
          <p:nvPr/>
        </p:nvSpPr>
        <p:spPr bwMode="auto">
          <a:xfrm flipH="1" flipV="1">
            <a:off x="1908175" y="4941888"/>
            <a:ext cx="2016125" cy="57467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8" name="Line 34"/>
          <p:cNvSpPr>
            <a:spLocks noChangeShapeType="1"/>
          </p:cNvSpPr>
          <p:nvPr/>
        </p:nvSpPr>
        <p:spPr bwMode="auto">
          <a:xfrm flipH="1">
            <a:off x="1116013" y="5876925"/>
            <a:ext cx="2808287" cy="2159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899" name="Text Box 35"/>
          <p:cNvSpPr txBox="1">
            <a:spLocks noChangeArrowheads="1"/>
          </p:cNvSpPr>
          <p:nvPr/>
        </p:nvSpPr>
        <p:spPr bwMode="auto">
          <a:xfrm>
            <a:off x="3832225" y="6040438"/>
            <a:ext cx="4298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volné pozice pro další karty (TV tuner,...)</a:t>
            </a:r>
          </a:p>
        </p:txBody>
      </p:sp>
      <p:sp>
        <p:nvSpPr>
          <p:cNvPr id="36900" name="Line 36"/>
          <p:cNvSpPr>
            <a:spLocks noChangeShapeType="1"/>
          </p:cNvSpPr>
          <p:nvPr/>
        </p:nvSpPr>
        <p:spPr bwMode="auto">
          <a:xfrm flipH="1">
            <a:off x="1835150" y="6237288"/>
            <a:ext cx="2016125" cy="2159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901" name="Line 37"/>
          <p:cNvSpPr>
            <a:spLocks noChangeShapeType="1"/>
          </p:cNvSpPr>
          <p:nvPr/>
        </p:nvSpPr>
        <p:spPr bwMode="auto">
          <a:xfrm flipH="1" flipV="1">
            <a:off x="1763713" y="5876925"/>
            <a:ext cx="2087562" cy="36036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6902" name="Line 38"/>
          <p:cNvSpPr>
            <a:spLocks noChangeShapeType="1"/>
          </p:cNvSpPr>
          <p:nvPr/>
        </p:nvSpPr>
        <p:spPr bwMode="auto">
          <a:xfrm flipH="1" flipV="1">
            <a:off x="1908175" y="5229225"/>
            <a:ext cx="1943100" cy="100806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7715272" y="648866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6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6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6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6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6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6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68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6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6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6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6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36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36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36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36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36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36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36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36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36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7" dur="500"/>
                                        <p:tgtEl>
                                          <p:spTgt spid="36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36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7" dur="500"/>
                                        <p:tgtEl>
                                          <p:spTgt spid="36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2" dur="500"/>
                                        <p:tgtEl>
                                          <p:spTgt spid="36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500"/>
                                        <p:tgtEl>
                                          <p:spTgt spid="36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0" dur="500"/>
                                        <p:tgtEl>
                                          <p:spTgt spid="36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3" dur="500"/>
                                        <p:tgtEl>
                                          <p:spTgt spid="36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8" dur="500"/>
                                        <p:tgtEl>
                                          <p:spTgt spid="36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3" grpId="0"/>
      <p:bldP spid="36874" grpId="0"/>
      <p:bldP spid="36875" grpId="0"/>
      <p:bldP spid="36876" grpId="0"/>
      <p:bldP spid="36877" grpId="0"/>
      <p:bldP spid="36878" grpId="0"/>
      <p:bldP spid="36879" grpId="0"/>
      <p:bldP spid="36880" grpId="0"/>
      <p:bldP spid="36881" grpId="0"/>
      <p:bldP spid="36882" grpId="0"/>
      <p:bldP spid="36883" grpId="0"/>
      <p:bldP spid="36884" grpId="0"/>
      <p:bldP spid="36885" grpId="0" animBg="1"/>
      <p:bldP spid="36886" grpId="0" animBg="1"/>
      <p:bldP spid="36887" grpId="0" animBg="1"/>
      <p:bldP spid="36888" grpId="0" animBg="1"/>
      <p:bldP spid="36889" grpId="0" animBg="1"/>
      <p:bldP spid="36890" grpId="0" animBg="1"/>
      <p:bldP spid="36892" grpId="0" animBg="1"/>
      <p:bldP spid="36894" grpId="0" animBg="1"/>
      <p:bldP spid="36895" grpId="0" animBg="1"/>
      <p:bldP spid="36896" grpId="0" animBg="1"/>
      <p:bldP spid="36897" grpId="0" animBg="1"/>
      <p:bldP spid="36898" grpId="0" animBg="1"/>
      <p:bldP spid="36899" grpId="0"/>
      <p:bldP spid="36900" grpId="0" animBg="1"/>
      <p:bldP spid="36901" grpId="0" animBg="1"/>
      <p:bldP spid="3690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 t="-116"/>
          <a:stretch>
            <a:fillRect/>
          </a:stretch>
        </p:blipFill>
        <p:spPr bwMode="auto">
          <a:xfrm>
            <a:off x="714348" y="357166"/>
            <a:ext cx="4000528" cy="34242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8" descr="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46" y="1000108"/>
            <a:ext cx="2366968" cy="5072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5" descr="Zavřít okno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7224" y="3857628"/>
            <a:ext cx="3693587" cy="2770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786314" y="628652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278605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5" descr="Zavřít okn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1808163"/>
            <a:ext cx="5473700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smtClean="0"/>
              <a:t>Zadní stěna multimediálního počítače</a:t>
            </a: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 bwMode="auto">
          <a:xfrm>
            <a:off x="323850" y="1484313"/>
            <a:ext cx="109998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napájení </a:t>
            </a:r>
          </a:p>
        </p:txBody>
      </p:sp>
      <p:sp>
        <p:nvSpPr>
          <p:cNvPr id="35849" name="Line 9"/>
          <p:cNvSpPr>
            <a:spLocks noChangeShapeType="1"/>
          </p:cNvSpPr>
          <p:nvPr/>
        </p:nvSpPr>
        <p:spPr bwMode="auto">
          <a:xfrm>
            <a:off x="1042988" y="1844675"/>
            <a:ext cx="1223962" cy="1728788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 bwMode="auto">
          <a:xfrm>
            <a:off x="4356100" y="1268413"/>
            <a:ext cx="2495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ventilátor zdroje napětí</a:t>
            </a:r>
          </a:p>
        </p:txBody>
      </p:sp>
      <p:sp>
        <p:nvSpPr>
          <p:cNvPr id="35851" name="Line 11"/>
          <p:cNvSpPr>
            <a:spLocks noChangeShapeType="1"/>
          </p:cNvSpPr>
          <p:nvPr/>
        </p:nvSpPr>
        <p:spPr bwMode="auto">
          <a:xfrm flipH="1">
            <a:off x="4067175" y="1628775"/>
            <a:ext cx="792163" cy="1512888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52" name="Text Box 12"/>
          <p:cNvSpPr txBox="1">
            <a:spLocks noChangeArrowheads="1"/>
          </p:cNvSpPr>
          <p:nvPr/>
        </p:nvSpPr>
        <p:spPr bwMode="auto">
          <a:xfrm>
            <a:off x="1187450" y="6491288"/>
            <a:ext cx="1962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klávesnice (PS/2)</a:t>
            </a:r>
          </a:p>
        </p:txBody>
      </p:sp>
      <p:sp>
        <p:nvSpPr>
          <p:cNvPr id="35853" name="Text Box 13"/>
          <p:cNvSpPr txBox="1">
            <a:spLocks noChangeArrowheads="1"/>
          </p:cNvSpPr>
          <p:nvPr/>
        </p:nvSpPr>
        <p:spPr bwMode="auto">
          <a:xfrm>
            <a:off x="611188" y="6092825"/>
            <a:ext cx="131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myš (PS/2)</a:t>
            </a:r>
          </a:p>
        </p:txBody>
      </p:sp>
      <p:sp>
        <p:nvSpPr>
          <p:cNvPr id="35854" name="Text Box 14"/>
          <p:cNvSpPr txBox="1">
            <a:spLocks noChangeArrowheads="1"/>
          </p:cNvSpPr>
          <p:nvPr/>
        </p:nvSpPr>
        <p:spPr bwMode="auto">
          <a:xfrm>
            <a:off x="6443663" y="3789363"/>
            <a:ext cx="2533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paralelní port (tiskárna)</a:t>
            </a:r>
          </a:p>
        </p:txBody>
      </p:sp>
      <p:sp>
        <p:nvSpPr>
          <p:cNvPr id="35855" name="Line 15"/>
          <p:cNvSpPr>
            <a:spLocks noChangeShapeType="1"/>
          </p:cNvSpPr>
          <p:nvPr/>
        </p:nvSpPr>
        <p:spPr bwMode="auto">
          <a:xfrm flipV="1">
            <a:off x="2051050" y="5516563"/>
            <a:ext cx="720725" cy="100806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56" name="Line 16"/>
          <p:cNvSpPr>
            <a:spLocks noChangeShapeType="1"/>
          </p:cNvSpPr>
          <p:nvPr/>
        </p:nvSpPr>
        <p:spPr bwMode="auto">
          <a:xfrm flipV="1">
            <a:off x="1547813" y="5013325"/>
            <a:ext cx="1295400" cy="10795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57" name="Text Box 17"/>
          <p:cNvSpPr txBox="1">
            <a:spLocks noChangeArrowheads="1"/>
          </p:cNvSpPr>
          <p:nvPr/>
        </p:nvSpPr>
        <p:spPr bwMode="auto">
          <a:xfrm>
            <a:off x="87313" y="4456113"/>
            <a:ext cx="1365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sériový port</a:t>
            </a:r>
          </a:p>
        </p:txBody>
      </p:sp>
      <p:sp>
        <p:nvSpPr>
          <p:cNvPr id="35858" name="Line 18"/>
          <p:cNvSpPr>
            <a:spLocks noChangeShapeType="1"/>
          </p:cNvSpPr>
          <p:nvPr/>
        </p:nvSpPr>
        <p:spPr bwMode="auto">
          <a:xfrm>
            <a:off x="1428728" y="4714884"/>
            <a:ext cx="695347" cy="153979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59" name="Text Box 19"/>
          <p:cNvSpPr txBox="1">
            <a:spLocks noChangeArrowheads="1"/>
          </p:cNvSpPr>
          <p:nvPr/>
        </p:nvSpPr>
        <p:spPr bwMode="auto">
          <a:xfrm>
            <a:off x="0" y="5643578"/>
            <a:ext cx="186115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VGA port,monitor</a:t>
            </a:r>
            <a:endParaRPr lang="cs-CZ" dirty="0"/>
          </a:p>
        </p:txBody>
      </p:sp>
      <p:sp>
        <p:nvSpPr>
          <p:cNvPr id="35860" name="Line 20"/>
          <p:cNvSpPr>
            <a:spLocks noChangeShapeType="1"/>
          </p:cNvSpPr>
          <p:nvPr/>
        </p:nvSpPr>
        <p:spPr bwMode="auto">
          <a:xfrm flipV="1">
            <a:off x="971550" y="5373688"/>
            <a:ext cx="1079500" cy="4318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61" name="Text Box 21"/>
          <p:cNvSpPr txBox="1">
            <a:spLocks noChangeArrowheads="1"/>
          </p:cNvSpPr>
          <p:nvPr/>
        </p:nvSpPr>
        <p:spPr bwMode="auto">
          <a:xfrm>
            <a:off x="2608263" y="5969000"/>
            <a:ext cx="654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USB</a:t>
            </a:r>
          </a:p>
        </p:txBody>
      </p:sp>
      <p:sp>
        <p:nvSpPr>
          <p:cNvPr id="35862" name="Line 22"/>
          <p:cNvSpPr>
            <a:spLocks noChangeShapeType="1"/>
          </p:cNvSpPr>
          <p:nvPr/>
        </p:nvSpPr>
        <p:spPr bwMode="auto">
          <a:xfrm flipV="1">
            <a:off x="2843213" y="5373688"/>
            <a:ext cx="288925" cy="6477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63" name="Text Box 23"/>
          <p:cNvSpPr txBox="1">
            <a:spLocks noChangeArrowheads="1"/>
          </p:cNvSpPr>
          <p:nvPr/>
        </p:nvSpPr>
        <p:spPr bwMode="auto">
          <a:xfrm>
            <a:off x="3276600" y="6308725"/>
            <a:ext cx="4476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síť</a:t>
            </a:r>
          </a:p>
        </p:txBody>
      </p:sp>
      <p:sp>
        <p:nvSpPr>
          <p:cNvPr id="35864" name="Line 24"/>
          <p:cNvSpPr>
            <a:spLocks noChangeShapeType="1"/>
          </p:cNvSpPr>
          <p:nvPr/>
        </p:nvSpPr>
        <p:spPr bwMode="auto">
          <a:xfrm flipH="1" flipV="1">
            <a:off x="3348038" y="5013325"/>
            <a:ext cx="144462" cy="12954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66" name="Text Box 26"/>
          <p:cNvSpPr txBox="1">
            <a:spLocks noChangeArrowheads="1"/>
          </p:cNvSpPr>
          <p:nvPr/>
        </p:nvSpPr>
        <p:spPr bwMode="auto">
          <a:xfrm>
            <a:off x="3779838" y="6491288"/>
            <a:ext cx="2584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digitální zvukový výstup</a:t>
            </a:r>
          </a:p>
        </p:txBody>
      </p:sp>
      <p:sp>
        <p:nvSpPr>
          <p:cNvPr id="35867" name="Line 27"/>
          <p:cNvSpPr>
            <a:spLocks noChangeShapeType="1"/>
          </p:cNvSpPr>
          <p:nvPr/>
        </p:nvSpPr>
        <p:spPr bwMode="auto">
          <a:xfrm flipH="1" flipV="1">
            <a:off x="4067175" y="5516563"/>
            <a:ext cx="73025" cy="9366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68" name="Text Box 28"/>
          <p:cNvSpPr txBox="1">
            <a:spLocks noChangeArrowheads="1"/>
          </p:cNvSpPr>
          <p:nvPr/>
        </p:nvSpPr>
        <p:spPr bwMode="auto">
          <a:xfrm>
            <a:off x="4356100" y="60928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reproduktory</a:t>
            </a:r>
          </a:p>
        </p:txBody>
      </p:sp>
      <p:sp>
        <p:nvSpPr>
          <p:cNvPr id="35869" name="Line 29"/>
          <p:cNvSpPr>
            <a:spLocks noChangeShapeType="1"/>
          </p:cNvSpPr>
          <p:nvPr/>
        </p:nvSpPr>
        <p:spPr bwMode="auto">
          <a:xfrm flipH="1" flipV="1">
            <a:off x="4500563" y="5445125"/>
            <a:ext cx="215900" cy="7207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70" name="Text Box 30"/>
          <p:cNvSpPr txBox="1">
            <a:spLocks noChangeArrowheads="1"/>
          </p:cNvSpPr>
          <p:nvPr/>
        </p:nvSpPr>
        <p:spPr bwMode="auto">
          <a:xfrm>
            <a:off x="6011863" y="6021388"/>
            <a:ext cx="2698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zvukový výstup (line-out)</a:t>
            </a:r>
          </a:p>
        </p:txBody>
      </p:sp>
      <p:sp>
        <p:nvSpPr>
          <p:cNvPr id="35871" name="Line 31"/>
          <p:cNvSpPr>
            <a:spLocks noChangeShapeType="1"/>
          </p:cNvSpPr>
          <p:nvPr/>
        </p:nvSpPr>
        <p:spPr bwMode="auto">
          <a:xfrm flipH="1" flipV="1">
            <a:off x="4859338" y="5445124"/>
            <a:ext cx="1784364" cy="698519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72" name="Text Box 32"/>
          <p:cNvSpPr txBox="1">
            <a:spLocks noChangeArrowheads="1"/>
          </p:cNvSpPr>
          <p:nvPr/>
        </p:nvSpPr>
        <p:spPr bwMode="auto">
          <a:xfrm>
            <a:off x="6640513" y="5248275"/>
            <a:ext cx="1060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mikrofon</a:t>
            </a:r>
          </a:p>
        </p:txBody>
      </p:sp>
      <p:sp>
        <p:nvSpPr>
          <p:cNvPr id="35873" name="Line 33"/>
          <p:cNvSpPr>
            <a:spLocks noChangeShapeType="1"/>
          </p:cNvSpPr>
          <p:nvPr/>
        </p:nvSpPr>
        <p:spPr bwMode="auto">
          <a:xfrm flipH="1" flipV="1">
            <a:off x="5292725" y="5373688"/>
            <a:ext cx="1366838" cy="7143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74" name="Line 34"/>
          <p:cNvSpPr>
            <a:spLocks noChangeShapeType="1"/>
          </p:cNvSpPr>
          <p:nvPr/>
        </p:nvSpPr>
        <p:spPr bwMode="auto">
          <a:xfrm flipH="1">
            <a:off x="4284663" y="4005263"/>
            <a:ext cx="2159000" cy="79216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75" name="Text Box 35"/>
          <p:cNvSpPr txBox="1">
            <a:spLocks noChangeArrowheads="1"/>
          </p:cNvSpPr>
          <p:nvPr/>
        </p:nvSpPr>
        <p:spPr bwMode="auto">
          <a:xfrm>
            <a:off x="6424613" y="4600575"/>
            <a:ext cx="946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modem</a:t>
            </a:r>
          </a:p>
        </p:txBody>
      </p:sp>
      <p:sp>
        <p:nvSpPr>
          <p:cNvPr id="35876" name="Line 36"/>
          <p:cNvSpPr>
            <a:spLocks noChangeShapeType="1"/>
          </p:cNvSpPr>
          <p:nvPr/>
        </p:nvSpPr>
        <p:spPr bwMode="auto">
          <a:xfrm flipH="1">
            <a:off x="5219700" y="4797425"/>
            <a:ext cx="1223963" cy="71438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77" name="Text Box 37"/>
          <p:cNvSpPr txBox="1">
            <a:spLocks noChangeArrowheads="1"/>
          </p:cNvSpPr>
          <p:nvPr/>
        </p:nvSpPr>
        <p:spPr bwMode="auto">
          <a:xfrm>
            <a:off x="6516688" y="3429000"/>
            <a:ext cx="1847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anténa pro rádio</a:t>
            </a:r>
          </a:p>
        </p:txBody>
      </p:sp>
      <p:sp>
        <p:nvSpPr>
          <p:cNvPr id="35878" name="Line 38"/>
          <p:cNvSpPr>
            <a:spLocks noChangeShapeType="1"/>
          </p:cNvSpPr>
          <p:nvPr/>
        </p:nvSpPr>
        <p:spPr bwMode="auto">
          <a:xfrm flipH="1">
            <a:off x="5435600" y="3644900"/>
            <a:ext cx="1152525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79" name="Text Box 39"/>
          <p:cNvSpPr txBox="1">
            <a:spLocks noChangeArrowheads="1"/>
          </p:cNvSpPr>
          <p:nvPr/>
        </p:nvSpPr>
        <p:spPr bwMode="auto">
          <a:xfrm>
            <a:off x="6588125" y="2133600"/>
            <a:ext cx="184785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volné pozice pro</a:t>
            </a:r>
          </a:p>
          <a:p>
            <a:r>
              <a:rPr lang="cs-CZ"/>
              <a:t>rozšiřující karty</a:t>
            </a:r>
          </a:p>
          <a:p>
            <a:r>
              <a:rPr lang="cs-CZ"/>
              <a:t>(TV tuner, ....)</a:t>
            </a:r>
          </a:p>
        </p:txBody>
      </p:sp>
      <p:sp>
        <p:nvSpPr>
          <p:cNvPr id="35880" name="Line 40"/>
          <p:cNvSpPr>
            <a:spLocks noChangeShapeType="1"/>
          </p:cNvSpPr>
          <p:nvPr/>
        </p:nvSpPr>
        <p:spPr bwMode="auto">
          <a:xfrm flipH="1">
            <a:off x="5651500" y="2924175"/>
            <a:ext cx="865188" cy="433388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81" name="Line 41"/>
          <p:cNvSpPr>
            <a:spLocks noChangeShapeType="1"/>
          </p:cNvSpPr>
          <p:nvPr/>
        </p:nvSpPr>
        <p:spPr bwMode="auto">
          <a:xfrm flipH="1">
            <a:off x="6072198" y="2928934"/>
            <a:ext cx="431800" cy="433388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8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58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5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5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58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5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5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5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5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5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58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358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358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358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35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35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35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35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35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35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35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35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5" dur="500"/>
                                        <p:tgtEl>
                                          <p:spTgt spid="35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500"/>
                                        <p:tgtEl>
                                          <p:spTgt spid="35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35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6" dur="500"/>
                                        <p:tgtEl>
                                          <p:spTgt spid="35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1" dur="500"/>
                                        <p:tgtEl>
                                          <p:spTgt spid="35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4" dur="500"/>
                                        <p:tgtEl>
                                          <p:spTgt spid="35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500"/>
                                        <p:tgtEl>
                                          <p:spTgt spid="35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2" dur="500"/>
                                        <p:tgtEl>
                                          <p:spTgt spid="35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5" dur="500"/>
                                        <p:tgtEl>
                                          <p:spTgt spid="35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0" dur="500"/>
                                        <p:tgtEl>
                                          <p:spTgt spid="35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3" dur="500"/>
                                        <p:tgtEl>
                                          <p:spTgt spid="35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8" grpId="0"/>
      <p:bldP spid="35849" grpId="0" animBg="1"/>
      <p:bldP spid="35850" grpId="0"/>
      <p:bldP spid="35851" grpId="0" animBg="1"/>
      <p:bldP spid="35852" grpId="0"/>
      <p:bldP spid="35853" grpId="0"/>
      <p:bldP spid="35854" grpId="0"/>
      <p:bldP spid="35855" grpId="0" animBg="1"/>
      <p:bldP spid="35856" grpId="0" animBg="1"/>
      <p:bldP spid="35857" grpId="0"/>
      <p:bldP spid="35858" grpId="0" animBg="1"/>
      <p:bldP spid="35859" grpId="0"/>
      <p:bldP spid="35860" grpId="0" animBg="1"/>
      <p:bldP spid="35861" grpId="0"/>
      <p:bldP spid="35862" grpId="0" animBg="1"/>
      <p:bldP spid="35863" grpId="0"/>
      <p:bldP spid="35864" grpId="0" animBg="1"/>
      <p:bldP spid="35866" grpId="0"/>
      <p:bldP spid="35867" grpId="0" animBg="1"/>
      <p:bldP spid="35868" grpId="0"/>
      <p:bldP spid="35869" grpId="0" animBg="1"/>
      <p:bldP spid="35870" grpId="0"/>
      <p:bldP spid="35871" grpId="0" animBg="1"/>
      <p:bldP spid="35872" grpId="0"/>
      <p:bldP spid="35873" grpId="0" animBg="1"/>
      <p:bldP spid="35874" grpId="0" animBg="1"/>
      <p:bldP spid="35875" grpId="0"/>
      <p:bldP spid="35876" grpId="0" animBg="1"/>
      <p:bldP spid="35877" grpId="0"/>
      <p:bldP spid="35878" grpId="0" animBg="1"/>
      <p:bldP spid="35879" grpId="0"/>
      <p:bldP spid="35880" grpId="0" animBg="1"/>
      <p:bldP spid="3588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7" descr="hw0705_HW_DigiProPC_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660400"/>
            <a:ext cx="4622800" cy="619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 eaLnBrk="1" hangingPunct="1"/>
            <a:r>
              <a:rPr lang="cs-CZ" dirty="0" err="1" smtClean="0"/>
              <a:t>Cv</a:t>
            </a:r>
            <a:r>
              <a:rPr lang="cs-CZ" dirty="0" smtClean="0"/>
              <a:t>. 1 </a:t>
            </a:r>
            <a:r>
              <a:rPr lang="cs-CZ" dirty="0" smtClean="0"/>
              <a:t>- Pojmenuj části skříně </a:t>
            </a:r>
            <a:r>
              <a:rPr lang="cs-CZ" dirty="0" smtClean="0"/>
              <a:t>PC.</a:t>
            </a:r>
            <a:endParaRPr lang="cs-CZ" dirty="0" smtClean="0"/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 bwMode="auto">
          <a:xfrm>
            <a:off x="4572000" y="1428736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34834" name="Line 18"/>
          <p:cNvSpPr>
            <a:spLocks noChangeShapeType="1"/>
          </p:cNvSpPr>
          <p:nvPr/>
        </p:nvSpPr>
        <p:spPr bwMode="auto">
          <a:xfrm flipH="1" flipV="1">
            <a:off x="3419475" y="1484313"/>
            <a:ext cx="1152525" cy="288925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5" name="Line 19"/>
          <p:cNvSpPr>
            <a:spLocks noChangeShapeType="1"/>
          </p:cNvSpPr>
          <p:nvPr/>
        </p:nvSpPr>
        <p:spPr bwMode="auto">
          <a:xfrm flipH="1">
            <a:off x="3132138" y="2205038"/>
            <a:ext cx="1439862" cy="719137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8" name="Line 22"/>
          <p:cNvSpPr>
            <a:spLocks noChangeShapeType="1"/>
          </p:cNvSpPr>
          <p:nvPr/>
        </p:nvSpPr>
        <p:spPr bwMode="auto">
          <a:xfrm flipH="1">
            <a:off x="3851275" y="3284538"/>
            <a:ext cx="720725" cy="215900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9" name="Line 23"/>
          <p:cNvSpPr>
            <a:spLocks noChangeShapeType="1"/>
          </p:cNvSpPr>
          <p:nvPr/>
        </p:nvSpPr>
        <p:spPr bwMode="auto">
          <a:xfrm flipH="1">
            <a:off x="3492500" y="3644900"/>
            <a:ext cx="1079500" cy="360363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40" name="Line 24"/>
          <p:cNvSpPr>
            <a:spLocks noChangeShapeType="1"/>
          </p:cNvSpPr>
          <p:nvPr/>
        </p:nvSpPr>
        <p:spPr bwMode="auto">
          <a:xfrm flipH="1" flipV="1">
            <a:off x="3492500" y="4724400"/>
            <a:ext cx="1079500" cy="288925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6" name="Text Box 8"/>
          <p:cNvSpPr txBox="1">
            <a:spLocks noChangeArrowheads="1"/>
          </p:cNvSpPr>
          <p:nvPr/>
        </p:nvSpPr>
        <p:spPr bwMode="auto">
          <a:xfrm>
            <a:off x="4572000" y="2143116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27" name="Text Box 8"/>
          <p:cNvSpPr txBox="1">
            <a:spLocks noChangeArrowheads="1"/>
          </p:cNvSpPr>
          <p:nvPr/>
        </p:nvSpPr>
        <p:spPr bwMode="auto">
          <a:xfrm>
            <a:off x="4572000" y="2928934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28" name="Text Box 8"/>
          <p:cNvSpPr txBox="1">
            <a:spLocks noChangeArrowheads="1"/>
          </p:cNvSpPr>
          <p:nvPr/>
        </p:nvSpPr>
        <p:spPr bwMode="auto">
          <a:xfrm>
            <a:off x="4572000" y="3643314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29" name="Text Box 8"/>
          <p:cNvSpPr txBox="1">
            <a:spLocks noChangeArrowheads="1"/>
          </p:cNvSpPr>
          <p:nvPr/>
        </p:nvSpPr>
        <p:spPr bwMode="auto">
          <a:xfrm>
            <a:off x="4572000" y="5000636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4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4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48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48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4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4" grpId="0" animBg="1"/>
      <p:bldP spid="34834" grpId="0" animBg="1"/>
      <p:bldP spid="34835" grpId="0" animBg="1"/>
      <p:bldP spid="34838" grpId="0" animBg="1"/>
      <p:bldP spid="34839" grpId="0" animBg="1"/>
      <p:bldP spid="34840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7" descr="hw0705_HW_DigiProPC_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660400"/>
            <a:ext cx="4622800" cy="619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 eaLnBrk="1" hangingPunct="1"/>
            <a:r>
              <a:rPr lang="cs-CZ" dirty="0" smtClean="0"/>
              <a:t>Řešení </a:t>
            </a:r>
            <a:r>
              <a:rPr lang="cs-CZ" dirty="0" err="1" smtClean="0"/>
              <a:t>Cv</a:t>
            </a:r>
            <a:r>
              <a:rPr lang="cs-CZ" dirty="0" smtClean="0"/>
              <a:t>. 1 </a:t>
            </a:r>
            <a:r>
              <a:rPr lang="cs-CZ" dirty="0" smtClean="0"/>
              <a:t>-Pojmenuj části skříně </a:t>
            </a:r>
            <a:r>
              <a:rPr lang="cs-CZ" dirty="0" smtClean="0"/>
              <a:t>PC.</a:t>
            </a:r>
            <a:endParaRPr lang="cs-CZ" dirty="0" smtClean="0"/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 bwMode="auto">
          <a:xfrm>
            <a:off x="4572000" y="1428736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a</a:t>
            </a:r>
            <a:r>
              <a:rPr lang="cs-CZ" dirty="0" smtClean="0"/>
              <a:t>) CD, DVD, </a:t>
            </a:r>
            <a:r>
              <a:rPr lang="cs-CZ" dirty="0" err="1" smtClean="0"/>
              <a:t>Bluray</a:t>
            </a:r>
            <a:r>
              <a:rPr lang="cs-CZ" dirty="0" smtClean="0"/>
              <a:t> </a:t>
            </a:r>
            <a:r>
              <a:rPr lang="cs-CZ" dirty="0" smtClean="0"/>
              <a:t>mechanika</a:t>
            </a:r>
            <a:endParaRPr lang="cs-CZ" dirty="0"/>
          </a:p>
        </p:txBody>
      </p:sp>
      <p:sp>
        <p:nvSpPr>
          <p:cNvPr id="34834" name="Line 18"/>
          <p:cNvSpPr>
            <a:spLocks noChangeShapeType="1"/>
          </p:cNvSpPr>
          <p:nvPr/>
        </p:nvSpPr>
        <p:spPr bwMode="auto">
          <a:xfrm flipH="1" flipV="1">
            <a:off x="3419475" y="1484313"/>
            <a:ext cx="1152525" cy="288925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5" name="Line 19"/>
          <p:cNvSpPr>
            <a:spLocks noChangeShapeType="1"/>
          </p:cNvSpPr>
          <p:nvPr/>
        </p:nvSpPr>
        <p:spPr bwMode="auto">
          <a:xfrm flipH="1">
            <a:off x="3132138" y="2205038"/>
            <a:ext cx="1439862" cy="719137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8" name="Line 22"/>
          <p:cNvSpPr>
            <a:spLocks noChangeShapeType="1"/>
          </p:cNvSpPr>
          <p:nvPr/>
        </p:nvSpPr>
        <p:spPr bwMode="auto">
          <a:xfrm flipH="1">
            <a:off x="3851275" y="3284538"/>
            <a:ext cx="720725" cy="215900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39" name="Line 23"/>
          <p:cNvSpPr>
            <a:spLocks noChangeShapeType="1"/>
          </p:cNvSpPr>
          <p:nvPr/>
        </p:nvSpPr>
        <p:spPr bwMode="auto">
          <a:xfrm flipH="1">
            <a:off x="3492500" y="3644900"/>
            <a:ext cx="1079500" cy="360363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4840" name="Line 24"/>
          <p:cNvSpPr>
            <a:spLocks noChangeShapeType="1"/>
          </p:cNvSpPr>
          <p:nvPr/>
        </p:nvSpPr>
        <p:spPr bwMode="auto">
          <a:xfrm flipH="1" flipV="1">
            <a:off x="3492500" y="4724400"/>
            <a:ext cx="1079500" cy="288925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6" name="Text Box 8"/>
          <p:cNvSpPr txBox="1">
            <a:spLocks noChangeArrowheads="1"/>
          </p:cNvSpPr>
          <p:nvPr/>
        </p:nvSpPr>
        <p:spPr bwMode="auto">
          <a:xfrm>
            <a:off x="4572000" y="2143116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b</a:t>
            </a:r>
            <a:r>
              <a:rPr lang="cs-CZ" dirty="0" smtClean="0"/>
              <a:t>) disketová </a:t>
            </a:r>
            <a:r>
              <a:rPr lang="cs-CZ" dirty="0" smtClean="0"/>
              <a:t>mechanika</a:t>
            </a:r>
            <a:endParaRPr lang="cs-CZ" dirty="0"/>
          </a:p>
        </p:txBody>
      </p:sp>
      <p:sp>
        <p:nvSpPr>
          <p:cNvPr id="27" name="Text Box 8"/>
          <p:cNvSpPr txBox="1">
            <a:spLocks noChangeArrowheads="1"/>
          </p:cNvSpPr>
          <p:nvPr/>
        </p:nvSpPr>
        <p:spPr bwMode="auto">
          <a:xfrm>
            <a:off x="4572000" y="2928934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c</a:t>
            </a:r>
            <a:r>
              <a:rPr lang="cs-CZ" dirty="0" smtClean="0"/>
              <a:t>) USB </a:t>
            </a:r>
            <a:r>
              <a:rPr lang="cs-CZ" dirty="0" smtClean="0"/>
              <a:t>port</a:t>
            </a:r>
            <a:endParaRPr lang="cs-CZ" dirty="0"/>
          </a:p>
        </p:txBody>
      </p:sp>
      <p:sp>
        <p:nvSpPr>
          <p:cNvPr id="28" name="Text Box 8"/>
          <p:cNvSpPr txBox="1">
            <a:spLocks noChangeArrowheads="1"/>
          </p:cNvSpPr>
          <p:nvPr/>
        </p:nvSpPr>
        <p:spPr bwMode="auto">
          <a:xfrm>
            <a:off x="4572000" y="3643314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d</a:t>
            </a:r>
            <a:r>
              <a:rPr lang="cs-CZ" dirty="0" smtClean="0"/>
              <a:t>) tlačítko </a:t>
            </a:r>
            <a:r>
              <a:rPr lang="cs-CZ" dirty="0" smtClean="0"/>
              <a:t>Reset</a:t>
            </a:r>
            <a:endParaRPr lang="cs-CZ" dirty="0"/>
          </a:p>
        </p:txBody>
      </p:sp>
      <p:sp>
        <p:nvSpPr>
          <p:cNvPr id="29" name="Text Box 8"/>
          <p:cNvSpPr txBox="1">
            <a:spLocks noChangeArrowheads="1"/>
          </p:cNvSpPr>
          <p:nvPr/>
        </p:nvSpPr>
        <p:spPr bwMode="auto">
          <a:xfrm>
            <a:off x="4572000" y="5000636"/>
            <a:ext cx="3714776" cy="3693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e</a:t>
            </a:r>
            <a:r>
              <a:rPr lang="cs-CZ" dirty="0" smtClean="0"/>
              <a:t>) hlavní vypínač</a:t>
            </a:r>
            <a:r>
              <a:rPr lang="cs-CZ" dirty="0" smtClean="0"/>
              <a:t>, tlačítko </a:t>
            </a:r>
            <a:r>
              <a:rPr lang="cs-CZ" dirty="0" err="1" smtClean="0"/>
              <a:t>Power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4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4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4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48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48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4" grpId="0" animBg="1"/>
      <p:bldP spid="34834" grpId="0" animBg="1"/>
      <p:bldP spid="34835" grpId="0" animBg="1"/>
      <p:bldP spid="34838" grpId="0" animBg="1"/>
      <p:bldP spid="34839" grpId="0" animBg="1"/>
      <p:bldP spid="34840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5" descr="Zavřít okno"/>
          <p:cNvPicPr>
            <a:picLocks noChangeAspect="1" noChangeArrowheads="1"/>
          </p:cNvPicPr>
          <p:nvPr/>
        </p:nvPicPr>
        <p:blipFill>
          <a:blip r:embed="rId2"/>
          <a:srcRect t="65584" r="2929"/>
          <a:stretch>
            <a:fillRect/>
          </a:stretch>
        </p:blipFill>
        <p:spPr bwMode="auto">
          <a:xfrm>
            <a:off x="1258888" y="4500570"/>
            <a:ext cx="5313376" cy="1412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dirty="0" err="1"/>
              <a:t>C</a:t>
            </a:r>
            <a:r>
              <a:rPr lang="cs-CZ" dirty="0" err="1" smtClean="0"/>
              <a:t>v</a:t>
            </a:r>
            <a:r>
              <a:rPr lang="cs-CZ" dirty="0" smtClean="0"/>
              <a:t>. 2 </a:t>
            </a:r>
            <a:r>
              <a:rPr lang="cs-CZ" dirty="0" smtClean="0"/>
              <a:t>- Pojmenuj části skříně PC</a:t>
            </a:r>
            <a:br>
              <a:rPr lang="cs-CZ" dirty="0" smtClean="0"/>
            </a:br>
            <a:r>
              <a:rPr lang="cs-CZ" dirty="0" smtClean="0"/>
              <a:t>Jaké zařízení připojíš? </a:t>
            </a:r>
          </a:p>
        </p:txBody>
      </p:sp>
      <p:sp>
        <p:nvSpPr>
          <p:cNvPr id="35856" name="Line 16"/>
          <p:cNvSpPr>
            <a:spLocks noChangeShapeType="1"/>
          </p:cNvSpPr>
          <p:nvPr/>
        </p:nvSpPr>
        <p:spPr bwMode="auto">
          <a:xfrm flipH="1">
            <a:off x="2857487" y="3071811"/>
            <a:ext cx="371465" cy="1785950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60" name="Line 20"/>
          <p:cNvSpPr>
            <a:spLocks noChangeShapeType="1"/>
          </p:cNvSpPr>
          <p:nvPr/>
        </p:nvSpPr>
        <p:spPr bwMode="auto">
          <a:xfrm>
            <a:off x="1214414" y="3357562"/>
            <a:ext cx="928694" cy="1928826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62" name="Line 22"/>
          <p:cNvSpPr>
            <a:spLocks noChangeShapeType="1"/>
          </p:cNvSpPr>
          <p:nvPr/>
        </p:nvSpPr>
        <p:spPr bwMode="auto">
          <a:xfrm flipH="1" flipV="1">
            <a:off x="3223575" y="5357826"/>
            <a:ext cx="205417" cy="857256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69" name="Line 29"/>
          <p:cNvSpPr>
            <a:spLocks noChangeShapeType="1"/>
          </p:cNvSpPr>
          <p:nvPr/>
        </p:nvSpPr>
        <p:spPr bwMode="auto">
          <a:xfrm flipH="1" flipV="1">
            <a:off x="4500563" y="5445125"/>
            <a:ext cx="215900" cy="720725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74" name="Line 34"/>
          <p:cNvSpPr>
            <a:spLocks noChangeShapeType="1"/>
          </p:cNvSpPr>
          <p:nvPr/>
        </p:nvSpPr>
        <p:spPr bwMode="auto">
          <a:xfrm flipH="1">
            <a:off x="4643437" y="2857497"/>
            <a:ext cx="2286015" cy="1928826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76" name="Line 36"/>
          <p:cNvSpPr>
            <a:spLocks noChangeShapeType="1"/>
          </p:cNvSpPr>
          <p:nvPr/>
        </p:nvSpPr>
        <p:spPr bwMode="auto">
          <a:xfrm flipH="1">
            <a:off x="5219699" y="4000504"/>
            <a:ext cx="1495440" cy="868359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8" name="Text Box 17"/>
          <p:cNvSpPr txBox="1">
            <a:spLocks noChangeArrowheads="1"/>
          </p:cNvSpPr>
          <p:nvPr/>
        </p:nvSpPr>
        <p:spPr bwMode="auto">
          <a:xfrm>
            <a:off x="214282" y="2928934"/>
            <a:ext cx="1857388" cy="369332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39" name="Text Box 17"/>
          <p:cNvSpPr txBox="1">
            <a:spLocks noChangeArrowheads="1"/>
          </p:cNvSpPr>
          <p:nvPr/>
        </p:nvSpPr>
        <p:spPr bwMode="auto">
          <a:xfrm>
            <a:off x="3143240" y="2714620"/>
            <a:ext cx="1857388" cy="369332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41" name="Text Box 17"/>
          <p:cNvSpPr txBox="1">
            <a:spLocks noChangeArrowheads="1"/>
          </p:cNvSpPr>
          <p:nvPr/>
        </p:nvSpPr>
        <p:spPr bwMode="auto">
          <a:xfrm>
            <a:off x="2857488" y="6215082"/>
            <a:ext cx="1285884" cy="369332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f)</a:t>
            </a:r>
            <a:endParaRPr lang="cs-CZ" dirty="0"/>
          </a:p>
        </p:txBody>
      </p:sp>
      <p:sp>
        <p:nvSpPr>
          <p:cNvPr id="43" name="Text Box 17"/>
          <p:cNvSpPr txBox="1">
            <a:spLocks noChangeArrowheads="1"/>
          </p:cNvSpPr>
          <p:nvPr/>
        </p:nvSpPr>
        <p:spPr bwMode="auto">
          <a:xfrm>
            <a:off x="6572264" y="2428868"/>
            <a:ext cx="1857388" cy="369332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44" name="Text Box 17"/>
          <p:cNvSpPr txBox="1">
            <a:spLocks noChangeArrowheads="1"/>
          </p:cNvSpPr>
          <p:nvPr/>
        </p:nvSpPr>
        <p:spPr bwMode="auto">
          <a:xfrm>
            <a:off x="6786578" y="3714752"/>
            <a:ext cx="1857388" cy="369332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47" name="Text Box 17"/>
          <p:cNvSpPr txBox="1">
            <a:spLocks noChangeArrowheads="1"/>
          </p:cNvSpPr>
          <p:nvPr/>
        </p:nvSpPr>
        <p:spPr bwMode="auto">
          <a:xfrm>
            <a:off x="4572000" y="6143644"/>
            <a:ext cx="1428760" cy="369332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643834" y="628652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5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58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5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5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5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56" grpId="0" animBg="1"/>
      <p:bldP spid="35860" grpId="0" animBg="1"/>
      <p:bldP spid="35862" grpId="0" animBg="1"/>
      <p:bldP spid="35869" grpId="0" animBg="1"/>
      <p:bldP spid="35874" grpId="0" animBg="1"/>
      <p:bldP spid="35876" grpId="0" animBg="1"/>
      <p:bldP spid="38" grpId="0" animBg="1"/>
      <p:bldP spid="39" grpId="0" animBg="1"/>
      <p:bldP spid="41" grpId="0" animBg="1"/>
      <p:bldP spid="43" grpId="0" animBg="1"/>
      <p:bldP spid="44" grpId="0" animBg="1"/>
      <p:bldP spid="4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5" descr="Zavřít okno"/>
          <p:cNvPicPr>
            <a:picLocks noChangeAspect="1" noChangeArrowheads="1"/>
          </p:cNvPicPr>
          <p:nvPr/>
        </p:nvPicPr>
        <p:blipFill>
          <a:blip r:embed="rId2"/>
          <a:srcRect t="65584" r="2929"/>
          <a:stretch>
            <a:fillRect/>
          </a:stretch>
        </p:blipFill>
        <p:spPr bwMode="auto">
          <a:xfrm>
            <a:off x="1258888" y="4500570"/>
            <a:ext cx="5313376" cy="1412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dirty="0" err="1" smtClean="0"/>
              <a:t>Cv</a:t>
            </a:r>
            <a:r>
              <a:rPr lang="cs-CZ" dirty="0" smtClean="0"/>
              <a:t>. 2 </a:t>
            </a:r>
            <a:r>
              <a:rPr lang="cs-CZ" dirty="0" smtClean="0"/>
              <a:t>- řešení</a:t>
            </a:r>
          </a:p>
        </p:txBody>
      </p:sp>
      <p:sp>
        <p:nvSpPr>
          <p:cNvPr id="35856" name="Line 16"/>
          <p:cNvSpPr>
            <a:spLocks noChangeShapeType="1"/>
          </p:cNvSpPr>
          <p:nvPr/>
        </p:nvSpPr>
        <p:spPr bwMode="auto">
          <a:xfrm flipH="1">
            <a:off x="2857487" y="3071811"/>
            <a:ext cx="371465" cy="1785950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60" name="Line 20"/>
          <p:cNvSpPr>
            <a:spLocks noChangeShapeType="1"/>
          </p:cNvSpPr>
          <p:nvPr/>
        </p:nvSpPr>
        <p:spPr bwMode="auto">
          <a:xfrm>
            <a:off x="1214414" y="3357562"/>
            <a:ext cx="928694" cy="1928826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62" name="Line 22"/>
          <p:cNvSpPr>
            <a:spLocks noChangeShapeType="1"/>
          </p:cNvSpPr>
          <p:nvPr/>
        </p:nvSpPr>
        <p:spPr bwMode="auto">
          <a:xfrm flipH="1" flipV="1">
            <a:off x="3223575" y="5357826"/>
            <a:ext cx="205417" cy="857256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69" name="Line 29"/>
          <p:cNvSpPr>
            <a:spLocks noChangeShapeType="1"/>
          </p:cNvSpPr>
          <p:nvPr/>
        </p:nvSpPr>
        <p:spPr bwMode="auto">
          <a:xfrm flipH="1" flipV="1">
            <a:off x="4500563" y="5445125"/>
            <a:ext cx="215900" cy="720725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74" name="Line 34"/>
          <p:cNvSpPr>
            <a:spLocks noChangeShapeType="1"/>
          </p:cNvSpPr>
          <p:nvPr/>
        </p:nvSpPr>
        <p:spPr bwMode="auto">
          <a:xfrm flipH="1">
            <a:off x="4643437" y="2857497"/>
            <a:ext cx="2286015" cy="1928826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5876" name="Line 36"/>
          <p:cNvSpPr>
            <a:spLocks noChangeShapeType="1"/>
          </p:cNvSpPr>
          <p:nvPr/>
        </p:nvSpPr>
        <p:spPr bwMode="auto">
          <a:xfrm flipH="1">
            <a:off x="5219699" y="4000504"/>
            <a:ext cx="1495440" cy="868359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38" name="Text Box 17"/>
          <p:cNvSpPr txBox="1">
            <a:spLocks noChangeArrowheads="1"/>
          </p:cNvSpPr>
          <p:nvPr/>
        </p:nvSpPr>
        <p:spPr bwMode="auto">
          <a:xfrm>
            <a:off x="214282" y="2928934"/>
            <a:ext cx="2286016" cy="369332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a)VGA výstup,monitor</a:t>
            </a:r>
            <a:endParaRPr lang="cs-CZ" dirty="0"/>
          </a:p>
        </p:txBody>
      </p:sp>
      <p:sp>
        <p:nvSpPr>
          <p:cNvPr id="39" name="Text Box 17"/>
          <p:cNvSpPr txBox="1">
            <a:spLocks noChangeArrowheads="1"/>
          </p:cNvSpPr>
          <p:nvPr/>
        </p:nvSpPr>
        <p:spPr bwMode="auto">
          <a:xfrm>
            <a:off x="3143240" y="2714620"/>
            <a:ext cx="1857388" cy="369332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b)PS/2 , myš</a:t>
            </a:r>
            <a:endParaRPr lang="cs-CZ" dirty="0"/>
          </a:p>
        </p:txBody>
      </p:sp>
      <p:sp>
        <p:nvSpPr>
          <p:cNvPr id="41" name="Text Box 17"/>
          <p:cNvSpPr txBox="1">
            <a:spLocks noChangeArrowheads="1"/>
          </p:cNvSpPr>
          <p:nvPr/>
        </p:nvSpPr>
        <p:spPr bwMode="auto">
          <a:xfrm>
            <a:off x="2857488" y="6215082"/>
            <a:ext cx="1285884" cy="369332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f)USB port</a:t>
            </a:r>
            <a:endParaRPr lang="cs-CZ" dirty="0"/>
          </a:p>
        </p:txBody>
      </p:sp>
      <p:sp>
        <p:nvSpPr>
          <p:cNvPr id="43" name="Text Box 17"/>
          <p:cNvSpPr txBox="1">
            <a:spLocks noChangeArrowheads="1"/>
          </p:cNvSpPr>
          <p:nvPr/>
        </p:nvSpPr>
        <p:spPr bwMode="auto">
          <a:xfrm>
            <a:off x="6572264" y="2428868"/>
            <a:ext cx="2571736" cy="369332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c)paralelní port, tiskárna</a:t>
            </a:r>
            <a:endParaRPr lang="cs-CZ" dirty="0"/>
          </a:p>
        </p:txBody>
      </p:sp>
      <p:sp>
        <p:nvSpPr>
          <p:cNvPr id="44" name="Text Box 17"/>
          <p:cNvSpPr txBox="1">
            <a:spLocks noChangeArrowheads="1"/>
          </p:cNvSpPr>
          <p:nvPr/>
        </p:nvSpPr>
        <p:spPr bwMode="auto">
          <a:xfrm>
            <a:off x="6786578" y="3714752"/>
            <a:ext cx="2071702" cy="369332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d)modem, internet</a:t>
            </a:r>
            <a:endParaRPr lang="cs-CZ" dirty="0"/>
          </a:p>
        </p:txBody>
      </p:sp>
      <p:sp>
        <p:nvSpPr>
          <p:cNvPr id="47" name="Text Box 17"/>
          <p:cNvSpPr txBox="1">
            <a:spLocks noChangeArrowheads="1"/>
          </p:cNvSpPr>
          <p:nvPr/>
        </p:nvSpPr>
        <p:spPr bwMode="auto">
          <a:xfrm>
            <a:off x="4572000" y="6143644"/>
            <a:ext cx="2714644" cy="369332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e)reproduktory, sluchátka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5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58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5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5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5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56" grpId="0" animBg="1"/>
      <p:bldP spid="35860" grpId="0" animBg="1"/>
      <p:bldP spid="35862" grpId="0" animBg="1"/>
      <p:bldP spid="35869" grpId="0" animBg="1"/>
      <p:bldP spid="35874" grpId="0" animBg="1"/>
      <p:bldP spid="35876" grpId="0" animBg="1"/>
      <p:bldP spid="38" grpId="0" animBg="1"/>
      <p:bldP spid="39" grpId="0" animBg="1"/>
      <p:bldP spid="41" grpId="0" animBg="1"/>
      <p:bldP spid="43" grpId="0" animBg="1"/>
      <p:bldP spid="44" grpId="0" animBg="1"/>
      <p:bldP spid="4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r>
              <a:rPr lang="cs-CZ" smtClean="0"/>
              <a:t>,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en-US" sz="1600" dirty="0" smtClean="0"/>
              <a:t>[</a:t>
            </a:r>
            <a:r>
              <a:rPr lang="cs-CZ" sz="1600" dirty="0" smtClean="0"/>
              <a:t>obr.2</a:t>
            </a:r>
            <a:r>
              <a:rPr lang="en-US" sz="1600" dirty="0" smtClean="0"/>
              <a:t>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-12-25]. Dostupný  na WWW:        </a:t>
            </a:r>
            <a:r>
              <a:rPr lang="cs-CZ" sz="1600" dirty="0" smtClean="0">
                <a:hlinkClick r:id="rId2"/>
              </a:rPr>
              <a:t>http://img.tomshardware.com/de/2004/09/08/pc_gehaeuse_mit_pfiff_8_miditower/aufmacher.jpg</a:t>
            </a:r>
            <a:endParaRPr lang="cs-CZ" sz="1600" dirty="0" smtClean="0"/>
          </a:p>
          <a:p>
            <a:r>
              <a:rPr lang="en-US" sz="1600" dirty="0" smtClean="0"/>
              <a:t>[</a:t>
            </a:r>
            <a:r>
              <a:rPr lang="cs-CZ" sz="1600" dirty="0" smtClean="0"/>
              <a:t>obr.7</a:t>
            </a:r>
            <a:r>
              <a:rPr lang="en-US" sz="1600" dirty="0" smtClean="0"/>
              <a:t>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-12-25]. Dostupný  na WWW:</a:t>
            </a:r>
            <a:r>
              <a:rPr lang="cs-CZ" sz="1600" dirty="0" smtClean="0">
                <a:hlinkClick r:id="rId3"/>
              </a:rPr>
              <a:t> http://www.</a:t>
            </a:r>
            <a:r>
              <a:rPr lang="cs-CZ" sz="1600" dirty="0" err="1" smtClean="0">
                <a:hlinkClick r:id="rId3"/>
              </a:rPr>
              <a:t>rpmgo.com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images</a:t>
            </a:r>
            <a:r>
              <a:rPr lang="cs-CZ" sz="1600" dirty="0" smtClean="0">
                <a:hlinkClick r:id="rId3"/>
              </a:rPr>
              <a:t>/2010/chevrolet_</a:t>
            </a:r>
            <a:r>
              <a:rPr lang="cs-CZ" sz="1600" dirty="0" err="1" smtClean="0">
                <a:hlinkClick r:id="rId3"/>
              </a:rPr>
              <a:t>camaro</a:t>
            </a:r>
            <a:r>
              <a:rPr lang="cs-CZ" sz="1600" dirty="0" smtClean="0">
                <a:hlinkClick r:id="rId3"/>
              </a:rPr>
              <a:t>_</a:t>
            </a:r>
            <a:r>
              <a:rPr lang="cs-CZ" sz="1600" dirty="0" err="1" smtClean="0">
                <a:hlinkClick r:id="rId3"/>
              </a:rPr>
              <a:t>pc</a:t>
            </a:r>
            <a:r>
              <a:rPr lang="cs-CZ" sz="1600" dirty="0" smtClean="0">
                <a:hlinkClick r:id="rId3"/>
              </a:rPr>
              <a:t>_case02.jpg</a:t>
            </a:r>
            <a:r>
              <a:rPr lang="cs-CZ" sz="1600" dirty="0" smtClean="0">
                <a:solidFill>
                  <a:schemeClr val="bg1"/>
                </a:solidFill>
                <a:hlinkClick r:id="rId3"/>
              </a:rPr>
              <a:t>        </a:t>
            </a:r>
            <a:r>
              <a:rPr lang="cs-CZ" sz="1600" dirty="0" smtClean="0">
                <a:hlinkClick r:id="rId3"/>
              </a:rPr>
              <a:t> </a:t>
            </a:r>
            <a:endParaRPr lang="cs-CZ" sz="1600" dirty="0" smtClean="0"/>
          </a:p>
          <a:p>
            <a:r>
              <a:rPr lang="en-US" sz="1600" dirty="0" smtClean="0"/>
              <a:t>[ </a:t>
            </a:r>
            <a:r>
              <a:rPr lang="cs-CZ" sz="1600" dirty="0" smtClean="0"/>
              <a:t>obr.1, 3, 4, 5, 6, 8</a:t>
            </a:r>
            <a:r>
              <a:rPr lang="en-US" sz="1600" dirty="0" smtClean="0"/>
              <a:t> </a:t>
            </a:r>
            <a:r>
              <a:rPr lang="cs-CZ" sz="1600" dirty="0" smtClean="0"/>
              <a:t>] [cit. 201</a:t>
            </a:r>
            <a:r>
              <a:rPr lang="en-US" sz="1600" dirty="0" smtClean="0"/>
              <a:t>1</a:t>
            </a:r>
            <a:r>
              <a:rPr lang="cs-CZ" sz="1600" dirty="0" smtClean="0"/>
              <a:t>-12-25]. archiv autor</a:t>
            </a:r>
          </a:p>
          <a:p>
            <a:pPr>
              <a:buNone/>
            </a:pPr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440</TotalTime>
  <Words>461</Words>
  <Application>Microsoft Office PowerPoint</Application>
  <PresentationFormat>Předvádění na obrazovce (4:3)</PresentationFormat>
  <Paragraphs>103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Anotace</vt:lpstr>
      <vt:lpstr>Informatika</vt:lpstr>
      <vt:lpstr>Počítač - skříň</vt:lpstr>
      <vt:lpstr>Prezentace aplikace PowerPoint</vt:lpstr>
      <vt:lpstr>Přední stěna skříně PC</vt:lpstr>
      <vt:lpstr>Prezentace aplikace PowerPoint</vt:lpstr>
      <vt:lpstr>Zadní stěna skříně PC</vt:lpstr>
      <vt:lpstr>Prezentace aplikace PowerPoint</vt:lpstr>
      <vt:lpstr>Zadní stěna multimediálního počítače</vt:lpstr>
      <vt:lpstr>Cv. 1 - Pojmenuj části skříně PC.</vt:lpstr>
      <vt:lpstr>Řešení Cv. 1 -Pojmenuj části skříně PC.</vt:lpstr>
      <vt:lpstr>Cv. 2 - Pojmenuj části skříně PC Jaké zařízení připojíš? </vt:lpstr>
      <vt:lpstr>Cv. 2 - řešení</vt:lpstr>
      <vt:lpstr>Zdroje, citace</vt:lpstr>
    </vt:vector>
  </TitlesOfParts>
  <Company>Uherský Ostroh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</dc:creator>
  <cp:lastModifiedBy>Martin Králík</cp:lastModifiedBy>
  <cp:revision>51</cp:revision>
  <dcterms:created xsi:type="dcterms:W3CDTF">2011-12-07T12:17:25Z</dcterms:created>
  <dcterms:modified xsi:type="dcterms:W3CDTF">2012-03-13T18:12:27Z</dcterms:modified>
</cp:coreProperties>
</file>