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2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60" r:id="rId13"/>
    <p:sldId id="262" r:id="rId14"/>
    <p:sldId id="263" r:id="rId15"/>
    <p:sldId id="26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73C42F-89E8-47C3-B84B-8C8C4FD41C5F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6B9D6B-5E6B-4795-B1AE-723A43E48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05321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129" r:id="rId1"/>
    <p:sldLayoutId id="2147484130" r:id="rId2"/>
    <p:sldLayoutId id="2147484131" r:id="rId3"/>
    <p:sldLayoutId id="2147484132" r:id="rId4"/>
    <p:sldLayoutId id="2147484133" r:id="rId5"/>
    <p:sldLayoutId id="2147484134" r:id="rId6"/>
    <p:sldLayoutId id="2147484135" r:id="rId7"/>
    <p:sldLayoutId id="2147484136" r:id="rId8"/>
    <p:sldLayoutId id="2147484137" r:id="rId9"/>
    <p:sldLayoutId id="2147484138" r:id="rId10"/>
    <p:sldLayoutId id="2147484139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programy.mb-net.cz/mb-pravek-novovek/L103.htm" TargetMode="External"/><Relationship Id="rId13" Type="http://schemas.openxmlformats.org/officeDocument/2006/relationships/hyperlink" Target="http://www.salix.cz/rs/image/200512201133_mamut.jpg" TargetMode="External"/><Relationship Id="rId18" Type="http://schemas.openxmlformats.org/officeDocument/2006/relationships/hyperlink" Target="http://cs.wikipedia.org/wiki/Soubor:Brown_Bear_us_fish.jpg" TargetMode="External"/><Relationship Id="rId3" Type="http://schemas.openxmlformats.org/officeDocument/2006/relationships/hyperlink" Target="http://www.noze.sk/noze/ECHZ/chlzb/sekeromlat/pravek/neolit/sekeromlat.html" TargetMode="External"/><Relationship Id="rId7" Type="http://schemas.openxmlformats.org/officeDocument/2006/relationships/hyperlink" Target="http://leccos.com/index.php/clanky/doba-bronzova" TargetMode="External"/><Relationship Id="rId12" Type="http://schemas.openxmlformats.org/officeDocument/2006/relationships/hyperlink" Target="http://cs.wikipedia.org/wiki/Soubor:Arrowhead.jpg" TargetMode="External"/><Relationship Id="rId17" Type="http://schemas.openxmlformats.org/officeDocument/2006/relationships/hyperlink" Target="http://cs.wikipedia.org/wiki/Soubor:Redwolf.jpg" TargetMode="External"/><Relationship Id="rId2" Type="http://schemas.openxmlformats.org/officeDocument/2006/relationships/hyperlink" Target="http://www.noze.sk/noze/ECHZ/chlzb/sekera/kamenna/paleolit/sekera.html" TargetMode="External"/><Relationship Id="rId16" Type="http://schemas.openxmlformats.org/officeDocument/2006/relationships/hyperlink" Target="http://cs.wikipedia.org/wiki/Soubor:Ocimum_tenuiflorum_Blanco2.257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Espadon-Morges.jpg" TargetMode="External"/><Relationship Id="rId11" Type="http://schemas.openxmlformats.org/officeDocument/2006/relationships/hyperlink" Target="http://cs.wikipedia.org/wiki/Soubor:Vestonicka_venuse_edit.jpg" TargetMode="External"/><Relationship Id="rId5" Type="http://schemas.openxmlformats.org/officeDocument/2006/relationships/hyperlink" Target="http://dejepis-duskova.blog.cz/0909/obrazky-pravek-doba-kamenna-bronzova-a-zelezna" TargetMode="External"/><Relationship Id="rId15" Type="http://schemas.openxmlformats.org/officeDocument/2006/relationships/hyperlink" Target="http://cs.wikipedia.org/wiki/Soubor:XN_oak_acorn_400.jpg" TargetMode="External"/><Relationship Id="rId10" Type="http://schemas.openxmlformats.org/officeDocument/2006/relationships/hyperlink" Target="http://cs.wikipedia.org/wiki/Soubor:Mal'ta_(mamut).gif" TargetMode="External"/><Relationship Id="rId4" Type="http://schemas.openxmlformats.org/officeDocument/2006/relationships/hyperlink" Target="http://www.noze.sk/noze/ECHZ/chlzb/ostep/pravek/pravek.html" TargetMode="External"/><Relationship Id="rId9" Type="http://schemas.openxmlformats.org/officeDocument/2006/relationships/hyperlink" Target="http://zstrebivlice.blog.cz/0603/referat-6-trida-doby-ledove-zpusob-obzivy-v-paleolitu" TargetMode="External"/><Relationship Id="rId14" Type="http://schemas.openxmlformats.org/officeDocument/2006/relationships/hyperlink" Target="http://cs.wikipedia.org/wiki/Soubor:Malin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 nejstarších dějinách Čech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703440" cy="1135360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VY_32_INOVACE_2_DĚJEPIS_1_O NEJSTARŠÍCH DĚJINÁCH ČECH</a:t>
            </a:r>
            <a:endParaRPr lang="cs-CZ" dirty="0"/>
          </a:p>
          <a:p>
            <a:r>
              <a:rPr lang="cs-CZ" dirty="0"/>
              <a:t>Dětský domov, Základní škola </a:t>
            </a:r>
            <a:r>
              <a:rPr lang="cs-CZ" dirty="0" smtClean="0"/>
              <a:t>a </a:t>
            </a:r>
            <a:r>
              <a:rPr lang="cs-CZ" dirty="0"/>
              <a:t>S</a:t>
            </a:r>
            <a:r>
              <a:rPr lang="cs-CZ" dirty="0" smtClean="0"/>
              <a:t>třední škola, </a:t>
            </a:r>
            <a:r>
              <a:rPr lang="cs-CZ" dirty="0"/>
              <a:t>Duchcov, </a:t>
            </a:r>
            <a:r>
              <a:rPr lang="cs-CZ" dirty="0" smtClean="0"/>
              <a:t>příspěvková </a:t>
            </a:r>
            <a:r>
              <a:rPr lang="cs-CZ" dirty="0"/>
              <a:t>organizace</a:t>
            </a:r>
          </a:p>
          <a:p>
            <a:r>
              <a:rPr lang="cs-CZ" dirty="0"/>
              <a:t>Registrační číslo: cz.1.07/1.4.00/21.0559</a:t>
            </a:r>
          </a:p>
          <a:p>
            <a:r>
              <a:rPr lang="cs-CZ" dirty="0"/>
              <a:t>Mgr. Ladislava Hofmanová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4458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3184" y="2060848"/>
            <a:ext cx="4690864" cy="4525963"/>
          </a:xfrm>
        </p:spPr>
        <p:txBody>
          <a:bodyPr/>
          <a:lstStyle/>
          <a:p>
            <a:r>
              <a:rPr lang="cs-CZ" b="1" i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Věda - archeologie</a:t>
            </a:r>
          </a:p>
          <a:p>
            <a:pPr algn="just"/>
            <a:r>
              <a:rPr lang="cs-CZ" dirty="0"/>
              <a:t>Z</a:t>
            </a:r>
            <a:r>
              <a:rPr lang="cs-CZ" dirty="0" smtClean="0"/>
              <a:t>ahrnuje </a:t>
            </a:r>
            <a:r>
              <a:rPr lang="cs-CZ" dirty="0"/>
              <a:t>období </a:t>
            </a:r>
            <a:r>
              <a:rPr lang="cs-CZ" dirty="0" smtClean="0"/>
              <a:t>vzniku            a </a:t>
            </a:r>
            <a:r>
              <a:rPr lang="cs-CZ" dirty="0"/>
              <a:t>vývoje člověka, lidské </a:t>
            </a:r>
            <a:r>
              <a:rPr lang="cs-CZ" dirty="0" smtClean="0"/>
              <a:t>společnosti a </a:t>
            </a:r>
            <a:r>
              <a:rPr lang="cs-CZ" dirty="0"/>
              <a:t>kultury od nejstarších nálezů do vzniku "vysokých </a:t>
            </a:r>
            <a:r>
              <a:rPr lang="cs-CZ" dirty="0" smtClean="0"/>
              <a:t>kultur„ a </a:t>
            </a:r>
            <a:r>
              <a:rPr lang="cs-CZ" dirty="0"/>
              <a:t>zavedení </a:t>
            </a:r>
            <a:r>
              <a:rPr lang="cs-CZ" dirty="0" smtClean="0"/>
              <a:t>písma.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399131"/>
            <a:ext cx="3393100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3995936" y="5589241"/>
            <a:ext cx="2016224" cy="78980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Lovecké nástroje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7457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075240" cy="1684784"/>
          </a:xfrm>
        </p:spPr>
        <p:txBody>
          <a:bodyPr/>
          <a:lstStyle/>
          <a:p>
            <a:r>
              <a:rPr lang="cs-CZ" dirty="0" smtClean="0"/>
              <a:t>Periodizace podle </a:t>
            </a:r>
            <a:r>
              <a:rPr lang="cs-CZ" dirty="0"/>
              <a:t>materiálů, z nichž si lidé vyráběli </a:t>
            </a:r>
            <a:r>
              <a:rPr lang="cs-CZ" dirty="0" smtClean="0"/>
              <a:t>nástroje.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671652" y="2987660"/>
            <a:ext cx="15949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Doba bronzová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71604" y="2666259"/>
            <a:ext cx="14259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Doba železná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02715" y="2635091"/>
            <a:ext cx="15993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Doba kamenná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925443"/>
            <a:ext cx="2159730" cy="2021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356992"/>
            <a:ext cx="736744" cy="31794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9406" y="3356992"/>
            <a:ext cx="1481137" cy="267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5735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Doba kamenná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229600" cy="4525963"/>
          </a:xfrm>
        </p:spPr>
        <p:txBody>
          <a:bodyPr/>
          <a:lstStyle/>
          <a:p>
            <a:r>
              <a:rPr lang="cs-CZ" dirty="0" smtClean="0"/>
              <a:t>Nejdelší období pravěku</a:t>
            </a:r>
          </a:p>
          <a:p>
            <a:r>
              <a:rPr lang="cs-CZ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Starší doba kamenná </a:t>
            </a:r>
            <a:r>
              <a:rPr lang="cs-CZ" dirty="0" smtClean="0"/>
              <a:t>– 500 000př. n. l. žily tlupy lovců na našem území</a:t>
            </a:r>
          </a:p>
          <a:p>
            <a:r>
              <a:rPr lang="cs-CZ" dirty="0" smtClean="0"/>
              <a:t>Osadili se poblíž řek – voda, potrava</a:t>
            </a:r>
          </a:p>
          <a:p>
            <a:r>
              <a:rPr lang="cs-CZ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Mladší doba kamenná </a:t>
            </a:r>
            <a:r>
              <a:rPr lang="cs-CZ" dirty="0" smtClean="0"/>
              <a:t>– 7 000 př. n. l. začali lidé obdělávat půdu a pěstovat na ní obilí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878382"/>
            <a:ext cx="1481137" cy="267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2155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573016"/>
            <a:ext cx="3745979" cy="29777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4644789" y="3356992"/>
            <a:ext cx="2160240" cy="93610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Lovci a sběrači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a začátku doby kamenné se lidé živili lovem zvěře         a sběrem rostlin.</a:t>
            </a:r>
          </a:p>
          <a:p>
            <a:r>
              <a:rPr lang="cs-CZ" dirty="0" smtClean="0"/>
              <a:t>Na konci období lidé rostliny pěstovali, zvířata ochočili     a chovali u obydlí.</a:t>
            </a:r>
          </a:p>
          <a:p>
            <a:r>
              <a:rPr lang="cs-CZ" dirty="0" smtClean="0"/>
              <a:t>Z člověka sběrače se stal ….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74731" y="3640378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zemědělec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0190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/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Lovci a sběrači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Upravovali valouny údery kámen o kámen.</a:t>
            </a:r>
          </a:p>
          <a:p>
            <a:r>
              <a:rPr lang="cs-CZ" dirty="0" smtClean="0"/>
              <a:t>Začali upevňovat různé násady (přivazovali, vsazovali </a:t>
            </a:r>
            <a:r>
              <a:rPr lang="cs-CZ" dirty="0" smtClean="0"/>
              <a:t>  do </a:t>
            </a:r>
            <a:r>
              <a:rPr lang="cs-CZ" dirty="0" smtClean="0"/>
              <a:t>otvorů).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323100"/>
            <a:ext cx="1484121" cy="26692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648131"/>
            <a:ext cx="2503165" cy="2019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619500"/>
            <a:ext cx="1600200" cy="219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3059832" y="4657741"/>
            <a:ext cx="504056" cy="35543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449327" y="4657740"/>
            <a:ext cx="504056" cy="35543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186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Lovci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7787208" cy="1108720"/>
          </a:xfrm>
        </p:spPr>
        <p:txBody>
          <a:bodyPr/>
          <a:lstStyle/>
          <a:p>
            <a:r>
              <a:rPr lang="cs-CZ" dirty="0" smtClean="0"/>
              <a:t>Lovili všechna zvířata, která v té době žila v lesích      a stepích.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3805" y="4546106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nosorožce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56176" y="6186287"/>
            <a:ext cx="10496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medvědy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05822" y="3851756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vlky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07747" y="6186287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mamuty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2030" y="4730772"/>
            <a:ext cx="2361070" cy="1879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335" y="2478325"/>
            <a:ext cx="2643529" cy="1982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2833" y="2238441"/>
            <a:ext cx="3037247" cy="1982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4884" y="4405754"/>
            <a:ext cx="1440160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3680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Sběrači</a:t>
            </a:r>
            <a:endParaRPr lang="cs-CZ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6923112" cy="964704"/>
          </a:xfrm>
        </p:spPr>
        <p:txBody>
          <a:bodyPr/>
          <a:lstStyle/>
          <a:p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sbírali?</a:t>
            </a:r>
            <a:endParaRPr lang="cs-CZ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46995" y="6161741"/>
            <a:ext cx="8194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jahody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10771" y="6263599"/>
            <a:ext cx="807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maliny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85282" y="6161741"/>
            <a:ext cx="1038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ostružiny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66450" y="5792409"/>
            <a:ext cx="7835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žaludy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33524" y="6263599"/>
            <a:ext cx="5588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listy</a:t>
            </a:r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3035" y="2225694"/>
            <a:ext cx="3821919" cy="31938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44" y="2290002"/>
            <a:ext cx="4906812" cy="3269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2537" y="2159158"/>
            <a:ext cx="4768370" cy="3379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5916" y="782751"/>
            <a:ext cx="2516159" cy="5373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8772" y="1981123"/>
            <a:ext cx="3926182" cy="3886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456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  <p:bldP spid="9" grpId="0"/>
      <p:bldP spid="9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álný popisek 5"/>
          <p:cNvSpPr/>
          <p:nvPr/>
        </p:nvSpPr>
        <p:spPr>
          <a:xfrm>
            <a:off x="611560" y="2476346"/>
            <a:ext cx="3628721" cy="144016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Lovci a sběrači</a:t>
            </a:r>
            <a:endParaRPr lang="cs-CZ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7787208" cy="1252736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Člověk v době kamenné nevyráběl pouze z kamene nástroje?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2780928"/>
            <a:ext cx="37127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1">
                    <a:lumMod val="95000"/>
                  </a:schemeClr>
                </a:solidFill>
              </a:rPr>
              <a:t>Co používali pro výrobu nástrojů?</a:t>
            </a:r>
            <a:endParaRPr lang="cs-CZ" sz="2400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3" y="5380338"/>
            <a:ext cx="72574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Zvířecí kosti – jehly na šití kožešinových oblekům udičky na lov ryb….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168860"/>
            <a:ext cx="3600400" cy="270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3079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" grpId="0"/>
      <p:bldP spid="3" grpId="0" build="p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Historické nálezy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Nálezy v Dolních Věstonicích na Moravě.</a:t>
            </a:r>
          </a:p>
          <a:p>
            <a:r>
              <a:rPr lang="cs-CZ" dirty="0" smtClean="0"/>
              <a:t>Vypovídají o tom, že lidé žili v jeskyních či chatách.</a:t>
            </a:r>
          </a:p>
          <a:p>
            <a:r>
              <a:rPr lang="cs-CZ" dirty="0" smtClean="0"/>
              <a:t>Tábořiště bylo oploceno mamutími kly.</a:t>
            </a:r>
          </a:p>
          <a:p>
            <a:r>
              <a:rPr lang="cs-CZ" dirty="0" smtClean="0"/>
              <a:t>Pícka na vypalování figurek mamutů, vlků a medvědů.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1825" y="3645024"/>
            <a:ext cx="6295753" cy="27484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14146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Věstonická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enuše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keramická soška nahé ženy vyrobená z pálené hlíny pocházející z mladého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paleolitu. Patří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 k vůbec nejstarším ukázkám umělecké tvorby tohoto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druhu.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852936"/>
            <a:ext cx="1944216" cy="3799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1919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755576" y="1484784"/>
            <a:ext cx="763284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</a:schemeClr>
                </a:solidFill>
              </a:rPr>
              <a:t>Označ předměty které byly používány v době kamenné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986893"/>
            <a:ext cx="1612007" cy="28992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6263" y="4065608"/>
            <a:ext cx="1307674" cy="13253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898601"/>
            <a:ext cx="4021158" cy="422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6012" y="2204864"/>
            <a:ext cx="956690" cy="41017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884437"/>
            <a:ext cx="1800200" cy="1687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2504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 tmFilter="0, 0; .2, .5; .8, .5; 1, 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0" dur="250" autoRev="1" fill="hold"/>
                                        <p:tgtEl>
                                          <p:spTgt spid="10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500" tmFilter="0, 0; .2, .5; .8, .5; 1, 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6" dur="250" autoRev="1" fill="hold"/>
                                        <p:tgtEl>
                                          <p:spTgt spid="10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5" grpId="0" animBg="1"/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611560" y="3912837"/>
            <a:ext cx="6624736" cy="5853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1560" y="2893586"/>
            <a:ext cx="662473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7643192" cy="1180728"/>
          </a:xfrm>
        </p:spPr>
        <p:txBody>
          <a:bodyPr/>
          <a:lstStyle/>
          <a:p>
            <a:r>
              <a:rPr lang="cs-CZ" dirty="0" smtClean="0"/>
              <a:t>Proč se lidé </a:t>
            </a:r>
            <a:r>
              <a:rPr lang="cs-CZ" dirty="0"/>
              <a:t>v době </a:t>
            </a:r>
            <a:r>
              <a:rPr lang="cs-CZ" dirty="0" smtClean="0"/>
              <a:t>kamenné usadili kolem řek?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46009" y="3089920"/>
            <a:ext cx="37112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Aby měli co pít </a:t>
            </a:r>
            <a:r>
              <a:rPr lang="cs-CZ" dirty="0"/>
              <a:t>a</a:t>
            </a:r>
            <a:r>
              <a:rPr lang="cs-CZ" dirty="0" smtClean="0"/>
              <a:t> snáze ulovili zvěř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85961" y="4020849"/>
            <a:ext cx="38759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Aby se mohli svlažit, když jim bylo teplo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11560" y="4690709"/>
            <a:ext cx="6624736" cy="6104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852128" y="4811292"/>
            <a:ext cx="2143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Aby si mohli zaplavat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36096" y="2236222"/>
            <a:ext cx="32399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Správná odpověď</a:t>
            </a:r>
            <a:endParaRPr lang="cs-CZ" sz="2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64692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8" grpId="0" animBg="1"/>
      <p:bldP spid="7" grpId="0" animBg="1"/>
      <p:bldP spid="2" grpId="0"/>
      <p:bldP spid="3" grpId="0" build="p"/>
      <p:bldP spid="4" grpId="0"/>
      <p:bldP spid="5" grpId="0"/>
      <p:bldP spid="5" grpId="1"/>
      <p:bldP spid="9" grpId="0" animBg="1"/>
      <p:bldP spid="6" grpId="0"/>
      <p:bldP spid="6" grpId="1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ný popisek 4"/>
          <p:cNvSpPr/>
          <p:nvPr/>
        </p:nvSpPr>
        <p:spPr>
          <a:xfrm>
            <a:off x="1907704" y="1196752"/>
            <a:ext cx="5256584" cy="2233883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63688" y="1845018"/>
            <a:ext cx="6995120" cy="139675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>
                    <a:lumMod val="95000"/>
                  </a:schemeClr>
                </a:solidFill>
              </a:rPr>
              <a:t>Jak nazýváme předmět </a:t>
            </a:r>
            <a:r>
              <a:rPr lang="cs-CZ" smtClean="0">
                <a:solidFill>
                  <a:schemeClr val="tx1">
                    <a:lumMod val="95000"/>
                  </a:schemeClr>
                </a:solidFill>
              </a:rPr>
              <a:t>na obrázku?</a:t>
            </a:r>
            <a:endParaRPr lang="cs-CZ" dirty="0" smtClean="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cs-CZ" dirty="0" smtClean="0">
                <a:solidFill>
                  <a:schemeClr val="tx1">
                    <a:lumMod val="95000"/>
                  </a:schemeClr>
                </a:solidFill>
              </a:rPr>
              <a:t>Odkud pochází?</a:t>
            </a:r>
            <a:endParaRPr lang="cs-CZ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18416" y="6092744"/>
            <a:ext cx="1924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Věstonická </a:t>
            </a:r>
            <a:r>
              <a:rPr lang="cs-CZ" dirty="0"/>
              <a:t>V</a:t>
            </a:r>
            <a:r>
              <a:rPr lang="cs-CZ" dirty="0" smtClean="0"/>
              <a:t>enuše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081" y="2996952"/>
            <a:ext cx="1861245" cy="3636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6231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/>
      <p:bldP spid="3" grpId="0" build="p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400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www.noze.sk/noze/ECHZ/chlzb/sekera/kamenna/paleolit/sekera.html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www.noze.sk/noze/ECHZ/chlzb/sekeromlat/pravek/neolit/sekeromlat.html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www.noze.sk/noze/ECHZ/chlzb/ostep/pravek/pravek.html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dejepis-duskova.blog.cz/0909/obrazky-pravek-doba-kamenna-bronzova-a-zelezna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cs.wikipedia.org/wiki/Soubor:Espadon-Morges.jpg</a:t>
            </a:r>
            <a:endParaRPr lang="cs-CZ" dirty="0" smtClean="0"/>
          </a:p>
          <a:p>
            <a:r>
              <a:rPr lang="cs-CZ" dirty="0"/>
              <a:t>Pod licencí: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endParaRPr lang="cs-CZ" dirty="0"/>
          </a:p>
          <a:p>
            <a:r>
              <a:rPr lang="cs-CZ" dirty="0" smtClean="0"/>
              <a:t>Autor: </a:t>
            </a:r>
            <a:r>
              <a:rPr lang="cs-CZ" dirty="0" err="1" smtClean="0"/>
              <a:t>Rama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leccos.com/index.php/clanky/doba-bronzova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programy.mb-net.cz/mb-pravek-novovek/L103.htm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zstrebivlice.blog.cz/0603/referat-6-trida-doby-ledove-zpusob-obzivy-v-paleolitu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http://cs.wikipedia.org/wiki/Soubor:Mal%27ta_%</a:t>
            </a:r>
            <a:r>
              <a:rPr lang="cs-CZ" dirty="0" smtClean="0">
                <a:hlinkClick r:id="rId10"/>
              </a:rPr>
              <a:t>28mamut%29.gif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cs.wikipedia.org/wiki/Soubor:Vestonicka_venuse_edit.jpg</a:t>
            </a:r>
            <a:endParaRPr lang="cs-CZ" dirty="0" smtClean="0"/>
          </a:p>
          <a:p>
            <a:r>
              <a:rPr lang="cs-CZ" dirty="0"/>
              <a:t>Pod licencí: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Che</a:t>
            </a:r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cs.wikipedia.org/wiki/Soubor:Arrowhead.jpg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www.salix.cz/rs/image/200512201133_mamut.jpg</a:t>
            </a:r>
            <a:endParaRPr lang="cs-CZ" dirty="0" smtClean="0"/>
          </a:p>
          <a:p>
            <a:r>
              <a:rPr lang="cs-CZ" dirty="0"/>
              <a:t>http://www.pohodar.com/fotecky/architektura1/01.htm</a:t>
            </a:r>
          </a:p>
          <a:p>
            <a:r>
              <a:rPr lang="cs-CZ" dirty="0"/>
              <a:t>http://cs.wikipedia.org/wiki/Soubor:Fragaria_Fruit_Close-up.jpg</a:t>
            </a:r>
            <a:endParaRPr lang="cs-CZ" dirty="0" smtClean="0"/>
          </a:p>
          <a:p>
            <a:r>
              <a:rPr lang="en-US" dirty="0"/>
              <a:t>Pod </a:t>
            </a:r>
            <a:r>
              <a:rPr lang="en-US" dirty="0" err="1"/>
              <a:t>licencí</a:t>
            </a:r>
            <a:r>
              <a:rPr lang="en-US" dirty="0"/>
              <a:t>: Creative Commons</a:t>
            </a:r>
          </a:p>
          <a:p>
            <a:r>
              <a:rPr lang="en-US" dirty="0" err="1"/>
              <a:t>Autor</a:t>
            </a:r>
            <a:r>
              <a:rPr lang="en-US" dirty="0"/>
              <a:t>: </a:t>
            </a:r>
            <a:r>
              <a:rPr lang="en-US" dirty="0" err="1"/>
              <a:t>FoeNyx</a:t>
            </a:r>
            <a:endParaRPr lang="en-US" dirty="0"/>
          </a:p>
          <a:p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cs.wikipedia.org/wiki/Soubor:Malina.jpg</a:t>
            </a:r>
            <a:endParaRPr lang="cs-CZ" dirty="0" smtClean="0"/>
          </a:p>
          <a:p>
            <a:r>
              <a:rPr lang="cs-CZ" dirty="0">
                <a:hlinkClick r:id="rId15"/>
              </a:rPr>
              <a:t>http://</a:t>
            </a:r>
            <a:r>
              <a:rPr lang="cs-CZ" dirty="0" smtClean="0">
                <a:hlinkClick r:id="rId15"/>
              </a:rPr>
              <a:t>cs.wikipedia.org/wiki/Soubor:XN_oak_acorn_400.jpg</a:t>
            </a:r>
            <a:endParaRPr lang="cs-CZ" dirty="0" smtClean="0"/>
          </a:p>
          <a:p>
            <a:r>
              <a:rPr lang="en-US" dirty="0" smtClean="0"/>
              <a:t>Pod </a:t>
            </a:r>
            <a:r>
              <a:rPr lang="en-US" dirty="0" err="1" smtClean="0"/>
              <a:t>licencí</a:t>
            </a:r>
            <a:r>
              <a:rPr lang="en-US" dirty="0" smtClean="0"/>
              <a:t>: Creative Commons</a:t>
            </a:r>
          </a:p>
          <a:p>
            <a:r>
              <a:rPr lang="en-US" dirty="0" err="1" smtClean="0"/>
              <a:t>Autor</a:t>
            </a:r>
            <a:r>
              <a:rPr lang="en-US" dirty="0" smtClean="0"/>
              <a:t>: Guido </a:t>
            </a:r>
            <a:r>
              <a:rPr lang="en-US" dirty="0" err="1" smtClean="0"/>
              <a:t>Gerding</a:t>
            </a:r>
            <a:endParaRPr lang="cs-CZ" dirty="0" smtClean="0"/>
          </a:p>
          <a:p>
            <a:r>
              <a:rPr lang="en-US" dirty="0" smtClean="0">
                <a:hlinkClick r:id="rId16"/>
              </a:rPr>
              <a:t>http://cs.wikipedia.org/wiki/Soubor:Ocimum_tenuiflorum_Blanco2.257.jpg</a:t>
            </a:r>
            <a:endParaRPr lang="cs-CZ" dirty="0" smtClean="0"/>
          </a:p>
          <a:p>
            <a:r>
              <a:rPr lang="en-US" dirty="0"/>
              <a:t>http://cs.wikipedia.org/wiki/Soubor:Smirolato.JPG</a:t>
            </a:r>
          </a:p>
          <a:p>
            <a:r>
              <a:rPr lang="cs-CZ" dirty="0"/>
              <a:t>Pod licencí: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endParaRPr lang="cs-CZ" dirty="0"/>
          </a:p>
          <a:p>
            <a:r>
              <a:rPr lang="cs-CZ" dirty="0"/>
              <a:t>Autor: 	</a:t>
            </a:r>
            <a:r>
              <a:rPr lang="cs-CZ" dirty="0" smtClean="0"/>
              <a:t>Brianza2008</a:t>
            </a:r>
          </a:p>
          <a:p>
            <a:r>
              <a:rPr lang="cs-CZ" dirty="0">
                <a:hlinkClick r:id="rId17"/>
              </a:rPr>
              <a:t>http://</a:t>
            </a:r>
            <a:r>
              <a:rPr lang="cs-CZ" dirty="0" smtClean="0">
                <a:hlinkClick r:id="rId17"/>
              </a:rPr>
              <a:t>cs.wikipedia.org/wiki/Soubor:Redwolf.jpg</a:t>
            </a:r>
            <a:endParaRPr lang="cs-CZ" dirty="0" smtClean="0"/>
          </a:p>
          <a:p>
            <a:r>
              <a:rPr lang="cs-CZ" dirty="0">
                <a:hlinkClick r:id="rId18"/>
              </a:rPr>
              <a:t>http://</a:t>
            </a:r>
            <a:r>
              <a:rPr lang="cs-CZ" dirty="0" smtClean="0">
                <a:hlinkClick r:id="rId18"/>
              </a:rPr>
              <a:t>cs.wikipedia.org/wiki/Soubor:Brown_Bear_us_fish.jpg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0126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Vlastní 1">
      <a:dk1>
        <a:srgbClr val="000000"/>
      </a:dk1>
      <a:lt1>
        <a:sysClr val="window" lastClr="FFFFFF"/>
      </a:lt1>
      <a:dk2>
        <a:srgbClr val="6E1E4E"/>
      </a:dk2>
      <a:lt2>
        <a:srgbClr val="002D89"/>
      </a:lt2>
      <a:accent1>
        <a:srgbClr val="002060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191</TotalTime>
  <Words>463</Words>
  <Application>Microsoft Office PowerPoint</Application>
  <PresentationFormat>Předvádění na obrazovce (4:3)</PresentationFormat>
  <Paragraphs>95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Došky</vt:lpstr>
      <vt:lpstr>O nejstarších dějinách Čech</vt:lpstr>
      <vt:lpstr>Pravěk</vt:lpstr>
      <vt:lpstr>Pravěk</vt:lpstr>
      <vt:lpstr>Doba kamenná</vt:lpstr>
      <vt:lpstr>Lovci a sběrači</vt:lpstr>
      <vt:lpstr>Lovci a sběrači</vt:lpstr>
      <vt:lpstr>Lovci</vt:lpstr>
      <vt:lpstr>Sběrači</vt:lpstr>
      <vt:lpstr>Lovci a sběrači</vt:lpstr>
      <vt:lpstr>Historické nálezy</vt:lpstr>
      <vt:lpstr>Věstonická Venuše</vt:lpstr>
      <vt:lpstr>Opakování</vt:lpstr>
      <vt:lpstr>Opakování</vt:lpstr>
      <vt:lpstr>Opakování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 nejstarších dějinách Čech</dc:title>
  <dc:creator>Kacenka</dc:creator>
  <cp:lastModifiedBy>Kacenka</cp:lastModifiedBy>
  <cp:revision>25</cp:revision>
  <dcterms:created xsi:type="dcterms:W3CDTF">2012-08-31T12:16:15Z</dcterms:created>
  <dcterms:modified xsi:type="dcterms:W3CDTF">2012-10-03T14:56:43Z</dcterms:modified>
</cp:coreProperties>
</file>