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ims-Portail_Nord_4.jpg" TargetMode="External"/><Relationship Id="rId13" Type="http://schemas.openxmlformats.org/officeDocument/2006/relationships/hyperlink" Target="http://www.slovane.cz/view.php?cisloclanku=2006090006" TargetMode="External"/><Relationship Id="rId3" Type="http://schemas.openxmlformats.org/officeDocument/2006/relationships/hyperlink" Target="http://cs.wikipedia.org/wiki/Soubor:K%C5%99%C3%AD%C5%BE_z_Mikul%C4%8Dic.png" TargetMode="External"/><Relationship Id="rId7" Type="http://schemas.openxmlformats.org/officeDocument/2006/relationships/hyperlink" Target="http://cs.wikipedia.org/wiki/Soubor:Gutenberg_Bible.jpg" TargetMode="External"/><Relationship Id="rId12" Type="http://schemas.openxmlformats.org/officeDocument/2006/relationships/hyperlink" Target="http://217.115.252.254:1572/Dokumenty%20pro%20studenty/Dvo%C5%99%C3%A1k%20Martin/3.%20St%C5%99edov%C4%9Bk/Velk%C3%A1%20Morava/2.%20U%C5%BEit%C3%A9%20um%C4%9Bn%C3%AD/1.%20Mikul%C4%8Dice/" TargetMode="External"/><Relationship Id="rId2" Type="http://schemas.openxmlformats.org/officeDocument/2006/relationships/hyperlink" Target="http://cs.wikipedia.org/wiki/Soubor:Great_moravia_svatoplu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rseriding.cz/cs/jezdecke-boty/ostruhy/ostruhy-western.html" TargetMode="External"/><Relationship Id="rId11" Type="http://schemas.openxmlformats.org/officeDocument/2006/relationships/hyperlink" Target="http://cs.wikipedia.org/wiki/Latinka" TargetMode="External"/><Relationship Id="rId5" Type="http://schemas.openxmlformats.org/officeDocument/2006/relationships/hyperlink" Target="http://cs.wikipedia.org/wiki/Soubor:Holy_Trinity_Column_-_Saint_Cyril.jpg" TargetMode="External"/><Relationship Id="rId10" Type="http://schemas.openxmlformats.org/officeDocument/2006/relationships/hyperlink" Target="http://cs.wikipedia.org/wiki/Soubor:P%C5%99emyslovci_erb.svg" TargetMode="External"/><Relationship Id="rId4" Type="http://schemas.openxmlformats.org/officeDocument/2006/relationships/hyperlink" Target="http://cs.wikipedia.org/wiki/Soubor:Kostolec-hradisko.jpg" TargetMode="External"/><Relationship Id="rId9" Type="http://schemas.openxmlformats.org/officeDocument/2006/relationships/hyperlink" Target="http://cs.wikipedia.org/wiki/Soubor:Bascanska_ploc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Velkomoravská říše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4797152"/>
            <a:ext cx="6264696" cy="127369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VY_32_INOVACE_2_DĚJEPIS_6_VELKOMORAVSKÁ ŘÍŠE</a:t>
            </a:r>
          </a:p>
          <a:p>
            <a:r>
              <a:rPr lang="cs-CZ" dirty="0" smtClean="0"/>
              <a:t>Dětský </a:t>
            </a:r>
            <a:r>
              <a:rPr lang="cs-CZ" dirty="0"/>
              <a:t>domov, Základní </a:t>
            </a:r>
            <a:r>
              <a:rPr lang="cs-CZ" dirty="0" smtClean="0"/>
              <a:t>škola a Střední škola, Duchcov, </a:t>
            </a:r>
            <a:r>
              <a:rPr lang="cs-CZ" dirty="0"/>
              <a:t>příspěvková organizace</a:t>
            </a:r>
          </a:p>
          <a:p>
            <a:r>
              <a:rPr lang="cs-CZ" dirty="0"/>
              <a:t>Registrační číslo: cz.1.07/1.4.00/21.0559</a:t>
            </a:r>
          </a:p>
          <a:p>
            <a:r>
              <a:rPr lang="cs-CZ" dirty="0"/>
              <a:t>Mgr. Ladislava Hofmanová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59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Užívá </a:t>
            </a:r>
            <a:r>
              <a:rPr lang="cs-CZ" dirty="0"/>
              <a:t>se také označení Velká </a:t>
            </a:r>
            <a:r>
              <a:rPr lang="cs-CZ" dirty="0" smtClean="0"/>
              <a:t>Morava.</a:t>
            </a: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yla </a:t>
            </a:r>
            <a:r>
              <a:rPr lang="cs-CZ" dirty="0"/>
              <a:t>první známý západoslovanský stát, ve své době nejmocnější a nejsilnější ve střední Evropě. Existovala převážně na území dnešního Česka, Slovenska, </a:t>
            </a:r>
            <a:r>
              <a:rPr lang="cs-CZ" dirty="0" smtClean="0"/>
              <a:t>Maďarska.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03" y="699705"/>
            <a:ext cx="65627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684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499176" cy="4846320"/>
          </a:xfrm>
        </p:spPr>
        <p:txBody>
          <a:bodyPr/>
          <a:lstStyle/>
          <a:p>
            <a:r>
              <a:rPr lang="cs-CZ" dirty="0" smtClean="0"/>
              <a:t>Velké Moravě vládl rod </a:t>
            </a:r>
            <a:r>
              <a:rPr lang="cs-CZ" dirty="0" err="1" smtClean="0"/>
              <a:t>Mojmírovců</a:t>
            </a:r>
            <a:r>
              <a:rPr lang="cs-CZ" dirty="0" smtClean="0"/>
              <a:t> – Mojmír I.</a:t>
            </a:r>
          </a:p>
          <a:p>
            <a:r>
              <a:rPr lang="cs-CZ" dirty="0" smtClean="0"/>
              <a:t>K nejvýznamnějším velkomoravským </a:t>
            </a:r>
            <a:r>
              <a:rPr lang="cs-CZ" dirty="0" err="1" smtClean="0"/>
              <a:t>hrodištím</a:t>
            </a:r>
            <a:r>
              <a:rPr lang="cs-CZ" dirty="0" smtClean="0"/>
              <a:t> patřily Mikulčice, Staré Město u Uherského Hradiště, Nitra a Bratislava.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67754"/>
            <a:ext cx="2952328" cy="3501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60228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Křesťanský křížek nalezený v Mikulčicích, 8.-9. stol.</a:t>
            </a:r>
          </a:p>
        </p:txBody>
      </p:sp>
    </p:spTree>
    <p:extLst>
      <p:ext uri="{BB962C8B-B14F-4D97-AF65-F5344CB8AC3E}">
        <p14:creationId xmlns:p14="http://schemas.microsoft.com/office/powerpoint/2010/main" val="123478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3970784" cy="4846320"/>
          </a:xfrm>
        </p:spPr>
        <p:txBody>
          <a:bodyPr/>
          <a:lstStyle/>
          <a:p>
            <a:r>
              <a:rPr lang="cs-CZ" dirty="0" smtClean="0"/>
              <a:t>Příbytky velmožů, řemeslnické dílny </a:t>
            </a:r>
            <a:r>
              <a:rPr lang="cs-CZ" dirty="0" smtClean="0"/>
              <a:t>        i </a:t>
            </a:r>
            <a:r>
              <a:rPr lang="cs-CZ" dirty="0" smtClean="0"/>
              <a:t>první zděné kostely.</a:t>
            </a:r>
          </a:p>
          <a:p>
            <a:r>
              <a:rPr lang="cs-CZ" dirty="0" smtClean="0"/>
              <a:t>Nedaleko kostelů byly hřbitovy s kostrovými hroby  přestalo se spalovat.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3117011" cy="4156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51133" y="5752374"/>
            <a:ext cx="3829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Ruiny velkomoravského hradu </a:t>
            </a:r>
            <a:r>
              <a:rPr lang="cs-CZ" dirty="0" err="1"/>
              <a:t>Kostolec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80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643192" cy="1900808"/>
          </a:xfrm>
        </p:spPr>
        <p:txBody>
          <a:bodyPr>
            <a:normAutofit/>
          </a:bodyPr>
          <a:lstStyle/>
          <a:p>
            <a:r>
              <a:rPr lang="cs-CZ" dirty="0" smtClean="0"/>
              <a:t>V hrobech zámožných lidí nacházejí archeologové bohatě zdobené šperky ze stříbra a zlata, ostruhy…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10693" y="3072422"/>
            <a:ext cx="2925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jsou to ostruhy?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61615" y="4653136"/>
            <a:ext cx="3195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Bodce na patách jezdeckých </a:t>
            </a:r>
          </a:p>
          <a:p>
            <a:r>
              <a:rPr lang="cs-CZ" dirty="0" smtClean="0"/>
              <a:t>bod k pobízení koně.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5732" y="5877272"/>
            <a:ext cx="6758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hrobech chudých nalézáme prosté keramické nádoby 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či železné předměty denní potřeby.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3421476" cy="2801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261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Křesťané – věřili v jednoho boha.</a:t>
            </a:r>
          </a:p>
          <a:p>
            <a:r>
              <a:rPr lang="cs-CZ" dirty="0" smtClean="0"/>
              <a:t>Kristus byl jeho hlasatelem.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3068960"/>
            <a:ext cx="4572000" cy="224676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dirty="0" smtClean="0"/>
              <a:t>Po </a:t>
            </a:r>
            <a:r>
              <a:rPr lang="cs-CZ" sz="2000" dirty="0"/>
              <a:t>roce 860 vyslal Rostislav poselstvo k papeži Mikuláši I. a požádal jej </a:t>
            </a:r>
            <a:r>
              <a:rPr lang="cs-CZ" sz="2000" dirty="0" smtClean="0"/>
              <a:t>      o </a:t>
            </a:r>
            <a:r>
              <a:rPr lang="cs-CZ" sz="2000" dirty="0"/>
              <a:t>„učitele“, který měl zajistit prohloubení křesťanské víry na Velké Moravě, a také zajistit vzdělání dostatečného množství domácích </a:t>
            </a:r>
            <a:r>
              <a:rPr lang="cs-CZ" sz="2000" dirty="0" smtClean="0"/>
              <a:t>kněží.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528" y="2564904"/>
            <a:ext cx="3035278" cy="4049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6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1621545"/>
            <a:ext cx="4248472" cy="4846320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yslali </a:t>
            </a:r>
            <a:r>
              <a:rPr lang="cs-CZ" dirty="0" smtClean="0"/>
              <a:t>misi </a:t>
            </a:r>
            <a:r>
              <a:rPr lang="cs-CZ" dirty="0"/>
              <a:t>vedenou jedním z tehdy nejvýznamnějších byzantských učenců Konstantinem a jeho bratrem Metodějem.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23" y="1677988"/>
            <a:ext cx="345638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6381328"/>
            <a:ext cx="4429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Cyril na Sloupu Nejsvětější Trojice v Olomouci</a:t>
            </a:r>
          </a:p>
        </p:txBody>
      </p:sp>
    </p:spTree>
    <p:extLst>
      <p:ext uri="{BB962C8B-B14F-4D97-AF65-F5344CB8AC3E}">
        <p14:creationId xmlns:p14="http://schemas.microsoft.com/office/powerpoint/2010/main" val="251721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Konstantin sestavil z písma malé řecké abecedy písmo a do staroslověnštiny přeložil bohoslužebné knihy a také křesťanskou knihu knih…..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8731" y="3654221"/>
            <a:ext cx="3453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Víš o jakou knihu se jedná?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60605" y="4797152"/>
            <a:ext cx="1146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Bible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69952"/>
            <a:ext cx="4151671" cy="2807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2483768" y="5089539"/>
            <a:ext cx="1224136" cy="2923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Velké Moravy byl poměrně krátký.</a:t>
            </a:r>
          </a:p>
          <a:p>
            <a:r>
              <a:rPr lang="cs-CZ" dirty="0" smtClean="0"/>
              <a:t>Trval necelých sto let.</a:t>
            </a:r>
          </a:p>
          <a:p>
            <a:r>
              <a:rPr lang="cs-CZ" dirty="0" smtClean="0"/>
              <a:t>Za posledního velkomoravského panovníka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Mojmíra II. </a:t>
            </a:r>
            <a:r>
              <a:rPr lang="cs-CZ" dirty="0"/>
              <a:t>o</a:t>
            </a:r>
            <a:r>
              <a:rPr lang="cs-CZ" dirty="0" smtClean="0"/>
              <a:t>dpadly </a:t>
            </a:r>
            <a:r>
              <a:rPr lang="cs-CZ" dirty="0" smtClean="0"/>
              <a:t>od říše Čechy, kde sídlila moc českého kmene s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přemyslovským rodem </a:t>
            </a:r>
            <a:r>
              <a:rPr lang="cs-CZ" dirty="0" smtClean="0"/>
              <a:t>v čele.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095" y="3909144"/>
            <a:ext cx="2140641" cy="220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6267788"/>
            <a:ext cx="1729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Erb </a:t>
            </a:r>
            <a:r>
              <a:rPr lang="cs-CZ" dirty="0"/>
              <a:t>P</a:t>
            </a:r>
            <a:r>
              <a:rPr lang="cs-CZ" dirty="0" smtClean="0"/>
              <a:t>řemyslovců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91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Soustavné nájezdy divokých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kočovných Maďarů</a:t>
            </a:r>
            <a:r>
              <a:rPr lang="cs-CZ" dirty="0" smtClean="0"/>
              <a:t> způsobily, že někdy na samém začátku 10. století porazili Maďaři vojska knížete Mojmíra II. A Velkomoravská říše zanikla.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01145"/>
            <a:ext cx="5243736" cy="2962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410039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Hlaholice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07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pádu Velkomoravské říše u nás zesílil  vliv franské říše, odkud se křesťanství šířilo latinou a </a:t>
            </a:r>
            <a:r>
              <a:rPr lang="cs-CZ" smtClean="0"/>
              <a:t>latinským </a:t>
            </a:r>
            <a:r>
              <a:rPr lang="cs-CZ" smtClean="0"/>
              <a:t>písmem.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03931" y="2996952"/>
            <a:ext cx="59362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Proto dnes nepíšeme jako Ukrajinci, Rusové, 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Bulhaři a Srbové, ale latinkou jako celý západní svět.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4365104"/>
            <a:ext cx="4860032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2000" dirty="0"/>
              <a:t>Původní latinská abeceda obsahovala pouze tato písmena:</a:t>
            </a:r>
          </a:p>
          <a:p>
            <a:r>
              <a:rPr lang="pt-BR" sz="2000" dirty="0"/>
              <a:t>A 	B 	C 	D 	E </a:t>
            </a:r>
            <a:endParaRPr lang="cs-CZ" sz="2000" dirty="0" smtClean="0"/>
          </a:p>
          <a:p>
            <a:r>
              <a:rPr lang="pt-BR" sz="2000" dirty="0" smtClean="0"/>
              <a:t>F </a:t>
            </a:r>
            <a:r>
              <a:rPr lang="pt-BR" sz="2000" dirty="0"/>
              <a:t>	H 	I 	K 	L</a:t>
            </a:r>
          </a:p>
          <a:p>
            <a:r>
              <a:rPr lang="pt-BR" sz="2000" dirty="0"/>
              <a:t>M 	N 	O 	P 	Q </a:t>
            </a:r>
            <a:endParaRPr lang="cs-CZ" sz="2000" dirty="0" smtClean="0"/>
          </a:p>
          <a:p>
            <a:r>
              <a:rPr lang="pt-BR" sz="2000" dirty="0" smtClean="0"/>
              <a:t>R </a:t>
            </a:r>
            <a:r>
              <a:rPr lang="pt-BR" sz="2000" dirty="0"/>
              <a:t>	S 	T 	V 	X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986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dorovný svitek 8"/>
          <p:cNvSpPr/>
          <p:nvPr/>
        </p:nvSpPr>
        <p:spPr>
          <a:xfrm>
            <a:off x="1009584" y="5089830"/>
            <a:ext cx="5760640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954166" y="3865694"/>
            <a:ext cx="5760640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1003925" y="2536735"/>
            <a:ext cx="5760640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931224" cy="892696"/>
          </a:xfrm>
        </p:spPr>
        <p:txBody>
          <a:bodyPr/>
          <a:lstStyle/>
          <a:p>
            <a:r>
              <a:rPr lang="cs-CZ" dirty="0" smtClean="0"/>
              <a:t>Co je bible?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8292" y="3025032"/>
            <a:ext cx="1692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Starý atlas světa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62232" y="5526524"/>
            <a:ext cx="1944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Nápis na náhrobku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8414" y="4305137"/>
            <a:ext cx="2212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Křesťanská kniha knih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80678" y="1700807"/>
            <a:ext cx="3522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5141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7" grpId="0" animBg="1"/>
      <p:bldP spid="2" grpId="0"/>
      <p:bldP spid="3" grpId="0" build="p"/>
      <p:bldP spid="4" grpId="0"/>
      <p:bldP spid="4" grpId="1"/>
      <p:bldP spid="5" grpId="0"/>
      <p:bldP spid="5" grpId="1"/>
      <p:bldP spid="6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odorovný svitek 7"/>
          <p:cNvSpPr/>
          <p:nvPr/>
        </p:nvSpPr>
        <p:spPr>
          <a:xfrm>
            <a:off x="611560" y="4472306"/>
            <a:ext cx="5688632" cy="119277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593126" y="3279528"/>
            <a:ext cx="5688632" cy="119277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611560" y="2225189"/>
            <a:ext cx="5688632" cy="119277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748680"/>
          </a:xfrm>
        </p:spPr>
        <p:txBody>
          <a:bodyPr/>
          <a:lstStyle/>
          <a:p>
            <a:r>
              <a:rPr lang="cs-CZ" dirty="0" smtClean="0"/>
              <a:t>Jak se nazývá písmo na obrázku?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0193" y="2636912"/>
            <a:ext cx="1148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Hlaholice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1440" y="4884029"/>
            <a:ext cx="1728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Slovenské písmo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8148" y="3761351"/>
            <a:ext cx="1812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Staročeské písmo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69160"/>
            <a:ext cx="3315503" cy="187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48324" y="836712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Správná odpověď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505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7" grpId="0" animBg="1"/>
      <p:bldP spid="2" grpId="0"/>
      <p:bldP spid="3" grpId="0" build="p"/>
      <p:bldP spid="4" grpId="0"/>
      <p:bldP spid="5" grpId="0"/>
      <p:bldP spid="5" grpId="1"/>
      <p:bldP spid="6" grpId="0"/>
      <p:bldP spid="6" grpId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98" y="1556792"/>
            <a:ext cx="8147248" cy="1324744"/>
          </a:xfrm>
        </p:spPr>
        <p:txBody>
          <a:bodyPr/>
          <a:lstStyle/>
          <a:p>
            <a:r>
              <a:rPr lang="cs-CZ" dirty="0" smtClean="0"/>
              <a:t>Označ předměty, které se vkládali do hrobů bohatých lidí. </a:t>
            </a:r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78536"/>
            <a:ext cx="3126121" cy="194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43290"/>
            <a:ext cx="2383935" cy="1877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196" y="4774767"/>
            <a:ext cx="2303365" cy="1885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401" y="4774767"/>
            <a:ext cx="3084513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692696"/>
            <a:ext cx="2268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Správná odpověď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1635" y="1067111"/>
            <a:ext cx="22605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Správná</a:t>
            </a:r>
            <a:r>
              <a:rPr lang="cs-CZ" dirty="0" smtClean="0"/>
              <a:t> </a:t>
            </a:r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88177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2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2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cs.wikipedia.org/wiki/Soubor:Great_moravia_svatopluk.png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cs.wikipedia.org/wiki/Soubor:K%C5%99%C3%AD%C5%BE_z_Mikul%C4%8Dic.png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/>
              <a:t>Autor: </a:t>
            </a:r>
            <a:r>
              <a:rPr lang="cs-CZ" dirty="0" err="1" smtClean="0"/>
              <a:t>Creator</a:t>
            </a:r>
            <a:r>
              <a:rPr lang="cs-CZ" dirty="0" smtClean="0"/>
              <a:t> </a:t>
            </a:r>
            <a:r>
              <a:rPr lang="cs-CZ" dirty="0" err="1" smtClean="0"/>
              <a:t>Dragovit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cs.wikipedia.org/wiki/Soubor:Kostolec-hradisko.jpg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Martin </a:t>
            </a:r>
            <a:r>
              <a:rPr lang="cs-CZ" dirty="0" err="1"/>
              <a:t>Hlauka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http://cs.wikipedia.org/wiki/Soubor:Holy_Trinity_Column_-_</a:t>
            </a:r>
            <a:r>
              <a:rPr lang="cs-CZ" dirty="0" smtClean="0">
                <a:hlinkClick r:id="rId5"/>
              </a:rPr>
              <a:t>Saint_Cyril.jpg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Snek01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www.horseriding.cz/cs/jezdecke-boty/ostruhy/ostruhy-western.html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cs.wikipedia.org/wiki/Soubor:Gutenberg_Bible.jpg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Llull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cs.wikipedia.org/wiki/Soubor:Reims-Portail_Nord_4.jpg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cs.wikipedia.org/wiki/Soubor:Bascanska_ploca.jpg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cs.wikipedia.org/wiki/Soubor:P%C5%99emyslovci_erb.svg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cs.wikipedia.org/wiki/Latinka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http://217.115.252.254:1572/Dokumenty%20pro%20studenty/Dvo%C5%99%C3%A1k%20Martin/3.%20St%C5%99edov%C4%9Bk/Velk%C3%A1%20Morava/2.%20U%C5%BEit%C3%A9%20um%C4%9Bn%C3%AD/1.%20Mikul%C4%8Dice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www.slovane.cz/view.php?cisloclanku=2006090006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47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251</TotalTime>
  <Words>528</Words>
  <Application>Microsoft Office PowerPoint</Application>
  <PresentationFormat>Předvádění na obrazovce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Velkomoravská říše</vt:lpstr>
      <vt:lpstr>Velkomoravská říše</vt:lpstr>
      <vt:lpstr>Velkomoravská říše</vt:lpstr>
      <vt:lpstr>Hradiště</vt:lpstr>
      <vt:lpstr>Hroby</vt:lpstr>
      <vt:lpstr>Náboženství</vt:lpstr>
      <vt:lpstr>Konstantin a Metoděj</vt:lpstr>
      <vt:lpstr>Konstantin a Metoděj</vt:lpstr>
      <vt:lpstr>Velká Morava</vt:lpstr>
      <vt:lpstr>Pád říše</vt:lpstr>
      <vt:lpstr>Pád říše</vt:lpstr>
      <vt:lpstr>Opakování</vt:lpstr>
      <vt:lpstr>Opakování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Kacenka</dc:creator>
  <cp:lastModifiedBy>Kacenka</cp:lastModifiedBy>
  <cp:revision>17</cp:revision>
  <dcterms:created xsi:type="dcterms:W3CDTF">2012-09-23T14:13:34Z</dcterms:created>
  <dcterms:modified xsi:type="dcterms:W3CDTF">2012-09-25T15:41:04Z</dcterms:modified>
</cp:coreProperties>
</file>