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58" r:id="rId4"/>
    <p:sldId id="259" r:id="rId5"/>
    <p:sldId id="271" r:id="rId6"/>
    <p:sldId id="260" r:id="rId7"/>
    <p:sldId id="270" r:id="rId8"/>
    <p:sldId id="261" r:id="rId9"/>
    <p:sldId id="266" r:id="rId10"/>
    <p:sldId id="265" r:id="rId11"/>
    <p:sldId id="267" r:id="rId12"/>
    <p:sldId id="268" r:id="rId13"/>
    <p:sldId id="269" r:id="rId14"/>
    <p:sldId id="273" r:id="rId15"/>
    <p:sldId id="262" r:id="rId16"/>
    <p:sldId id="263" r:id="rId17"/>
    <p:sldId id="274" r:id="rId18"/>
    <p:sldId id="264" r:id="rId19"/>
    <p:sldId id="272"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0" d="100"/>
          <a:sy n="90" d="100"/>
        </p:scale>
        <p:origin x="-672"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1E5CA0-53CA-4275-8AB7-417361FB7D15}" type="datetimeFigureOut">
              <a:rPr lang="cs-CZ" smtClean="0"/>
              <a:pPr/>
              <a:t>4.1.2013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64455A-0E6C-456C-807A-59CA6E92743C}"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B364455A-0E6C-456C-807A-59CA6E92743C}" type="slidenum">
              <a:rPr lang="cs-CZ" smtClean="0"/>
              <a:pPr/>
              <a:t>5</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D53701D5-759C-4964-AB5C-FF6D7CAE1074}" type="datetimeFigureOut">
              <a:rPr lang="cs-CZ" smtClean="0"/>
              <a:pPr/>
              <a:t>4.1.2013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5A8CB8AE-4DCE-48E9-9050-B66B0680ECCA}"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D53701D5-759C-4964-AB5C-FF6D7CAE1074}" type="datetimeFigureOut">
              <a:rPr lang="cs-CZ" smtClean="0"/>
              <a:pPr/>
              <a:t>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CB8AE-4DCE-48E9-9050-B66B0680ECCA}"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53701D5-759C-4964-AB5C-FF6D7CAE1074}" type="datetimeFigureOut">
              <a:rPr lang="cs-CZ" smtClean="0"/>
              <a:pPr/>
              <a:t>4.1.2013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5A8CB8AE-4DCE-48E9-9050-B66B0680ECCA}"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D53701D5-759C-4964-AB5C-FF6D7CAE1074}" type="datetimeFigureOut">
              <a:rPr lang="cs-CZ" smtClean="0"/>
              <a:pPr/>
              <a:t>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8CB8AE-4DCE-48E9-9050-B66B0680ECCA}"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D53701D5-759C-4964-AB5C-FF6D7CAE1074}" type="datetimeFigureOut">
              <a:rPr lang="cs-CZ" smtClean="0"/>
              <a:pPr/>
              <a:t>4.1.2013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8CB8AE-4DCE-48E9-9050-B66B0680ECCA}"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D53701D5-759C-4964-AB5C-FF6D7CAE1074}" type="datetimeFigureOut">
              <a:rPr lang="cs-CZ" smtClean="0"/>
              <a:pPr/>
              <a:t>4.1.2013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8CB8AE-4DCE-48E9-9050-B66B0680ECC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53701D5-759C-4964-AB5C-FF6D7CAE1074}" type="datetimeFigureOut">
              <a:rPr lang="cs-CZ" smtClean="0"/>
              <a:pPr/>
              <a:t>4.1.2013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8CB8AE-4DCE-48E9-9050-B66B0680ECC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D53701D5-759C-4964-AB5C-FF6D7CAE1074}" type="datetimeFigureOut">
              <a:rPr lang="cs-CZ" smtClean="0"/>
              <a:pPr/>
              <a:t>4.1.2013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8CB8AE-4DCE-48E9-9050-B66B0680ECCA}"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D53701D5-759C-4964-AB5C-FF6D7CAE1074}" type="datetimeFigureOut">
              <a:rPr lang="cs-CZ" smtClean="0"/>
              <a:pPr/>
              <a:t>4.1.2013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5A8CB8AE-4DCE-48E9-9050-B66B0680ECCA}"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53701D5-759C-4964-AB5C-FF6D7CAE1074}" type="datetimeFigureOut">
              <a:rPr lang="cs-CZ" smtClean="0"/>
              <a:pPr/>
              <a:t>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CB8AE-4DCE-48E9-9050-B66B0680ECC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D53701D5-759C-4964-AB5C-FF6D7CAE1074}" type="datetimeFigureOut">
              <a:rPr lang="cs-CZ" smtClean="0"/>
              <a:pPr/>
              <a:t>4.1.2013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CB8AE-4DCE-48E9-9050-B66B0680ECC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D53701D5-759C-4964-AB5C-FF6D7CAE1074}" type="datetimeFigureOut">
              <a:rPr lang="cs-CZ" smtClean="0"/>
              <a:pPr/>
              <a:t>4.1.2013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A8CB8AE-4DCE-48E9-9050-B66B0680ECC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hyperlink" Target="http://www.marcomannia.cz/PAGES/Pasohlavky_grant_project.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s.wikipedia.org/wiki/P%C3%ADse%C5%88_o_Nibelunz%C3%ADch" TargetMode="External"/><Relationship Id="rId2" Type="http://schemas.openxmlformats.org/officeDocument/2006/relationships/hyperlink" Target="http://cs.wikipedia.org/wiki/Beowulf" TargetMode="External"/><Relationship Id="rId1" Type="http://schemas.openxmlformats.org/officeDocument/2006/relationships/slideLayout" Target="../slideLayouts/slideLayout2.xml"/><Relationship Id="rId4" Type="http://schemas.openxmlformats.org/officeDocument/2006/relationships/hyperlink" Target="http://cs.wikipedia.org/wiki/S%C3%A1ga_o_Volsunz%C3%ADch"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cs.wikipedia.org/wiki/Frankov%C3%A9" TargetMode="External"/><Relationship Id="rId13" Type="http://schemas.openxmlformats.org/officeDocument/2006/relationships/hyperlink" Target="http://cs.wikipedia.org/wiki/Herulov%C3%A9" TargetMode="External"/><Relationship Id="rId18" Type="http://schemas.openxmlformats.org/officeDocument/2006/relationships/hyperlink" Target="http://cs.wikipedia.org/wiki/Sv%C3%A9bov%C3%A9" TargetMode="External"/><Relationship Id="rId3" Type="http://schemas.openxmlformats.org/officeDocument/2006/relationships/hyperlink" Target="http://cs.wikipedia.org/wiki/Anglov%C3%A9" TargetMode="External"/><Relationship Id="rId21" Type="http://schemas.openxmlformats.org/officeDocument/2006/relationships/hyperlink" Target="http://cs.wikipedia.org/wiki/Vandalov%C3%A9" TargetMode="External"/><Relationship Id="rId7" Type="http://schemas.openxmlformats.org/officeDocument/2006/relationships/hyperlink" Target="http://cs.wikipedia.org/wiki/Durynkov%C3%A9" TargetMode="External"/><Relationship Id="rId12" Type="http://schemas.openxmlformats.org/officeDocument/2006/relationships/hyperlink" Target="http://cs.wikipedia.org/wiki/Vizig%C3%B3ti" TargetMode="External"/><Relationship Id="rId17" Type="http://schemas.openxmlformats.org/officeDocument/2006/relationships/hyperlink" Target="http://cs.wikipedia.org/wiki/Sasov%C3%A9" TargetMode="External"/><Relationship Id="rId2" Type="http://schemas.openxmlformats.org/officeDocument/2006/relationships/hyperlink" Target="http://cs.wikipedia.org/wiki/Alamani" TargetMode="External"/><Relationship Id="rId16" Type="http://schemas.openxmlformats.org/officeDocument/2006/relationships/hyperlink" Target="http://cs.wikipedia.org/wiki/Markomani" TargetMode="External"/><Relationship Id="rId20" Type="http://schemas.openxmlformats.org/officeDocument/2006/relationships/hyperlink" Target="http://cs.wikipedia.org/wiki/Vikingov%C3%A9" TargetMode="External"/><Relationship Id="rId1" Type="http://schemas.openxmlformats.org/officeDocument/2006/relationships/slideLayout" Target="../slideLayouts/slideLayout2.xml"/><Relationship Id="rId6" Type="http://schemas.openxmlformats.org/officeDocument/2006/relationships/hyperlink" Target="http://cs.wikipedia.org/wiki/D%C3%A1nov%C3%A9" TargetMode="External"/><Relationship Id="rId11" Type="http://schemas.openxmlformats.org/officeDocument/2006/relationships/hyperlink" Target="http://cs.wikipedia.org/wiki/Ostrog%C3%B3ti" TargetMode="External"/><Relationship Id="rId5" Type="http://schemas.openxmlformats.org/officeDocument/2006/relationships/hyperlink" Target="http://cs.wikipedia.org/wiki/Burgundi" TargetMode="External"/><Relationship Id="rId15" Type="http://schemas.openxmlformats.org/officeDocument/2006/relationships/hyperlink" Target="http://cs.wikipedia.org/wiki/Langobardi" TargetMode="External"/><Relationship Id="rId10" Type="http://schemas.openxmlformats.org/officeDocument/2006/relationships/hyperlink" Target="http://cs.wikipedia.org/wiki/G%C3%B3tov%C3%A9" TargetMode="External"/><Relationship Id="rId19" Type="http://schemas.openxmlformats.org/officeDocument/2006/relationships/hyperlink" Target="http://cs.wikipedia.org/wiki/Teutoni" TargetMode="External"/><Relationship Id="rId4" Type="http://schemas.openxmlformats.org/officeDocument/2006/relationships/hyperlink" Target="http://cs.wikipedia.org/wiki/Bavo%C5%99i" TargetMode="External"/><Relationship Id="rId9" Type="http://schemas.openxmlformats.org/officeDocument/2006/relationships/hyperlink" Target="http://cs.wikipedia.org/wiki/Gepidov%C3%A9" TargetMode="External"/><Relationship Id="rId14" Type="http://schemas.openxmlformats.org/officeDocument/2006/relationships/hyperlink" Target="http://cs.wikipedia.org/wiki/Kv%C3%A1dov%C3%A9"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hyperlink" Target="http://www.muzeum-pribram.cz/akce/06germa/06germa.html" TargetMode="External"/><Relationship Id="rId2" Type="http://schemas.openxmlformats.org/officeDocument/2006/relationships/hyperlink" Target="http://zatecky.denik.cz/galerie/foto.html?mm=20110527_germani_serial_deniku__1_"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a:p>
        </p:txBody>
      </p:sp>
      <p:sp>
        <p:nvSpPr>
          <p:cNvPr id="2" name="Nadpis 1"/>
          <p:cNvSpPr>
            <a:spLocks noGrp="1"/>
          </p:cNvSpPr>
          <p:nvPr>
            <p:ph type="ctrTitle"/>
          </p:nvPr>
        </p:nvSpPr>
        <p:spPr/>
        <p:txBody>
          <a:bodyPr/>
          <a:lstStyle/>
          <a:p>
            <a:endParaRPr lang="cs-CZ"/>
          </a:p>
        </p:txBody>
      </p:sp>
      <p:pic>
        <p:nvPicPr>
          <p:cNvPr id="5" name="Obrázek 4" descr="Snímek1.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Snímek2.JPG"/>
          <p:cNvPicPr>
            <a:picLocks noGrp="1" noChangeAspect="1"/>
          </p:cNvPicPr>
          <p:nvPr>
            <p:ph sz="quarter" idx="1"/>
          </p:nvPr>
        </p:nvPicPr>
        <p:blipFill>
          <a:blip r:embed="rId2" cstate="print"/>
          <a:stretch>
            <a:fillRect/>
          </a:stretch>
        </p:blipFill>
        <p:spPr>
          <a:xfrm>
            <a:off x="251520" y="188641"/>
            <a:ext cx="8657570" cy="6480719"/>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Původ</a:t>
            </a:r>
            <a:endParaRPr lang="cs-CZ" dirty="0"/>
          </a:p>
        </p:txBody>
      </p:sp>
      <p:sp>
        <p:nvSpPr>
          <p:cNvPr id="3" name="Zástupný symbol pro obsah 2"/>
          <p:cNvSpPr>
            <a:spLocks noGrp="1"/>
          </p:cNvSpPr>
          <p:nvPr>
            <p:ph sz="quarter" idx="1"/>
          </p:nvPr>
        </p:nvSpPr>
        <p:spPr/>
        <p:txBody>
          <a:bodyPr>
            <a:normAutofit fontScale="85000" lnSpcReduction="10000"/>
          </a:bodyPr>
          <a:lstStyle/>
          <a:p>
            <a:r>
              <a:rPr lang="cs-CZ" b="1" dirty="0" smtClean="0"/>
              <a:t>Germáni</a:t>
            </a:r>
            <a:r>
              <a:rPr lang="cs-CZ" dirty="0" smtClean="0"/>
              <a:t> je společné označení pro řadu kmenů, které žily původně v severní Evropě. Částečně jsou jejich potomky současné národy hovořící germánskými jazyky.</a:t>
            </a:r>
          </a:p>
          <a:p>
            <a:endParaRPr lang="cs-CZ" dirty="0" smtClean="0"/>
          </a:p>
          <a:p>
            <a:r>
              <a:rPr lang="cs-CZ" dirty="0" smtClean="0"/>
              <a:t>Původ názvu Germánů je pravděpodobně zkomolenina raného germánského slova </a:t>
            </a:r>
            <a:r>
              <a:rPr lang="cs-CZ" dirty="0" err="1" smtClean="0"/>
              <a:t>Gaizamannoz</a:t>
            </a:r>
            <a:r>
              <a:rPr lang="cs-CZ" dirty="0" smtClean="0"/>
              <a:t> (muži s oštěpy).</a:t>
            </a:r>
          </a:p>
          <a:p>
            <a:endParaRPr lang="cs-CZ" dirty="0" smtClean="0"/>
          </a:p>
          <a:p>
            <a:r>
              <a:rPr lang="cs-CZ" dirty="0" smtClean="0"/>
              <a:t>První z nich se přihlásili - zatím jenom v malém - už kolem roku 150 před Kristem. Teutoni a </a:t>
            </a:r>
            <a:r>
              <a:rPr lang="cs-CZ" dirty="0" err="1" smtClean="0"/>
              <a:t>Kimbrové</a:t>
            </a:r>
            <a:r>
              <a:rPr lang="cs-CZ" dirty="0" smtClean="0"/>
              <a:t>, tak se jmenovaly kmeny, o kterých se zmiňují římské písemnosti. Jejich kolébkou byl Jutský poloostrov , jižní cíp Skandinávie. </a:t>
            </a:r>
            <a:r>
              <a:rPr lang="cs-CZ" dirty="0"/>
              <a:t>a</a:t>
            </a:r>
            <a:r>
              <a:rPr lang="cs-CZ" dirty="0" smtClean="0"/>
              <a:t> pobřežní kraje mezi horním Labem a horní Vislou. </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normAutofit fontScale="92500"/>
          </a:bodyPr>
          <a:lstStyle/>
          <a:p>
            <a:r>
              <a:rPr lang="cs-CZ" dirty="0" smtClean="0"/>
              <a:t>Jazykovědné i archeologické výzkumy napovídají, že lid sdílející podobnou kulturu obýval toto území během pozdní doby bronzové (1000 až 500 př. n. l.). Dlouhou přítomnost germánských kmenů v jižní mimo jiné potvrzuje neexistence </a:t>
            </a:r>
            <a:r>
              <a:rPr lang="cs-CZ" dirty="0" err="1" smtClean="0"/>
              <a:t>předgermánských</a:t>
            </a:r>
            <a:r>
              <a:rPr lang="cs-CZ" dirty="0" smtClean="0"/>
              <a:t> místních jmen. Tato kultura se lišila od kultury Keltů obývajících v té době jižnější území podél Dunaje a pod Alpami. </a:t>
            </a:r>
          </a:p>
          <a:p>
            <a:r>
              <a:rPr lang="cs-CZ" dirty="0" smtClean="0"/>
              <a:t>Jazykovědci předpokládají, že tato skupina hovořila protogermánštinou, samostatnou větví indoevropské jazykové rodiny. Tento jazyk se jim podařilo částečně rekonstruovat srovnáváním historicky známých germánských jazyků.</a:t>
            </a:r>
          </a:p>
          <a:p>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endParaRPr lang="cs-CZ"/>
          </a:p>
        </p:txBody>
      </p:sp>
      <p:sp>
        <p:nvSpPr>
          <p:cNvPr id="6" name="Zástupný symbol pro text 5"/>
          <p:cNvSpPr>
            <a:spLocks noGrp="1"/>
          </p:cNvSpPr>
          <p:nvPr>
            <p:ph type="body" sz="half" idx="2"/>
          </p:nvPr>
        </p:nvSpPr>
        <p:spPr>
          <a:xfrm>
            <a:off x="914400" y="4869160"/>
            <a:ext cx="7315200" cy="1800200"/>
          </a:xfrm>
          <a:solidFill>
            <a:schemeClr val="accent2">
              <a:lumMod val="40000"/>
              <a:lumOff val="60000"/>
            </a:schemeClr>
          </a:solidFill>
        </p:spPr>
        <p:txBody>
          <a:bodyPr>
            <a:normAutofit/>
          </a:bodyPr>
          <a:lstStyle/>
          <a:p>
            <a:r>
              <a:rPr lang="cs-CZ" dirty="0" smtClean="0"/>
              <a:t> </a:t>
            </a:r>
            <a:r>
              <a:rPr lang="cs-CZ" sz="2000" dirty="0" smtClean="0"/>
              <a:t>Germánské osídlení:    před rokem 750 př. K.</a:t>
            </a:r>
          </a:p>
          <a:p>
            <a:r>
              <a:rPr lang="cs-CZ" sz="2000" dirty="0" smtClean="0"/>
              <a:t>                                      po roce 750 př. K. do počátku n. l.</a:t>
            </a:r>
          </a:p>
          <a:p>
            <a:r>
              <a:rPr lang="cs-CZ" sz="2000" dirty="0" smtClean="0"/>
              <a:t>                                      do roku 100 n. l. </a:t>
            </a:r>
          </a:p>
          <a:p>
            <a:r>
              <a:rPr lang="cs-CZ" sz="2000" dirty="0" smtClean="0"/>
              <a:t>                                      po roce 100 n. l.</a:t>
            </a:r>
          </a:p>
          <a:p>
            <a:endParaRPr lang="cs-CZ" dirty="0"/>
          </a:p>
        </p:txBody>
      </p:sp>
      <p:pic>
        <p:nvPicPr>
          <p:cNvPr id="7" name="Zástupný symbol pro obrázek 6" descr="Germanic_tribes_(750BC-1AD).png"/>
          <p:cNvPicPr>
            <a:picLocks noGrp="1" noChangeAspect="1"/>
          </p:cNvPicPr>
          <p:nvPr>
            <p:ph type="pic" idx="1"/>
          </p:nvPr>
        </p:nvPicPr>
        <p:blipFill>
          <a:blip r:embed="rId3" cstate="print"/>
          <a:srcRect t="13653" b="13653"/>
          <a:stretch>
            <a:fillRect/>
          </a:stretch>
        </p:blipFill>
        <p:spPr/>
      </p:pic>
      <p:sp>
        <p:nvSpPr>
          <p:cNvPr id="8" name="Krychle 7"/>
          <p:cNvSpPr/>
          <p:nvPr/>
        </p:nvSpPr>
        <p:spPr>
          <a:xfrm>
            <a:off x="3419872" y="5373216"/>
            <a:ext cx="144016" cy="216024"/>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Krychle 8"/>
          <p:cNvSpPr/>
          <p:nvPr/>
        </p:nvSpPr>
        <p:spPr>
          <a:xfrm>
            <a:off x="3419872" y="5013176"/>
            <a:ext cx="144016" cy="216024"/>
          </a:xfrm>
          <a:prstGeom prst="cub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10" name="Krychle 9"/>
          <p:cNvSpPr/>
          <p:nvPr/>
        </p:nvSpPr>
        <p:spPr>
          <a:xfrm>
            <a:off x="3419872" y="5733256"/>
            <a:ext cx="144016" cy="216024"/>
          </a:xfrm>
          <a:prstGeom prst="cube">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Krychle 10"/>
          <p:cNvSpPr/>
          <p:nvPr/>
        </p:nvSpPr>
        <p:spPr>
          <a:xfrm>
            <a:off x="3419872" y="6165304"/>
            <a:ext cx="144016" cy="216024"/>
          </a:xfrm>
          <a:prstGeom prst="cube">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8460432" y="4581128"/>
            <a:ext cx="389850" cy="369332"/>
          </a:xfrm>
          <a:prstGeom prst="rect">
            <a:avLst/>
          </a:prstGeom>
          <a:noFill/>
        </p:spPr>
        <p:txBody>
          <a:bodyPr wrap="none" rtlCol="0">
            <a:spAutoFit/>
          </a:bodyPr>
          <a:lstStyle/>
          <a:p>
            <a:r>
              <a:rPr lang="cs-CZ" dirty="0" smtClean="0"/>
              <a:t>1)</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Společnost</a:t>
            </a:r>
            <a:endParaRPr lang="cs-CZ" dirty="0"/>
          </a:p>
        </p:txBody>
      </p:sp>
      <p:sp>
        <p:nvSpPr>
          <p:cNvPr id="3" name="Zástupný symbol pro obsah 2"/>
          <p:cNvSpPr>
            <a:spLocks noGrp="1"/>
          </p:cNvSpPr>
          <p:nvPr>
            <p:ph sz="quarter" idx="1"/>
          </p:nvPr>
        </p:nvSpPr>
        <p:spPr/>
        <p:txBody>
          <a:bodyPr>
            <a:normAutofit fontScale="25000" lnSpcReduction="20000"/>
          </a:bodyPr>
          <a:lstStyle/>
          <a:p>
            <a:r>
              <a:rPr lang="cs-CZ" sz="11200" dirty="0" smtClean="0"/>
              <a:t>Germáni žili v malých nezávislých osadách a živili se zejména chovem dobytka.</a:t>
            </a:r>
          </a:p>
          <a:p>
            <a:r>
              <a:rPr lang="cs-CZ" sz="11200" dirty="0" smtClean="0"/>
              <a:t>Typickým řemeslem bylo hutnění železa, především pro výrobu zbraní.</a:t>
            </a:r>
          </a:p>
          <a:p>
            <a:r>
              <a:rPr lang="cs-CZ" sz="11200" dirty="0" smtClean="0"/>
              <a:t>Převládal žárový pohřební ritus, ostatky v hliněných urnách (někdy i bez nich) byly s milodary vkládány do hrobových jam. Objevovaly se i kostrové hroby, které patřily vysokým společenským vrstvám. Její příslušníci spočinuli v nákladných hrobových stavbách s bohatou výbavou, včetně drahých importovaných předmětů.</a:t>
            </a:r>
          </a:p>
          <a:p>
            <a:pPr>
              <a:buNone/>
            </a:pPr>
            <a:r>
              <a:rPr lang="cs-CZ" sz="8000" dirty="0" smtClean="0">
                <a:hlinkClick r:id="rId2"/>
              </a:rPr>
              <a:t>archeologické památky</a:t>
            </a:r>
            <a:endParaRPr lang="cs-CZ" sz="8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normAutofit/>
          </a:bodyPr>
          <a:lstStyle/>
          <a:p>
            <a:r>
              <a:rPr lang="cs-CZ" dirty="0" smtClean="0"/>
              <a:t>Patrně v 1. století začali používat psané znaky, těm se říká runy. Sloužily především k magickým účelům. (Našly se i na hřebenech, které Germáni považovali za magické předměty, což se odráží i v pohádkách germánského původu, neboť přicházely do styku s vlasy, kterým byla přisuzována magická moc.  Byly symbolem důstojnosti, zatímco záměrným ostříháním, zvláště pak dohola, se vyjadřovalo symbolicky buďto pokání, nebo dokonce trest a ostuda. Poběhlicím se ničila kariéra vyholením lebky </a:t>
            </a:r>
            <a:r>
              <a:rPr lang="cs-CZ" dirty="0" smtClean="0">
                <a:sym typeface="Wingdings" pitchFamily="2" charset="2"/>
              </a:rPr>
              <a:t>.)</a:t>
            </a:r>
            <a:endParaRPr lang="cs-CZ" dirty="0" smtClean="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normAutofit/>
          </a:bodyPr>
          <a:lstStyle/>
          <a:p>
            <a:r>
              <a:rPr lang="cs-CZ" dirty="0" smtClean="0"/>
              <a:t>Severské kmeny sdílely stejnou mytologii. Z ní vycházejí i starobylé germánské literární památky, jako např. </a:t>
            </a:r>
            <a:r>
              <a:rPr lang="cs-CZ" dirty="0" err="1" smtClean="0">
                <a:hlinkClick r:id="rId2" tooltip="Beowulf"/>
              </a:rPr>
              <a:t>Beowulf</a:t>
            </a:r>
            <a:r>
              <a:rPr lang="cs-CZ" dirty="0" smtClean="0"/>
              <a:t>, </a:t>
            </a:r>
            <a:r>
              <a:rPr lang="cs-CZ" dirty="0" smtClean="0">
                <a:hlinkClick r:id="rId3" tooltip="Píseň o Nibelunzích"/>
              </a:rPr>
              <a:t>Píseň o Nibelunzích</a:t>
            </a:r>
            <a:r>
              <a:rPr lang="cs-CZ" dirty="0" smtClean="0"/>
              <a:t> či </a:t>
            </a:r>
            <a:r>
              <a:rPr lang="cs-CZ" dirty="0" smtClean="0">
                <a:hlinkClick r:id="rId4" tooltip="Sága o Volsunzích"/>
              </a:rPr>
              <a:t>Sága o </a:t>
            </a:r>
            <a:r>
              <a:rPr lang="cs-CZ" dirty="0" err="1" smtClean="0">
                <a:hlinkClick r:id="rId4" tooltip="Sága o Volsunzích"/>
              </a:rPr>
              <a:t>Vølsunzích</a:t>
            </a:r>
            <a:r>
              <a:rPr lang="cs-CZ" dirty="0" smtClean="0"/>
              <a:t>. O tom, že si Germáni uvědomovali společnou identitu, svědčí fakt, že měli pojmenování pro negermánské národy – </a:t>
            </a:r>
            <a:r>
              <a:rPr lang="cs-CZ" i="1" dirty="0" err="1" smtClean="0"/>
              <a:t>Walha</a:t>
            </a:r>
            <a:r>
              <a:rPr lang="cs-CZ" dirty="0" smtClean="0"/>
              <a:t>. Z něj byly odvozeny pozdější zeměpisné názvy Wales (keltské území v Británii), Wallis (kanton ve Švýcarsku), Valonsko (část dnešní Belgie) a Valašsko (část dnešního Rumunska, v češtině později přeneseně i další území).</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Germánský pantheon</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Merkur = Týr </a:t>
            </a:r>
            <a:r>
              <a:rPr lang="en-US" dirty="0" smtClean="0"/>
              <a:t>=</a:t>
            </a:r>
            <a:r>
              <a:rPr lang="cs-CZ" dirty="0" smtClean="0"/>
              <a:t> </a:t>
            </a:r>
            <a:r>
              <a:rPr lang="cs-CZ" dirty="0" err="1" smtClean="0"/>
              <a:t>Teiwaz</a:t>
            </a:r>
            <a:r>
              <a:rPr lang="cs-CZ" dirty="0" smtClean="0"/>
              <a:t>: germánský bůh války, původně  nejvyšší bůh nebes. Rovněž představoval </a:t>
            </a:r>
            <a:r>
              <a:rPr lang="cs-CZ" b="1" dirty="0" smtClean="0"/>
              <a:t>právo</a:t>
            </a:r>
            <a:r>
              <a:rPr lang="cs-CZ" dirty="0" smtClean="0"/>
              <a:t> a </a:t>
            </a:r>
            <a:r>
              <a:rPr lang="cs-CZ" b="1" dirty="0" smtClean="0"/>
              <a:t>řád</a:t>
            </a:r>
            <a:r>
              <a:rPr lang="cs-CZ" dirty="0" smtClean="0"/>
              <a:t>. Centrem kultu byly posvátné háje se svatyněmi. Posléze jeho funkci převzal Ódin.</a:t>
            </a:r>
          </a:p>
          <a:p>
            <a:r>
              <a:rPr lang="cs-CZ" dirty="0" smtClean="0"/>
              <a:t>Mars =  Ódin </a:t>
            </a:r>
            <a:r>
              <a:rPr lang="en-US" dirty="0" smtClean="0"/>
              <a:t>=</a:t>
            </a:r>
            <a:r>
              <a:rPr lang="cs-CZ" dirty="0" err="1" smtClean="0"/>
              <a:t>Wotan</a:t>
            </a:r>
            <a:r>
              <a:rPr lang="cs-CZ" dirty="0"/>
              <a:t>:</a:t>
            </a:r>
            <a:r>
              <a:rPr lang="cs-CZ" dirty="0" smtClean="0"/>
              <a:t> otec veškerenstva, patron bojovníků a státníků, bůh smrti, války a magie.</a:t>
            </a:r>
            <a:endParaRPr lang="cs-CZ" dirty="0"/>
          </a:p>
          <a:p>
            <a:r>
              <a:rPr lang="cs-CZ" dirty="0" smtClean="0"/>
              <a:t>Herkules = Thór </a:t>
            </a:r>
            <a:r>
              <a:rPr lang="en-US" dirty="0" smtClean="0"/>
              <a:t>=</a:t>
            </a:r>
            <a:r>
              <a:rPr lang="cs-CZ" dirty="0" smtClean="0"/>
              <a:t> </a:t>
            </a:r>
            <a:r>
              <a:rPr lang="cs-CZ" dirty="0" err="1" smtClean="0"/>
              <a:t>Donar</a:t>
            </a:r>
            <a:r>
              <a:rPr lang="cs-CZ" dirty="0" smtClean="0"/>
              <a:t>: bůh hromu, deště, nebe a plodnosti země. Je strážcem a vykonavatelem spravedlnosti. Ochraňuje kováře, mořeplavce a rybáře, rolníky.</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Kůň  pro Germány</a:t>
            </a:r>
            <a:endParaRPr lang="cs-CZ" dirty="0"/>
          </a:p>
        </p:txBody>
      </p:sp>
      <p:sp>
        <p:nvSpPr>
          <p:cNvPr id="3" name="Zástupný symbol pro obsah 2"/>
          <p:cNvSpPr>
            <a:spLocks noGrp="1"/>
          </p:cNvSpPr>
          <p:nvPr>
            <p:ph sz="quarter" idx="1"/>
          </p:nvPr>
        </p:nvSpPr>
        <p:spPr/>
        <p:txBody>
          <a:bodyPr>
            <a:normAutofit fontScale="92500" lnSpcReduction="20000"/>
          </a:bodyPr>
          <a:lstStyle/>
          <a:p>
            <a:r>
              <a:rPr lang="cs-CZ" dirty="0" smtClean="0"/>
              <a:t>Jako klasický dopravní prostředek lidstva po mnoho tisíc let používali i Germáni - koně. Ale jaký to byl kůň? Severský, jakoby zakrslý, říkáme mu přídomkem "lesní". Germán, stojící vedle něj, musel každému, například Římanům, připadat abnormálně vysoký. Vypadal velice urostle, protože jeho kůň byl malý. V kohoutku měřil asi 130 centimetrů. Jezdci se svou ostruhou (Germáni používali jenom jednu, jak ukazují nálezy v hrobech bojovníků), tou ostruhou se téměř dotýkali země. Koníci vydrželi všechno, a nic je rozházelo, ani ve nejhorší bitevní vřavě. Jízda navíc zvláštním způsobem pomáhala pěchotě. Pěší bojovníci se při rychlých přesunech chytali za hřívy, nechali se nadnášet a dlouhými, patrně speciálně trénovanými kroky běželi společně s koňmi.</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Migrace Germánů</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Podle římských autorů se někdy ve 2. století př. n. l. migrující germánské kmeny napadly Galii, Itálii a Španělsko, což nakonec vedlo k vojenskému střetu s armádou Římské republiky</a:t>
            </a:r>
          </a:p>
          <a:p>
            <a:r>
              <a:rPr lang="cs-CZ" dirty="0" smtClean="0"/>
              <a:t>Proč se vydali ryšaví severští Germáni na jih? Jednou z příčin bylo zvýšení populace.  Stala se početnější, než mohl dosavadní hospodářský systém unést. Keltové dokázali přelidnění čelit vyšší výrobou, ale germánské zemědělství bylo primitivní. Takže hrozící hlad přinutil Germány k posunům. A  dalším podnětem mohla být i změna klimatu.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0" y="260350"/>
            <a:ext cx="8229600" cy="5865813"/>
          </a:xfrm>
        </p:spPr>
        <p:txBody>
          <a:bodyPr>
            <a:normAutofit/>
          </a:bodyPr>
          <a:lstStyle/>
          <a:p>
            <a:r>
              <a:rPr lang="cs-CZ" dirty="0" smtClean="0"/>
              <a:t>Během 5. století, když už se blížil konec římské říše, začaly se četné germánské kmeny hromadně stěhovat různými směry a na velké vzdálenosti. Takzvané stěhování národů, které zapříčinil vpád asijských kočových Hunů,je přivedlo až do Anglie, na jihu do Itálie a dokonce až do severní Afriky. Místy pochopitelně narážely na jiné kmeny, docházelo k válkám a poražené kmeny časem splynuly s vítězi. V Dánsku se Jutové sloučili s Dány, ve Švédsku se Géaté spojili se Švédy. V Anglii se pomíchali Anglové s tou částí Sasů, která se sem přeplavila, a dodnes se někdy o části světa hovořící anglicky mluví jako o anglosaské.</a:t>
            </a:r>
          </a:p>
          <a:p>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Nejznámější germánské kmeny</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hlinkClick r:id="rId2" tooltip="Alamani"/>
              </a:rPr>
              <a:t>Alamani</a:t>
            </a:r>
            <a:r>
              <a:rPr lang="cs-CZ" dirty="0" smtClean="0"/>
              <a:t>, </a:t>
            </a:r>
            <a:r>
              <a:rPr lang="cs-CZ" dirty="0" smtClean="0">
                <a:hlinkClick r:id="rId3" tooltip="Anglové"/>
              </a:rPr>
              <a:t>Anglové</a:t>
            </a:r>
            <a:r>
              <a:rPr lang="cs-CZ" dirty="0" smtClean="0"/>
              <a:t>,</a:t>
            </a:r>
          </a:p>
          <a:p>
            <a:r>
              <a:rPr lang="cs-CZ" dirty="0" smtClean="0">
                <a:hlinkClick r:id="rId4" tooltip="Bavoři"/>
              </a:rPr>
              <a:t>Bavoři</a:t>
            </a:r>
            <a:r>
              <a:rPr lang="cs-CZ" dirty="0" smtClean="0"/>
              <a:t>, </a:t>
            </a:r>
            <a:r>
              <a:rPr lang="cs-CZ" dirty="0" err="1" smtClean="0">
                <a:hlinkClick r:id="rId5" tooltip="Burgundi"/>
              </a:rPr>
              <a:t>Burgundi</a:t>
            </a:r>
            <a:endParaRPr lang="cs-CZ" dirty="0" smtClean="0"/>
          </a:p>
          <a:p>
            <a:r>
              <a:rPr lang="cs-CZ" dirty="0" smtClean="0">
                <a:hlinkClick r:id="rId6" tooltip="Dánové"/>
              </a:rPr>
              <a:t>Dánové</a:t>
            </a:r>
            <a:r>
              <a:rPr lang="cs-CZ" dirty="0" smtClean="0"/>
              <a:t>, </a:t>
            </a:r>
            <a:r>
              <a:rPr lang="cs-CZ" dirty="0" smtClean="0">
                <a:hlinkClick r:id="rId7" tooltip="Durynkové"/>
              </a:rPr>
              <a:t>Durynkové</a:t>
            </a:r>
            <a:endParaRPr lang="cs-CZ" dirty="0" smtClean="0"/>
          </a:p>
          <a:p>
            <a:r>
              <a:rPr lang="cs-CZ" dirty="0" smtClean="0">
                <a:hlinkClick r:id="rId8" tooltip="Frankové"/>
              </a:rPr>
              <a:t>Frankové</a:t>
            </a:r>
            <a:endParaRPr lang="cs-CZ" dirty="0" smtClean="0"/>
          </a:p>
          <a:p>
            <a:r>
              <a:rPr lang="cs-CZ" dirty="0" err="1" smtClean="0">
                <a:hlinkClick r:id="rId9" tooltip="Gepidové"/>
              </a:rPr>
              <a:t>Gepidové</a:t>
            </a:r>
            <a:r>
              <a:rPr lang="cs-CZ" dirty="0" smtClean="0"/>
              <a:t>, </a:t>
            </a:r>
            <a:r>
              <a:rPr lang="cs-CZ" dirty="0" smtClean="0">
                <a:hlinkClick r:id="rId10" tooltip="Gótové"/>
              </a:rPr>
              <a:t>Gótové</a:t>
            </a:r>
            <a:r>
              <a:rPr lang="cs-CZ" dirty="0" smtClean="0"/>
              <a:t> (</a:t>
            </a:r>
            <a:r>
              <a:rPr lang="cs-CZ" dirty="0" smtClean="0">
                <a:hlinkClick r:id="rId11" tooltip="Ostrogóti"/>
              </a:rPr>
              <a:t>Ostrogóti</a:t>
            </a:r>
            <a:r>
              <a:rPr lang="cs-CZ" dirty="0" smtClean="0"/>
              <a:t>, </a:t>
            </a:r>
            <a:r>
              <a:rPr lang="cs-CZ" dirty="0" smtClean="0">
                <a:hlinkClick r:id="rId12" tooltip="Vizigóti"/>
              </a:rPr>
              <a:t>Vizigóti</a:t>
            </a:r>
            <a:r>
              <a:rPr lang="cs-CZ" dirty="0" smtClean="0"/>
              <a:t>)</a:t>
            </a:r>
          </a:p>
          <a:p>
            <a:r>
              <a:rPr lang="cs-CZ" dirty="0" err="1" smtClean="0">
                <a:hlinkClick r:id="rId13" tooltip="Herulové"/>
              </a:rPr>
              <a:t>Herulové</a:t>
            </a:r>
            <a:endParaRPr lang="cs-CZ" dirty="0" smtClean="0"/>
          </a:p>
          <a:p>
            <a:r>
              <a:rPr lang="cs-CZ" dirty="0" smtClean="0">
                <a:hlinkClick r:id="rId14" tooltip="Kvádové"/>
              </a:rPr>
              <a:t>Kvádové</a:t>
            </a:r>
            <a:endParaRPr lang="cs-CZ" dirty="0" smtClean="0"/>
          </a:p>
          <a:p>
            <a:r>
              <a:rPr lang="cs-CZ" dirty="0" err="1" smtClean="0">
                <a:hlinkClick r:id="rId15" tooltip="Langobardi"/>
              </a:rPr>
              <a:t>Langobardi</a:t>
            </a:r>
            <a:endParaRPr lang="cs-CZ" dirty="0" smtClean="0"/>
          </a:p>
          <a:p>
            <a:r>
              <a:rPr lang="cs-CZ" dirty="0" err="1" smtClean="0">
                <a:hlinkClick r:id="rId16" tooltip="Markomani"/>
              </a:rPr>
              <a:t>Markomani</a:t>
            </a:r>
            <a:endParaRPr lang="cs-CZ" dirty="0" smtClean="0"/>
          </a:p>
          <a:p>
            <a:r>
              <a:rPr lang="cs-CZ" dirty="0" smtClean="0">
                <a:hlinkClick r:id="rId17" tooltip="Sasové"/>
              </a:rPr>
              <a:t>Sasové</a:t>
            </a:r>
            <a:r>
              <a:rPr lang="cs-CZ" dirty="0" smtClean="0"/>
              <a:t>, </a:t>
            </a:r>
            <a:r>
              <a:rPr lang="cs-CZ" dirty="0" err="1" smtClean="0">
                <a:hlinkClick r:id="rId18" tooltip="Svébové"/>
              </a:rPr>
              <a:t>Svébové</a:t>
            </a:r>
            <a:r>
              <a:rPr lang="cs-CZ" dirty="0" smtClean="0"/>
              <a:t> (Svévové)</a:t>
            </a:r>
          </a:p>
          <a:p>
            <a:r>
              <a:rPr lang="cs-CZ" dirty="0" smtClean="0">
                <a:hlinkClick r:id="rId19" tooltip="Teutoni"/>
              </a:rPr>
              <a:t>Teutoni</a:t>
            </a:r>
            <a:endParaRPr lang="cs-CZ" dirty="0" smtClean="0"/>
          </a:p>
          <a:p>
            <a:r>
              <a:rPr lang="cs-CZ" dirty="0" smtClean="0">
                <a:hlinkClick r:id="rId20" tooltip="Vikingové"/>
              </a:rPr>
              <a:t>Vikingové</a:t>
            </a:r>
            <a:endParaRPr lang="cs-CZ" dirty="0" smtClean="0"/>
          </a:p>
          <a:p>
            <a:r>
              <a:rPr lang="cs-CZ" dirty="0" smtClean="0">
                <a:hlinkClick r:id="rId21" tooltip="Vandalové"/>
              </a:rPr>
              <a:t>Vandalové</a:t>
            </a:r>
            <a:endParaRPr lang="cs-CZ" dirty="0" smtClean="0"/>
          </a:p>
          <a:p>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chemeClr val="accent4">
              <a:lumMod val="40000"/>
              <a:lumOff val="60000"/>
            </a:schemeClr>
          </a:solidFill>
        </p:spPr>
        <p:txBody>
          <a:bodyPr/>
          <a:lstStyle/>
          <a:p>
            <a:r>
              <a:rPr lang="cs-CZ" dirty="0" smtClean="0">
                <a:solidFill>
                  <a:schemeClr val="tx1"/>
                </a:solidFill>
              </a:rPr>
              <a:t>Migrace Germánů: 2. -  5. století</a:t>
            </a:r>
            <a:endParaRPr lang="cs-CZ" dirty="0">
              <a:solidFill>
                <a:schemeClr val="tx1"/>
              </a:solidFill>
            </a:endParaRPr>
          </a:p>
        </p:txBody>
      </p:sp>
      <p:sp>
        <p:nvSpPr>
          <p:cNvPr id="6" name="Zástupný symbol pro text 5"/>
          <p:cNvSpPr>
            <a:spLocks noGrp="1"/>
          </p:cNvSpPr>
          <p:nvPr>
            <p:ph type="body" sz="half" idx="2"/>
          </p:nvPr>
        </p:nvSpPr>
        <p:spPr/>
        <p:txBody>
          <a:bodyPr/>
          <a:lstStyle/>
          <a:p>
            <a:endParaRPr lang="cs-CZ"/>
          </a:p>
        </p:txBody>
      </p:sp>
      <p:pic>
        <p:nvPicPr>
          <p:cNvPr id="9" name="Zástupný symbol pro obrázek 8" descr="Karte_völkerwanderung.jpg"/>
          <p:cNvPicPr>
            <a:picLocks noGrp="1" noChangeAspect="1"/>
          </p:cNvPicPr>
          <p:nvPr>
            <p:ph type="pic" idx="1"/>
          </p:nvPr>
        </p:nvPicPr>
        <p:blipFill>
          <a:blip r:embed="rId2" cstate="print"/>
          <a:srcRect t="11614" b="11614"/>
          <a:stretch>
            <a:fillRect/>
          </a:stretch>
        </p:blipFill>
        <p:spPr/>
      </p:pic>
      <p:sp>
        <p:nvSpPr>
          <p:cNvPr id="5" name="TextovéPole 4"/>
          <p:cNvSpPr txBox="1"/>
          <p:nvPr/>
        </p:nvSpPr>
        <p:spPr>
          <a:xfrm>
            <a:off x="8172400" y="4365104"/>
            <a:ext cx="576064" cy="369332"/>
          </a:xfrm>
          <a:prstGeom prst="rect">
            <a:avLst/>
          </a:prstGeom>
          <a:noFill/>
        </p:spPr>
        <p:txBody>
          <a:bodyPr wrap="square" rtlCol="0">
            <a:spAutoFit/>
          </a:bodyPr>
          <a:lstStyle/>
          <a:p>
            <a:r>
              <a:rPr lang="cs-CZ" dirty="0" smtClean="0"/>
              <a:t>2)</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Germáni na našem území</a:t>
            </a:r>
            <a:endParaRPr lang="cs-CZ" dirty="0"/>
          </a:p>
        </p:txBody>
      </p:sp>
      <p:sp>
        <p:nvSpPr>
          <p:cNvPr id="3" name="Zástupný symbol pro obsah 2"/>
          <p:cNvSpPr>
            <a:spLocks noGrp="1"/>
          </p:cNvSpPr>
          <p:nvPr>
            <p:ph sz="quarter" idx="1"/>
          </p:nvPr>
        </p:nvSpPr>
        <p:spPr/>
        <p:txBody>
          <a:bodyPr>
            <a:normAutofit/>
          </a:bodyPr>
          <a:lstStyle/>
          <a:p>
            <a:r>
              <a:rPr lang="cs-CZ" dirty="0" smtClean="0"/>
              <a:t>Naše území osídlily v prvních staletích germánské kmeny Markomanů a Kvádů (viz prezentace Doba římská). Germánské osídlení nebylo rovnoměrné.</a:t>
            </a:r>
          </a:p>
          <a:p>
            <a:r>
              <a:rPr lang="cs-CZ" dirty="0" smtClean="0"/>
              <a:t>Mezi domy převládaly </a:t>
            </a:r>
            <a:r>
              <a:rPr lang="cs-CZ" dirty="0" err="1" smtClean="0"/>
              <a:t>polozemnice</a:t>
            </a:r>
            <a:r>
              <a:rPr lang="cs-CZ" dirty="0" smtClean="0"/>
              <a:t>. Neznáme žádná opevněná sídla, která by připomínala dřívější keltská oppida. </a:t>
            </a:r>
          </a:p>
          <a:p>
            <a:r>
              <a:rPr lang="cs-CZ" dirty="0" smtClean="0">
                <a:hlinkClick r:id="rId2"/>
              </a:rPr>
              <a:t>rekonstrukce germánského obydlí</a:t>
            </a:r>
            <a:endParaRPr lang="cs-CZ" dirty="0" smtClean="0"/>
          </a:p>
          <a:p>
            <a:r>
              <a:rPr lang="cs-CZ" dirty="0" smtClean="0">
                <a:hlinkClick r:id="rId3"/>
              </a:rPr>
              <a:t>rekonstrukce hrobu germánského velmože</a:t>
            </a:r>
            <a:endParaRPr lang="cs-CZ"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Hospodářství</a:t>
            </a:r>
            <a:endParaRPr lang="cs-CZ" dirty="0"/>
          </a:p>
        </p:txBody>
      </p:sp>
      <p:sp>
        <p:nvSpPr>
          <p:cNvPr id="3" name="Zástupný symbol pro obsah 2"/>
          <p:cNvSpPr>
            <a:spLocks noGrp="1"/>
          </p:cNvSpPr>
          <p:nvPr>
            <p:ph sz="quarter" idx="1"/>
          </p:nvPr>
        </p:nvSpPr>
        <p:spPr/>
        <p:txBody>
          <a:bodyPr>
            <a:normAutofit/>
          </a:bodyPr>
          <a:lstStyle/>
          <a:p>
            <a:r>
              <a:rPr lang="cs-CZ" dirty="0" smtClean="0"/>
              <a:t>Vývoj zemědělství v této době zpomalil a vrátil se k jednodušším způsobům. Germáni obdělávali půdu pouze dřevěným rádlem.</a:t>
            </a:r>
          </a:p>
          <a:p>
            <a:r>
              <a:rPr lang="cs-CZ" dirty="0" smtClean="0"/>
              <a:t>Chov dobytka převažoval nad pěstitelstvím.</a:t>
            </a:r>
          </a:p>
          <a:p>
            <a:r>
              <a:rPr lang="cs-CZ" dirty="0" smtClean="0"/>
              <a:t>Výroba keramiky na hrnčířském kruhu, kterou k nám přinesli Keltové, upadla v zapomnění.</a:t>
            </a:r>
          </a:p>
          <a:p>
            <a:r>
              <a:rPr lang="cs-CZ" dirty="0" smtClean="0"/>
              <a:t>Důležitým řemeslem bylo hutnění železa a kovářská výroba, kovolitectví, a to zejména výroba zbraní.</a:t>
            </a:r>
          </a:p>
          <a:p>
            <a:endParaRPr lang="cs-CZ"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Dopište do mapy jména germánských jazyků</a:t>
            </a:r>
            <a:endParaRPr lang="cs-CZ" dirty="0"/>
          </a:p>
        </p:txBody>
      </p:sp>
      <p:sp>
        <p:nvSpPr>
          <p:cNvPr id="6" name="Zástupný symbol pro text 5"/>
          <p:cNvSpPr>
            <a:spLocks noGrp="1"/>
          </p:cNvSpPr>
          <p:nvPr>
            <p:ph type="body" sz="half" idx="2"/>
          </p:nvPr>
        </p:nvSpPr>
        <p:spPr/>
        <p:txBody>
          <a:bodyPr/>
          <a:lstStyle/>
          <a:p>
            <a:endParaRPr lang="cs-CZ" dirty="0"/>
          </a:p>
        </p:txBody>
      </p:sp>
      <p:pic>
        <p:nvPicPr>
          <p:cNvPr id="7" name="Zástupný symbol pro obrázek 6" descr="Germanic_languages_in_Europe.png"/>
          <p:cNvPicPr>
            <a:picLocks noGrp="1" noChangeAspect="1"/>
          </p:cNvPicPr>
          <p:nvPr>
            <p:ph type="pic" idx="1"/>
          </p:nvPr>
        </p:nvPicPr>
        <p:blipFill>
          <a:blip r:embed="rId2" cstate="print"/>
          <a:srcRect t="26250" b="26250"/>
          <a:stretch>
            <a:fillRect/>
          </a:stretch>
        </p:blipFill>
        <p:spPr/>
      </p:pic>
      <p:sp>
        <p:nvSpPr>
          <p:cNvPr id="8" name="TextovéPole 7"/>
          <p:cNvSpPr txBox="1"/>
          <p:nvPr/>
        </p:nvSpPr>
        <p:spPr>
          <a:xfrm>
            <a:off x="8604448" y="4581128"/>
            <a:ext cx="389850" cy="369332"/>
          </a:xfrm>
          <a:prstGeom prst="rect">
            <a:avLst/>
          </a:prstGeom>
          <a:noFill/>
        </p:spPr>
        <p:txBody>
          <a:bodyPr wrap="none" rtlCol="0">
            <a:spAutoFit/>
          </a:bodyPr>
          <a:lstStyle/>
          <a:p>
            <a:r>
              <a:rPr lang="cs-CZ" dirty="0" smtClean="0"/>
              <a:t>3)</a:t>
            </a:r>
            <a:endParaRPr lang="cs-CZ"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Opakování</a:t>
            </a:r>
            <a:endParaRPr lang="cs-CZ" dirty="0"/>
          </a:p>
        </p:txBody>
      </p:sp>
      <p:sp>
        <p:nvSpPr>
          <p:cNvPr id="3" name="Zástupný symbol pro obsah 2"/>
          <p:cNvSpPr>
            <a:spLocks noGrp="1"/>
          </p:cNvSpPr>
          <p:nvPr>
            <p:ph sz="quarter" idx="1"/>
          </p:nvPr>
        </p:nvSpPr>
        <p:spPr/>
        <p:txBody>
          <a:bodyPr/>
          <a:lstStyle/>
          <a:p>
            <a:r>
              <a:rPr lang="cs-CZ" dirty="0" smtClean="0"/>
              <a:t>Odkud pocházejí germánské kmeny?</a:t>
            </a:r>
          </a:p>
          <a:p>
            <a:r>
              <a:rPr lang="cs-CZ" dirty="0" smtClean="0"/>
              <a:t>Které jazyky dnes řadíme mezi germánské?</a:t>
            </a:r>
          </a:p>
          <a:p>
            <a:r>
              <a:rPr lang="cs-CZ" dirty="0" smtClean="0"/>
              <a:t>Kdy přicházejí Germáni na naše území?</a:t>
            </a:r>
          </a:p>
          <a:p>
            <a:r>
              <a:rPr lang="cs-CZ" dirty="0" smtClean="0"/>
              <a:t>Které dřívější techniky upadly na našem území s příchodem Germánů v zapomnění?</a:t>
            </a:r>
          </a:p>
          <a:p>
            <a:r>
              <a:rPr lang="cs-CZ" dirty="0" smtClean="0"/>
              <a:t>Které řemeslo se u Germánů rozvíjelo?</a:t>
            </a:r>
          </a:p>
          <a:p>
            <a:r>
              <a:rPr lang="cs-CZ" dirty="0" smtClean="0"/>
              <a:t>Jak se nazývají germánské písemné znaky?</a:t>
            </a:r>
            <a:endParaRPr lang="cs-CZ"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fontScale="70000" lnSpcReduction="20000"/>
          </a:bodyPr>
          <a:lstStyle/>
          <a:p>
            <a:r>
              <a:rPr lang="cs-CZ" dirty="0" smtClean="0"/>
              <a:t>1) </a:t>
            </a:r>
            <a:r>
              <a:rPr lang="nl-NL" dirty="0" smtClean="0"/>
              <a:t>BERIG. </a:t>
            </a:r>
            <a:r>
              <a:rPr lang="nl-NL" i="1" dirty="0" smtClean="0"/>
              <a:t>Wikimedia Commons</a:t>
            </a:r>
            <a:r>
              <a:rPr lang="nl-NL" dirty="0" smtClean="0"/>
              <a:t> [online]. [cit. 30.11.2012]. Dostupný na WWW: http://cs.wikipedia.org/wiki/Soubor:Germanic_tribes_%28750BC-1AD%29.png </a:t>
            </a:r>
            <a:endParaRPr lang="cs-CZ" dirty="0" smtClean="0"/>
          </a:p>
          <a:p>
            <a:r>
              <a:rPr lang="cs-CZ" dirty="0" smtClean="0"/>
              <a:t>2) SANSCULOTTE. </a:t>
            </a:r>
            <a:r>
              <a:rPr lang="cs-CZ" i="1" dirty="0" err="1" smtClean="0"/>
              <a:t>Wikipedia.cz</a:t>
            </a:r>
            <a:r>
              <a:rPr lang="cs-CZ" dirty="0" smtClean="0"/>
              <a:t> [online]. [cit. 30.11.2012]. Dostupný na WWW: http://cs.wikipedia.org/wiki/Soubor:Karte_v%C3%B6lkerwanderung.jpg </a:t>
            </a:r>
          </a:p>
          <a:p>
            <a:r>
              <a:rPr lang="cs-CZ" dirty="0" smtClean="0"/>
              <a:t>3) LENGUAS_GERMÁNICAS.PNG: FOBOS92 DERIVATIVE WORK: HAYDEN120 (TALK). </a:t>
            </a:r>
            <a:r>
              <a:rPr lang="cs-CZ" i="1" dirty="0" err="1" smtClean="0"/>
              <a:t>Wikipedia.cz</a:t>
            </a:r>
            <a:r>
              <a:rPr lang="cs-CZ" dirty="0" smtClean="0"/>
              <a:t> [online]. [cit. 30.11.2012]. Dostupný na WWW: http://upload.wikimedia.org/wikipedia/commons/1/1f/Germanic_languages_in_Europe.png </a:t>
            </a:r>
          </a:p>
          <a:p>
            <a:r>
              <a:rPr lang="cs-CZ" dirty="0" smtClean="0"/>
              <a:t>POPELKA, Miroslav; VÁLKOVÁ, Veronika. </a:t>
            </a:r>
            <a:r>
              <a:rPr lang="cs-CZ" i="1" dirty="0" smtClean="0"/>
              <a:t>Dějepis 1 - pravěk a starověk</a:t>
            </a:r>
            <a:r>
              <a:rPr lang="cs-CZ" dirty="0" smtClean="0"/>
              <a:t>. Praha: SPN, 2001, ISBN 80-7235-145-1. </a:t>
            </a:r>
          </a:p>
          <a:p>
            <a:r>
              <a:rPr lang="cs-CZ" dirty="0" smtClean="0"/>
              <a:t>HORA, Petr. </a:t>
            </a:r>
            <a:r>
              <a:rPr lang="cs-CZ" i="1" dirty="0" smtClean="0"/>
              <a:t>Toulky českou minulostí 1</a:t>
            </a:r>
            <a:r>
              <a:rPr lang="cs-CZ" dirty="0" smtClean="0"/>
              <a:t>. Praha: Baronet, 2002, ISBN 808589047X. </a:t>
            </a:r>
          </a:p>
          <a:p>
            <a:r>
              <a:rPr lang="cs-CZ" dirty="0" smtClean="0"/>
              <a:t>AUTOR NEUVEDEN. </a:t>
            </a:r>
            <a:r>
              <a:rPr lang="cs-CZ" i="1" dirty="0" err="1" smtClean="0"/>
              <a:t>Wikipedia.cz</a:t>
            </a:r>
            <a:r>
              <a:rPr lang="cs-CZ" dirty="0" smtClean="0"/>
              <a:t> [online]. [cit. 30.11.2012]. Dostupný na WWW: http://cs.wikipedia.org/wiki/Germ%C3%A1ni </a:t>
            </a:r>
          </a:p>
          <a:p>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207</TotalTime>
  <Words>897</Words>
  <Application>Microsoft Office PowerPoint</Application>
  <PresentationFormat>Předvádění na obrazovce (4:3)</PresentationFormat>
  <Paragraphs>74</Paragraphs>
  <Slides>19</Slides>
  <Notes>1</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Jmění</vt:lpstr>
      <vt:lpstr>Snímek 1</vt:lpstr>
      <vt:lpstr>Snímek 2</vt:lpstr>
      <vt:lpstr>Původ</vt:lpstr>
      <vt:lpstr>Snímek 4</vt:lpstr>
      <vt:lpstr>Snímek 5</vt:lpstr>
      <vt:lpstr>Společnost</vt:lpstr>
      <vt:lpstr>Snímek 7</vt:lpstr>
      <vt:lpstr>Snímek 8</vt:lpstr>
      <vt:lpstr>Germánský pantheon</vt:lpstr>
      <vt:lpstr>Kůň  pro Germány</vt:lpstr>
      <vt:lpstr>Migrace Germánů</vt:lpstr>
      <vt:lpstr>Snímek 12</vt:lpstr>
      <vt:lpstr>Nejznámější germánské kmeny</vt:lpstr>
      <vt:lpstr>Migrace Germánů: 2. -  5. století</vt:lpstr>
      <vt:lpstr>Germáni na našem území</vt:lpstr>
      <vt:lpstr>Hospodářství</vt:lpstr>
      <vt:lpstr>Dopište do mapy jména germánských jazyků</vt:lpstr>
      <vt:lpstr>Opakování</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Libor</dc:creator>
  <cp:lastModifiedBy>Libor</cp:lastModifiedBy>
  <cp:revision>25</cp:revision>
  <dcterms:created xsi:type="dcterms:W3CDTF">2012-11-30T10:21:19Z</dcterms:created>
  <dcterms:modified xsi:type="dcterms:W3CDTF">2013-01-04T17:02:25Z</dcterms:modified>
</cp:coreProperties>
</file>