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6" r:id="rId3"/>
    <p:sldId id="256" r:id="rId4"/>
    <p:sldId id="257" r:id="rId5"/>
    <p:sldId id="261" r:id="rId6"/>
    <p:sldId id="258" r:id="rId7"/>
    <p:sldId id="260" r:id="rId8"/>
    <p:sldId id="280" r:id="rId9"/>
    <p:sldId id="274" r:id="rId10"/>
    <p:sldId id="277" r:id="rId11"/>
    <p:sldId id="278" r:id="rId12"/>
    <p:sldId id="281" r:id="rId13"/>
    <p:sldId id="267" r:id="rId14"/>
    <p:sldId id="266" r:id="rId15"/>
    <p:sldId id="268" r:id="rId16"/>
    <p:sldId id="269" r:id="rId17"/>
    <p:sldId id="270" r:id="rId18"/>
    <p:sldId id="282" r:id="rId19"/>
    <p:sldId id="271" r:id="rId20"/>
    <p:sldId id="272" r:id="rId21"/>
    <p:sldId id="273" r:id="rId22"/>
    <p:sldId id="283" r:id="rId23"/>
    <p:sldId id="279" r:id="rId24"/>
    <p:sldId id="265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6" autoAdjust="0"/>
    <p:restoredTop sz="94660"/>
  </p:normalViewPr>
  <p:slideViewPr>
    <p:cSldViewPr>
      <p:cViewPr>
        <p:scale>
          <a:sx n="100" d="100"/>
          <a:sy n="100" d="100"/>
        </p:scale>
        <p:origin x="-3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4/11/2013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4/11/2013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4/11/2013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4/11/2013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4/11/2013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4/11/2013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4/11/2013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4/11/2013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4/11/2013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4/11/2013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4/11/2013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E9DB7-8167-4DD2-A953-D210976F07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182C9-FCC6-4754-BD12-B2AC7A2B40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55610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774C2-0986-454C-8277-E90E94217DC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7B008-AD38-47F1-9809-9CB295141AE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82395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4E01A-7229-4620-AADA-9DC8154ED9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B7D58-DBC5-4C99-AFC6-5695F8A24FD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80745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6ACBC-32FC-475A-AB3E-B0C55AFFAA6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5C0A5-D0EE-41E7-8544-7BF5977EE11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8293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8174E-43B9-4032-A115-265196A23D4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341DE-096B-4A1D-B9B2-58C360A0E8E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1903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85B9B-0FEC-4C72-A99B-487A96E2AC2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A4892-CA3B-4454-8920-F77949211C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42399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1946-B0B6-41A9-97D3-97672C123C3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3BFA9-30C9-445D-9452-2D7B3267D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11365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0B8635-658F-4AC7-8E0D-B55ECF7001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48591-9E62-40D6-8690-102FE07D0D7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7163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89056-8FC5-4263-9898-E74FE45C060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C45DE-C3E9-462E-90DA-A1CBB69BA7C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59806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648EC-8209-4226-B711-71616389595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29038-5C2F-4AE9-A960-A5D53DD829A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20202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EAD04-8D7E-44CE-A8E0-6377B093F5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0A424-9896-4672-8A4D-7B975415102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4376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4/11/2013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1548D01-E263-4776-8C91-A915DED63EA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CD47278-0C1C-4B62-90C8-90A78F1A8F7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1282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/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CZ.1.07./1.4.00/21.2534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Kraje České republiky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90739698"/>
              </p:ext>
            </p:extLst>
          </p:nvPr>
        </p:nvGraphicFramePr>
        <p:xfrm>
          <a:off x="1331913" y="3933825"/>
          <a:ext cx="6477000" cy="166116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VY_32_INOVACE_Z_02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Středočeský kraj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Znak, vlajka, sídlo, poloha v ČR, hospodářství, obyvatelstvo, zajímavosti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4716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Zeměpis </a:t>
            </a:r>
            <a:r>
              <a:rPr lang="cs-CZ" dirty="0" smtClean="0"/>
              <a:t>8. </a:t>
            </a:r>
            <a:r>
              <a:rPr lang="cs-CZ" dirty="0"/>
              <a:t>ročník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Středočeský </a:t>
            </a:r>
            <a:r>
              <a:rPr lang="cs-CZ" dirty="0"/>
              <a:t>kraj</a:t>
            </a:r>
          </a:p>
        </p:txBody>
      </p:sp>
    </p:spTree>
    <p:extLst>
      <p:ext uri="{BB962C8B-B14F-4D97-AF65-F5344CB8AC3E}">
        <p14:creationId xmlns:p14="http://schemas.microsoft.com/office/powerpoint/2010/main" xmlns="" val="157277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ZNAK STŘEDOČESKÉHO KRAJE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09292" y="1600200"/>
            <a:ext cx="3763416" cy="4873625"/>
          </a:xfrm>
        </p:spPr>
      </p:pic>
    </p:spTree>
    <p:extLst>
      <p:ext uri="{BB962C8B-B14F-4D97-AF65-F5344CB8AC3E}">
        <p14:creationId xmlns:p14="http://schemas.microsoft.com/office/powerpoint/2010/main" xmlns="" val="417914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POLOHA STŘEDOČESKÉHO KRAJE </a:t>
            </a:r>
            <a:r>
              <a:rPr lang="cs-CZ" dirty="0" smtClean="0"/>
              <a:t>              V </a:t>
            </a:r>
            <a:r>
              <a:rPr lang="cs-CZ" dirty="0" smtClean="0"/>
              <a:t>České republice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43012" y="2341562"/>
            <a:ext cx="5895975" cy="3390900"/>
          </a:xfrm>
        </p:spPr>
      </p:pic>
    </p:spTree>
    <p:extLst>
      <p:ext uri="{BB962C8B-B14F-4D97-AF65-F5344CB8AC3E}">
        <p14:creationId xmlns:p14="http://schemas.microsoft.com/office/powerpoint/2010/main" xmlns="" val="232019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Obklopuje naše hlavní město Prahu a má v ní sídlo</a:t>
            </a:r>
          </a:p>
          <a:p>
            <a:r>
              <a:rPr lang="cs-CZ" dirty="0" smtClean="0"/>
              <a:t>Krajské město: Praha</a:t>
            </a:r>
          </a:p>
          <a:p>
            <a:r>
              <a:rPr lang="cs-CZ" dirty="0" smtClean="0"/>
              <a:t>Rozloha: 11 014 km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Počet obyvatel: 1 201 827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034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SÍDLO KRAJE NA SMÍCHOVĚ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1917" y="1600200"/>
            <a:ext cx="6498166" cy="4873625"/>
          </a:xfrm>
        </p:spPr>
      </p:pic>
    </p:spTree>
    <p:extLst>
      <p:ext uri="{BB962C8B-B14F-4D97-AF65-F5344CB8AC3E}">
        <p14:creationId xmlns:p14="http://schemas.microsoft.com/office/powerpoint/2010/main" xmlns="" val="30359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HOSPODÁŘSTVÍ KRAJE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000" dirty="0" smtClean="0"/>
              <a:t>ZEMĚDĚLSTVÍ</a:t>
            </a:r>
          </a:p>
          <a:p>
            <a:pPr lvl="1"/>
            <a:r>
              <a:rPr lang="cs-CZ" dirty="0" smtClean="0"/>
              <a:t>Zemědělská výroba využívá dobrých přírodních podmínek v severovýchodní části kraje (Polabská nížina) </a:t>
            </a:r>
          </a:p>
          <a:p>
            <a:pPr lvl="1"/>
            <a:r>
              <a:rPr lang="cs-CZ" dirty="0" smtClean="0"/>
              <a:t>Pěstování pšenice, ječmene, cukrové řepy, ovoce, zeleniny, řepky olejky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0472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PRŮMYSL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Stěžejními průmyslovými odvětvími jsou strojírenství, chemie a </a:t>
            </a:r>
            <a:r>
              <a:rPr lang="cs-CZ" dirty="0" smtClean="0"/>
              <a:t>potravinářství, sklářství</a:t>
            </a:r>
            <a:r>
              <a:rPr lang="cs-CZ" dirty="0"/>
              <a:t>, keramika a polygrafie. Ústup zaznamenaly dříve tradiční obory těžba uhlí, ocelářství a kožedělný průmysl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Ve srovnání s odvětvovou strukturou zaměstnanosti v Česku je v kraji nadprůměrně zastoupena průmyslová výroba a zemědělství, naopak podíl stavebnictví a služeb na celkové zaměstnanosti je nižší, oblast služeb však vykazuje v posledních letech progresivní růst.</a:t>
            </a:r>
          </a:p>
        </p:txBody>
      </p:sp>
    </p:spTree>
    <p:extLst>
      <p:ext uri="{BB962C8B-B14F-4D97-AF65-F5344CB8AC3E}">
        <p14:creationId xmlns:p14="http://schemas.microsoft.com/office/powerpoint/2010/main" xmlns="" val="311875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Průmyslové podniky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Autoškoda</a:t>
            </a:r>
            <a:r>
              <a:rPr lang="cs-CZ" dirty="0" smtClean="0"/>
              <a:t> Mladá Boleslav</a:t>
            </a:r>
          </a:p>
          <a:p>
            <a:r>
              <a:rPr lang="cs-CZ" dirty="0" smtClean="0"/>
              <a:t>TPCA (Toyota, </a:t>
            </a:r>
            <a:r>
              <a:rPr lang="cs-CZ" dirty="0" err="1" smtClean="0"/>
              <a:t>Peuegeot</a:t>
            </a:r>
            <a:r>
              <a:rPr lang="cs-CZ" dirty="0"/>
              <a:t>, </a:t>
            </a:r>
            <a:r>
              <a:rPr lang="cs-CZ" dirty="0" smtClean="0"/>
              <a:t>Citroën)  –  výroba malých osobních automobilů.  (Foto ze školní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exkurze 2012)</a:t>
            </a:r>
          </a:p>
        </p:txBody>
      </p:sp>
      <p:pic>
        <p:nvPicPr>
          <p:cNvPr id="1026" name="Picture 2" descr="C:\Users\Radek\Pictures\TPCA 4.6.2012\P10100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24944"/>
            <a:ext cx="4752528" cy="355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790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Synthos</a:t>
            </a:r>
            <a:r>
              <a:rPr lang="cs-CZ" dirty="0" smtClean="0"/>
              <a:t> Kralupy nad Vltavou – chemický </a:t>
            </a:r>
            <a:r>
              <a:rPr lang="cs-CZ" dirty="0" err="1" smtClean="0"/>
              <a:t>prům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Česká rafinérská Kralupy nad Vltavou – ropná rafinerie </a:t>
            </a:r>
          </a:p>
          <a:p>
            <a:r>
              <a:rPr lang="cs-CZ" dirty="0" smtClean="0"/>
              <a:t>Philip Morris Kutná Hora  - zpracování tabáku, výroba cigaret</a:t>
            </a:r>
          </a:p>
          <a:p>
            <a:r>
              <a:rPr lang="cs-CZ" dirty="0" smtClean="0"/>
              <a:t>Českomoravský cement – cementárna Radotín, balírna cementu Králův Dvůr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304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A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území kraje se nacházejí CHKO:</a:t>
            </a:r>
          </a:p>
          <a:p>
            <a:pPr lvl="1"/>
            <a:r>
              <a:rPr lang="cs-CZ" dirty="0" smtClean="0"/>
              <a:t>Křivoklátsko</a:t>
            </a:r>
          </a:p>
          <a:p>
            <a:pPr lvl="1"/>
            <a:r>
              <a:rPr lang="cs-CZ" dirty="0" smtClean="0"/>
              <a:t>Kokořínsko</a:t>
            </a:r>
          </a:p>
          <a:p>
            <a:pPr lvl="1"/>
            <a:r>
              <a:rPr lang="cs-CZ" dirty="0" smtClean="0"/>
              <a:t>Český kras</a:t>
            </a:r>
          </a:p>
          <a:p>
            <a:pPr lvl="1"/>
            <a:r>
              <a:rPr lang="cs-CZ" dirty="0" smtClean="0"/>
              <a:t>Český ráj</a:t>
            </a:r>
          </a:p>
          <a:p>
            <a:pPr lvl="1"/>
            <a:r>
              <a:rPr lang="cs-CZ" dirty="0" smtClean="0"/>
              <a:t>Blaník</a:t>
            </a:r>
          </a:p>
          <a:p>
            <a:r>
              <a:rPr lang="cs-CZ" dirty="0" smtClean="0"/>
              <a:t>Na seznamu </a:t>
            </a:r>
            <a:r>
              <a:rPr lang="cs-CZ" dirty="0"/>
              <a:t>světového přírodního a kulturního </a:t>
            </a:r>
            <a:r>
              <a:rPr lang="cs-CZ" dirty="0" smtClean="0"/>
              <a:t>  dědictví UNESCO jsou </a:t>
            </a:r>
            <a:r>
              <a:rPr lang="cs-CZ" dirty="0"/>
              <a:t>zapsané h</a:t>
            </a:r>
            <a:r>
              <a:rPr lang="cs-CZ" dirty="0" smtClean="0"/>
              <a:t>istorické </a:t>
            </a:r>
            <a:r>
              <a:rPr lang="cs-CZ" dirty="0"/>
              <a:t>jádro Kutné Hory s pozdně gotickým chrámem svaté Barbory a kostelem Nanebevzetí Panny Marie </a:t>
            </a:r>
            <a:r>
              <a:rPr lang="cs-CZ" dirty="0" smtClean="0"/>
              <a:t>                 v </a:t>
            </a:r>
            <a:r>
              <a:rPr lang="cs-CZ" dirty="0"/>
              <a:t>Sedlci</a:t>
            </a:r>
          </a:p>
        </p:txBody>
      </p:sp>
    </p:spTree>
    <p:extLst>
      <p:ext uri="{BB962C8B-B14F-4D97-AF65-F5344CB8AC3E}">
        <p14:creationId xmlns:p14="http://schemas.microsoft.com/office/powerpoint/2010/main" xmlns="" val="2109670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0741" y="0"/>
            <a:ext cx="7082518" cy="685800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467600" cy="666328"/>
          </a:xfrm>
        </p:spPr>
        <p:txBody>
          <a:bodyPr/>
          <a:lstStyle/>
          <a:p>
            <a:r>
              <a:rPr lang="cs-CZ" b="1" dirty="0" smtClean="0"/>
              <a:t>KARLŠTEJN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1131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KŘIVOKLÁT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3305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KONOPIŠTĚ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14981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KOKOŘÍN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7747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2907" y="0"/>
            <a:ext cx="4918186" cy="685800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KUTNÁ HORA CHRÁM Sv. BARBORY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128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c/c0/Katedr%C3%A1la_Nanebevzet%C3%AD_Panny_Marie_v_Sedlci_u_Kutn%C3%A9_Hor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609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476672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KATEDRÁLA NANEBEVZETÍ PANNY MARIE V SEDLCI </a:t>
            </a:r>
            <a:r>
              <a:rPr lang="cs-CZ" sz="2400" b="1" dirty="0" smtClean="0"/>
              <a:t>                     U </a:t>
            </a:r>
            <a:r>
              <a:rPr lang="cs-CZ" sz="2400" b="1" dirty="0" smtClean="0"/>
              <a:t>KUTNÉ HORY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34479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44459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159831" y="3178"/>
            <a:ext cx="5976664" cy="63894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PAMÁTNÍK BITVY U LIPAN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231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ZÁMEK LÁNY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774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27384"/>
            <a:ext cx="9144000" cy="685800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PAMÁTNÍK LIDICE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173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ek\Pictures\TPCA 4.6.2012\P10100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7993"/>
            <a:ext cx="9144000" cy="684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2" y="260648"/>
            <a:ext cx="528862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b="1" dirty="0" smtClean="0"/>
              <a:t>KOLÍN – náměstí, Chrám </a:t>
            </a:r>
          </a:p>
          <a:p>
            <a:r>
              <a:rPr lang="cs-CZ" sz="3000" b="1" dirty="0" smtClean="0"/>
              <a:t>sv. BARTOLOMĚJE</a:t>
            </a:r>
            <a:endParaRPr lang="cs-CZ" sz="3000" dirty="0"/>
          </a:p>
        </p:txBody>
      </p:sp>
      <p:sp>
        <p:nvSpPr>
          <p:cNvPr id="5" name="Obdélník 4"/>
          <p:cNvSpPr/>
          <p:nvPr/>
        </p:nvSpPr>
        <p:spPr>
          <a:xfrm>
            <a:off x="8172400" y="6669360"/>
            <a:ext cx="288032" cy="7200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71800" y="6243178"/>
            <a:ext cx="288032" cy="7200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3738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A LITERATURA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10545" y="2008004"/>
            <a:ext cx="748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HUSTOLES. </a:t>
            </a:r>
            <a:r>
              <a:rPr lang="cs-CZ" sz="1400" i="1" dirty="0"/>
              <a:t>Kraje v Česku</a:t>
            </a:r>
            <a:r>
              <a:rPr lang="cs-CZ" sz="1400" dirty="0"/>
              <a:t> [online]. [cit. </a:t>
            </a:r>
            <a:r>
              <a:rPr lang="cs-CZ" sz="1400" dirty="0" smtClean="0"/>
              <a:t>31.3.2012]. </a:t>
            </a:r>
            <a:r>
              <a:rPr lang="cs-CZ" sz="1400" dirty="0"/>
              <a:t>Dostupný na WWW: http://cs.wikipedia.org/wiki/Soubor:2004_Stredocesky_kraj.PNG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10545" y="1484784"/>
            <a:ext cx="748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URBAN, Tomáš. </a:t>
            </a:r>
            <a:r>
              <a:rPr lang="cs-CZ" sz="1400" i="1" dirty="0"/>
              <a:t>Symboly krajů České republiky</a:t>
            </a:r>
            <a:r>
              <a:rPr lang="cs-CZ" sz="1400" dirty="0"/>
              <a:t> [online]. [cit. 31.3.2013]. Dostupný na WWW: http://cs.wikipedia.org/wiki/Soubor:Central_Bohemian_Region_CoA_CZ.svg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0545" y="2531223"/>
            <a:ext cx="68407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ZÁKUPÁK. </a:t>
            </a:r>
            <a:r>
              <a:rPr lang="cs-CZ" sz="1400" i="1" dirty="0"/>
              <a:t>Sídlo Středočeského kraje</a:t>
            </a:r>
            <a:r>
              <a:rPr lang="cs-CZ" sz="1400" dirty="0"/>
              <a:t> [online]. [cit. </a:t>
            </a:r>
            <a:r>
              <a:rPr lang="cs-CZ" sz="1400" dirty="0" smtClean="0"/>
              <a:t>31.3.2012]. </a:t>
            </a:r>
            <a:r>
              <a:rPr lang="cs-CZ" sz="1400" dirty="0"/>
              <a:t>Dostupný na WWW: http://cs.wikipedia.org/wiki/Soubor:Radnice_St%C5%99edo%C4%8Desk%C3%A9ho_kraje.jpg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0545" y="3487832"/>
            <a:ext cx="753906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OLAF1541. </a:t>
            </a:r>
            <a:r>
              <a:rPr lang="cs-CZ" sz="1400" i="1" dirty="0"/>
              <a:t>Karlštejn</a:t>
            </a:r>
            <a:r>
              <a:rPr lang="cs-CZ" sz="1400" dirty="0"/>
              <a:t> [online]. [cit. 31.3.2013]. Dostupný na WWW: http://cs.wikipedia.org/wiki/Soubor:Burgkarlstein02.jpg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10545" y="4011052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MIAOW, </a:t>
            </a:r>
            <a:r>
              <a:rPr lang="cs-CZ" sz="1400" dirty="0" err="1" smtClean="0"/>
              <a:t>Miaow</a:t>
            </a:r>
            <a:r>
              <a:rPr lang="cs-CZ" sz="1400" dirty="0" smtClean="0"/>
              <a:t>. </a:t>
            </a:r>
            <a:r>
              <a:rPr lang="cs-CZ" sz="1400" i="1" dirty="0" smtClean="0"/>
              <a:t>Křivoklát</a:t>
            </a:r>
            <a:r>
              <a:rPr lang="cs-CZ" sz="1400" dirty="0" smtClean="0"/>
              <a:t> [online]. [cit. 31.3.2012]. Dostupný na WWW</a:t>
            </a:r>
            <a:r>
              <a:rPr lang="cs-CZ" sz="1400" dirty="0"/>
              <a:t>: http://</a:t>
            </a:r>
            <a:r>
              <a:rPr lang="cs-CZ" sz="1400" dirty="0" smtClean="0"/>
              <a:t>commons.wikimedia.org/wiki/File:Krivoklat_castle_Czech_Republic.JPG 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510545" y="4534272"/>
            <a:ext cx="774839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JANNING, </a:t>
            </a:r>
            <a:r>
              <a:rPr lang="cs-CZ" sz="1400" dirty="0" err="1"/>
              <a:t>Bernd</a:t>
            </a:r>
            <a:r>
              <a:rPr lang="cs-CZ" sz="1400" dirty="0"/>
              <a:t>. </a:t>
            </a:r>
            <a:r>
              <a:rPr lang="cs-CZ" sz="1400" i="1" dirty="0"/>
              <a:t>Konopiště</a:t>
            </a:r>
            <a:r>
              <a:rPr lang="cs-CZ" sz="1400" dirty="0"/>
              <a:t> [online]. [cit. </a:t>
            </a:r>
            <a:r>
              <a:rPr lang="cs-CZ" sz="1400" dirty="0" smtClean="0"/>
              <a:t>31.3.2012]. </a:t>
            </a:r>
            <a:r>
              <a:rPr lang="cs-CZ" sz="1400" dirty="0"/>
              <a:t>Dostupný na WWW: http://commons.wikimedia.org/wiki/File:Blick_auf_Schloss_Konopiste.jpg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10545" y="5057492"/>
            <a:ext cx="753906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SOVKA, Jan. </a:t>
            </a:r>
            <a:r>
              <a:rPr lang="cs-CZ" sz="1400" i="1" dirty="0"/>
              <a:t>Kokořín</a:t>
            </a:r>
            <a:r>
              <a:rPr lang="cs-CZ" sz="1400" dirty="0"/>
              <a:t> [online]. [cit. 31.3.2013]. Dostupný na WWW: http://commons.wikimedia.org/wiki/File:Kokorin_letecky_pohled.jpg </a:t>
            </a:r>
          </a:p>
        </p:txBody>
      </p:sp>
    </p:spTree>
    <p:extLst>
      <p:ext uri="{BB962C8B-B14F-4D97-AF65-F5344CB8AC3E}">
        <p14:creationId xmlns:p14="http://schemas.microsoft.com/office/powerpoint/2010/main" xmlns="" val="223154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1560" y="620688"/>
            <a:ext cx="759599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MIAOW, </a:t>
            </a:r>
            <a:r>
              <a:rPr lang="cs-CZ" sz="1400" dirty="0" err="1" smtClean="0"/>
              <a:t>Miaow</a:t>
            </a:r>
            <a:r>
              <a:rPr lang="cs-CZ" sz="1400" dirty="0" smtClean="0"/>
              <a:t>. </a:t>
            </a:r>
            <a:r>
              <a:rPr lang="cs-CZ" sz="1400" i="1" dirty="0"/>
              <a:t>Chrám Svaté Barbory</a:t>
            </a:r>
            <a:r>
              <a:rPr lang="cs-CZ" sz="1400" dirty="0"/>
              <a:t> [online]. [cit. </a:t>
            </a:r>
            <a:r>
              <a:rPr lang="cs-CZ" sz="1400" dirty="0" smtClean="0"/>
              <a:t>31.3.2012]. </a:t>
            </a:r>
            <a:r>
              <a:rPr lang="cs-CZ" sz="1400" dirty="0"/>
              <a:t>Dostupný na WWW: http://commons.wikimedia.org/wiki/File:Kutna_Hora_CZ_St_Barbara_Cathedral_front_view_02.JPG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2276872"/>
            <a:ext cx="77157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MIAOW, </a:t>
            </a:r>
            <a:r>
              <a:rPr lang="cs-CZ" sz="1400" dirty="0" err="1"/>
              <a:t>Miaow</a:t>
            </a:r>
            <a:r>
              <a:rPr lang="cs-CZ" sz="1400" dirty="0"/>
              <a:t> </a:t>
            </a:r>
            <a:r>
              <a:rPr lang="cs-CZ" sz="1400" i="1" dirty="0" smtClean="0"/>
              <a:t>Památník </a:t>
            </a:r>
            <a:r>
              <a:rPr lang="cs-CZ" sz="1400" i="1" dirty="0"/>
              <a:t>bitvy u Lipan</a:t>
            </a:r>
            <a:r>
              <a:rPr lang="cs-CZ" sz="1400" dirty="0"/>
              <a:t> [online]. [cit. </a:t>
            </a:r>
            <a:r>
              <a:rPr lang="cs-CZ" sz="1400" dirty="0" smtClean="0"/>
              <a:t>31.3.2012]. </a:t>
            </a:r>
            <a:r>
              <a:rPr lang="cs-CZ" sz="1400" dirty="0"/>
              <a:t>Dostupný na WWW: http://commons.wikimedia.org/wiki/File:Battle_of_Lipany_memorial_486.jpg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95771" y="2794863"/>
            <a:ext cx="762757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STEHLÍK, Peter. </a:t>
            </a:r>
            <a:r>
              <a:rPr lang="cs-CZ" sz="1400" i="1" dirty="0"/>
              <a:t>Zámek Lány</a:t>
            </a:r>
            <a:r>
              <a:rPr lang="cs-CZ" sz="1400" dirty="0"/>
              <a:t> [online]. [cit. </a:t>
            </a:r>
            <a:r>
              <a:rPr lang="cs-CZ" sz="1400" dirty="0" smtClean="0"/>
              <a:t>31.3.2012]. </a:t>
            </a:r>
            <a:r>
              <a:rPr lang="cs-CZ" sz="1400" dirty="0"/>
              <a:t>Dostupný na WWW: http://cs.wikipedia.org/wiki/Soubor:Peter_Stehlik_2011.07.30_007.JPG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8617" y="3318083"/>
            <a:ext cx="77157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400" dirty="0"/>
              <a:t>DE VOJNÍKOV, Juan. </a:t>
            </a:r>
            <a:r>
              <a:rPr lang="pt-BR" sz="1400" i="1" dirty="0"/>
              <a:t>Památník Lidice</a:t>
            </a:r>
            <a:r>
              <a:rPr lang="pt-BR" sz="1400" dirty="0"/>
              <a:t> [online]. [cit. 31.3.2013]. Dostupný na WWW: http://commons.wikimedia.org/wiki/File:Are%C3%A1l_lidice_-_pohled_na_muzeum_02.JPG </a:t>
            </a:r>
            <a:endParaRPr lang="cs-CZ" sz="14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592828" y="3841303"/>
            <a:ext cx="752399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WIKIPEDIE. </a:t>
            </a:r>
            <a:r>
              <a:rPr lang="cs-CZ" sz="1400" i="1" dirty="0"/>
              <a:t>Středočeský kraj</a:t>
            </a:r>
            <a:r>
              <a:rPr lang="cs-CZ" sz="1400" dirty="0"/>
              <a:t> [online]. [cit. 31.3.2013]. Dostupný na WWW: http://cs.wikipedia.org/wiki/St%C5%99edo%C4%8Desk%C3%BD_kraj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11561" y="4364523"/>
            <a:ext cx="75052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Zeměpis pro 8.a 9. ročník základní školy - Zeměpis České republiky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11560" y="1304410"/>
            <a:ext cx="73732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PRAŽÁK., Zdeněk. </a:t>
            </a:r>
            <a:r>
              <a:rPr lang="cs-CZ" sz="1400" i="1" dirty="0"/>
              <a:t>Katedrála Nanebevzetí Panny Marie</a:t>
            </a:r>
            <a:r>
              <a:rPr lang="cs-CZ" sz="1400" dirty="0"/>
              <a:t> [online]. [cit. 31.3.2013]. Dostupný na WWW: http://commons.wikimedia.org/wiki/File:Katedr%C3%A1la_Nanebevzet%C3%AD_Panny_Marie_v_Sedlci_u_Kutn%C3%A9_Hory.jpg </a:t>
            </a:r>
          </a:p>
        </p:txBody>
      </p:sp>
      <p:sp>
        <p:nvSpPr>
          <p:cNvPr id="2" name="Obdélník 1"/>
          <p:cNvSpPr/>
          <p:nvPr/>
        </p:nvSpPr>
        <p:spPr>
          <a:xfrm>
            <a:off x="592828" y="4672299"/>
            <a:ext cx="756334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Fotoarchiv autora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974241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620</TotalTime>
  <Words>654</Words>
  <Application>Microsoft Office PowerPoint</Application>
  <PresentationFormat>Předvádění na obrazovce (4:3)</PresentationFormat>
  <Paragraphs>90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Arkýř</vt:lpstr>
      <vt:lpstr>Motiv systému Office</vt:lpstr>
      <vt:lpstr>Snímek 1</vt:lpstr>
      <vt:lpstr>Zeměpis 8. ročník </vt:lpstr>
      <vt:lpstr>ZNAK STŘEDOČESKÉHO KRAJE</vt:lpstr>
      <vt:lpstr>POLOHA STŘEDOČESKÉHO KRAJE               V České republice</vt:lpstr>
      <vt:lpstr>Základní údaje</vt:lpstr>
      <vt:lpstr>SÍDLO KRAJE NA SMÍCHOVĚ</vt:lpstr>
      <vt:lpstr>HOSPODÁŘSTVÍ KRAJE</vt:lpstr>
      <vt:lpstr>PRŮMYSL</vt:lpstr>
      <vt:lpstr>Průmyslové podniky</vt:lpstr>
      <vt:lpstr>Snímek 10</vt:lpstr>
      <vt:lpstr>PAMÁTKY A ZAJÍMAVOSTI</vt:lpstr>
      <vt:lpstr>KARLŠTEJN</vt:lpstr>
      <vt:lpstr>KŘIVOKLÁT</vt:lpstr>
      <vt:lpstr> KONOPIŠTĚ</vt:lpstr>
      <vt:lpstr>KOKOŘÍN</vt:lpstr>
      <vt:lpstr>KUTNÁ HORA CHRÁM Sv. BARBORY</vt:lpstr>
      <vt:lpstr>Snímek 17</vt:lpstr>
      <vt:lpstr>PAMÁTNÍK BITVY U LIPAN</vt:lpstr>
      <vt:lpstr>ZÁMEK LÁNY</vt:lpstr>
      <vt:lpstr>PAMÁTNÍK LIDICE</vt:lpstr>
      <vt:lpstr>Snímek 21</vt:lpstr>
      <vt:lpstr>POUŽITÉ ZDROJE A LITERATURA</vt:lpstr>
      <vt:lpstr>Snímek 23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8. ročník</dc:title>
  <dc:creator>Radek</dc:creator>
  <cp:lastModifiedBy>Dum</cp:lastModifiedBy>
  <cp:revision>48</cp:revision>
  <dcterms:created xsi:type="dcterms:W3CDTF">2012-02-27T13:16:31Z</dcterms:created>
  <dcterms:modified xsi:type="dcterms:W3CDTF">2013-04-11T07:26:56Z</dcterms:modified>
</cp:coreProperties>
</file>