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70" r:id="rId2"/>
    <p:sldId id="271" r:id="rId3"/>
    <p:sldId id="258" r:id="rId4"/>
    <p:sldId id="259" r:id="rId5"/>
    <p:sldId id="267" r:id="rId6"/>
    <p:sldId id="268" r:id="rId7"/>
    <p:sldId id="261" r:id="rId8"/>
    <p:sldId id="262" r:id="rId9"/>
    <p:sldId id="263" r:id="rId10"/>
    <p:sldId id="264" r:id="rId11"/>
    <p:sldId id="265" r:id="rId12"/>
    <p:sldId id="266" r:id="rId13"/>
    <p:sldId id="260" r:id="rId14"/>
    <p:sldId id="269" r:id="rId15"/>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3" d="100"/>
          <a:sy n="103" d="100"/>
        </p:scale>
        <p:origin x="-20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014ACC-10BF-4C6B-B66E-4B90B6B0799F}" type="datetimeFigureOut">
              <a:rPr lang="cs-CZ" smtClean="0"/>
              <a:pPr/>
              <a:t>11.4.2013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ACCFC45-D441-4D50-8E9F-2E4DC44D9CCC}" type="slidenum">
              <a:rPr lang="cs-CZ" smtClean="0"/>
              <a:pPr/>
              <a:t>‹#›</a:t>
            </a:fld>
            <a:endParaRPr lang="cs-CZ"/>
          </a:p>
        </p:txBody>
      </p:sp>
    </p:spTree>
    <p:extLst>
      <p:ext uri="{BB962C8B-B14F-4D97-AF65-F5344CB8AC3E}">
        <p14:creationId xmlns:p14="http://schemas.microsoft.com/office/powerpoint/2010/main" xmlns="" val="16591680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11E40839-A885-4B2B-8A91-435A92E6A090}" type="slidenum">
              <a:rPr lang="cs-CZ" smtClean="0"/>
              <a:pPr/>
              <a:t>7</a:t>
            </a:fld>
            <a:endParaRPr lang="cs-CZ"/>
          </a:p>
        </p:txBody>
      </p:sp>
    </p:spTree>
    <p:extLst>
      <p:ext uri="{BB962C8B-B14F-4D97-AF65-F5344CB8AC3E}">
        <p14:creationId xmlns:p14="http://schemas.microsoft.com/office/powerpoint/2010/main" xmlns="" val="12187296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95EC1D4A-A796-47C3-A63E-CE236FB377E2}" type="datetimeFigureOut">
              <a:rPr lang="cs-CZ" smtClean="0"/>
              <a:pPr/>
              <a:t>11.4.2013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95EC1D4A-A796-47C3-A63E-CE236FB377E2}" type="datetimeFigureOut">
              <a:rPr lang="cs-CZ" smtClean="0"/>
              <a:pPr/>
              <a:t>11.4.2013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95EC1D4A-A796-47C3-A63E-CE236FB377E2}" type="datetimeFigureOut">
              <a:rPr lang="cs-CZ" smtClean="0"/>
              <a:pPr/>
              <a:t>11.4.2013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95EC1D4A-A796-47C3-A63E-CE236FB377E2}" type="datetimeFigureOut">
              <a:rPr lang="cs-CZ" smtClean="0"/>
              <a:pPr/>
              <a:t>11.4.2013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95EC1D4A-A796-47C3-A63E-CE236FB377E2}" type="datetimeFigureOut">
              <a:rPr lang="cs-CZ" smtClean="0"/>
              <a:pPr/>
              <a:t>11.4.2013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95EC1D4A-A796-47C3-A63E-CE236FB377E2}" type="datetimeFigureOut">
              <a:rPr lang="cs-CZ" smtClean="0"/>
              <a:pPr/>
              <a:t>11.4.2013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95EC1D4A-A796-47C3-A63E-CE236FB377E2}" type="datetimeFigureOut">
              <a:rPr lang="cs-CZ" smtClean="0"/>
              <a:pPr/>
              <a:t>11.4.2013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95EC1D4A-A796-47C3-A63E-CE236FB377E2}" type="datetimeFigureOut">
              <a:rPr lang="cs-CZ" smtClean="0"/>
              <a:pPr/>
              <a:t>11.4.2013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95EC1D4A-A796-47C3-A63E-CE236FB377E2}" type="datetimeFigureOut">
              <a:rPr lang="cs-CZ" smtClean="0"/>
              <a:pPr/>
              <a:t>11.4.2013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95EC1D4A-A796-47C3-A63E-CE236FB377E2}" type="datetimeFigureOut">
              <a:rPr lang="cs-CZ" smtClean="0"/>
              <a:pPr/>
              <a:t>11.4.2013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95EC1D4A-A796-47C3-A63E-CE236FB377E2}" type="datetimeFigureOut">
              <a:rPr lang="cs-CZ" smtClean="0"/>
              <a:pPr/>
              <a:t>11.4.2013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AC57A5DF-1266-40EA-9282-1E66B9DE06C0}"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EC1D4A-A796-47C3-A63E-CE236FB377E2}" type="datetimeFigureOut">
              <a:rPr lang="cs-CZ" smtClean="0"/>
              <a:pPr/>
              <a:t>11.4.2013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57A5DF-1266-40EA-9282-1E66B9DE06C0}"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Obrázek 4"/>
          <p:cNvPicPr>
            <a:picLocks noChangeAspect="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835150" y="333375"/>
            <a:ext cx="5761038" cy="1258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Nadpis 6"/>
          <p:cNvSpPr>
            <a:spLocks noGrp="1"/>
          </p:cNvSpPr>
          <p:nvPr>
            <p:ph type="ctrTitle"/>
          </p:nvPr>
        </p:nvSpPr>
        <p:spPr>
          <a:xfrm>
            <a:off x="683568" y="2130425"/>
            <a:ext cx="7920880" cy="1470025"/>
          </a:xfrm>
        </p:spPr>
        <p:txBody>
          <a:bodyPr rtlCol="0">
            <a:normAutofit fontScale="90000"/>
          </a:bodyPr>
          <a:lstStyle/>
          <a:p>
            <a:pPr algn="l" fontAlgn="auto">
              <a:spcAft>
                <a:spcPts val="0"/>
              </a:spcAft>
              <a:defRPr/>
            </a:pPr>
            <a:r>
              <a:rPr lang="cs-CZ" sz="4000" dirty="0" smtClean="0"/>
              <a:t>Název: </a:t>
            </a:r>
            <a:r>
              <a:rPr lang="cs-CZ" sz="3600" dirty="0"/>
              <a:t>Měření spotřeby paliva </a:t>
            </a:r>
            <a:r>
              <a:rPr lang="cs-CZ" sz="3600" dirty="0" smtClean="0"/>
              <a:t>– vyhodnocení    	     při jízdních </a:t>
            </a:r>
            <a:r>
              <a:rPr lang="cs-CZ" sz="3600" dirty="0"/>
              <a:t>režimech</a:t>
            </a:r>
            <a:r>
              <a:rPr lang="cs-CZ" sz="4000" dirty="0" smtClean="0"/>
              <a:t/>
            </a:r>
            <a:br>
              <a:rPr lang="cs-CZ" sz="4000" dirty="0" smtClean="0"/>
            </a:br>
            <a:r>
              <a:rPr lang="cs-CZ" sz="3200" dirty="0" smtClean="0"/>
              <a:t>Autor: Petr Hart, </a:t>
            </a:r>
            <a:r>
              <a:rPr lang="cs-CZ" sz="3200" dirty="0" err="1" smtClean="0"/>
              <a:t>DiS</a:t>
            </a:r>
            <a:r>
              <a:rPr lang="cs-CZ" sz="3200" dirty="0" smtClean="0"/>
              <a:t>.</a:t>
            </a:r>
          </a:p>
        </p:txBody>
      </p:sp>
      <p:sp>
        <p:nvSpPr>
          <p:cNvPr id="9" name="Podnadpis 8"/>
          <p:cNvSpPr>
            <a:spLocks noGrp="1"/>
          </p:cNvSpPr>
          <p:nvPr>
            <p:ph type="subTitle" idx="1"/>
          </p:nvPr>
        </p:nvSpPr>
        <p:spPr>
          <a:xfrm>
            <a:off x="684213" y="3886200"/>
            <a:ext cx="7775575" cy="2234458"/>
          </a:xfrm>
        </p:spPr>
        <p:txBody>
          <a:bodyPr rtlCol="0">
            <a:spAutoFit/>
          </a:bodyPr>
          <a:lstStyle/>
          <a:p>
            <a:pPr algn="l" fontAlgn="auto">
              <a:spcAft>
                <a:spcPts val="0"/>
              </a:spcAft>
              <a:buFont typeface="Arial" pitchFamily="34" charset="0"/>
              <a:buNone/>
              <a:defRPr/>
            </a:pPr>
            <a:r>
              <a:rPr lang="cs-CZ" sz="2400" dirty="0" smtClean="0"/>
              <a:t>Název SŠ:		VOŠ, SPŠ automobilní a technická</a:t>
            </a:r>
          </a:p>
          <a:p>
            <a:pPr algn="l">
              <a:defRPr/>
            </a:pPr>
            <a:r>
              <a:rPr lang="cs-CZ" sz="2400" dirty="0" smtClean="0"/>
              <a:t>Tem. oblast:		</a:t>
            </a:r>
            <a:r>
              <a:rPr lang="cs-CZ" sz="2400" dirty="0"/>
              <a:t>Zážehové </a:t>
            </a:r>
            <a:r>
              <a:rPr lang="cs-CZ" sz="2400" dirty="0" smtClean="0"/>
              <a:t>motory</a:t>
            </a:r>
          </a:p>
          <a:p>
            <a:pPr algn="l" fontAlgn="auto">
              <a:spcAft>
                <a:spcPts val="0"/>
              </a:spcAft>
              <a:buFont typeface="Arial" pitchFamily="34" charset="0"/>
              <a:buNone/>
              <a:defRPr/>
            </a:pPr>
            <a:r>
              <a:rPr lang="cs-CZ" sz="2400" dirty="0" smtClean="0"/>
              <a:t>Ročník:			4.</a:t>
            </a:r>
          </a:p>
          <a:p>
            <a:pPr algn="l" fontAlgn="auto">
              <a:spcAft>
                <a:spcPts val="0"/>
              </a:spcAft>
              <a:buFont typeface="Arial" pitchFamily="34" charset="0"/>
              <a:buNone/>
              <a:defRPr/>
            </a:pPr>
            <a:r>
              <a:rPr lang="cs-CZ" sz="2400" dirty="0" smtClean="0"/>
              <a:t>Číslo projektu:		CZ.1.07/1.5.00/34.0504</a:t>
            </a:r>
          </a:p>
          <a:p>
            <a:pPr algn="l" fontAlgn="auto">
              <a:spcAft>
                <a:spcPts val="0"/>
              </a:spcAft>
              <a:buFont typeface="Arial" pitchFamily="34" charset="0"/>
              <a:buNone/>
              <a:defRPr/>
            </a:pPr>
            <a:r>
              <a:rPr lang="cs-CZ" sz="2400" dirty="0" smtClean="0"/>
              <a:t>Datum vzniku:		březen 2013</a:t>
            </a:r>
          </a:p>
        </p:txBody>
      </p:sp>
    </p:spTree>
    <p:extLst>
      <p:ext uri="{BB962C8B-B14F-4D97-AF65-F5344CB8AC3E}">
        <p14:creationId xmlns:p14="http://schemas.microsoft.com/office/powerpoint/2010/main" xmlns="" val="15529651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Nadpis 1"/>
          <p:cNvSpPr>
            <a:spLocks noGrp="1"/>
          </p:cNvSpPr>
          <p:nvPr>
            <p:ph type="title"/>
          </p:nvPr>
        </p:nvSpPr>
        <p:spPr/>
        <p:txBody>
          <a:bodyPr/>
          <a:lstStyle/>
          <a:p>
            <a:r>
              <a:rPr lang="cs-CZ" smtClean="0"/>
              <a:t>Anotace </a:t>
            </a:r>
          </a:p>
        </p:txBody>
      </p:sp>
      <p:sp>
        <p:nvSpPr>
          <p:cNvPr id="3075" name="Zástupný symbol pro obsah 2"/>
          <p:cNvSpPr>
            <a:spLocks noGrp="1"/>
          </p:cNvSpPr>
          <p:nvPr>
            <p:ph idx="1"/>
          </p:nvPr>
        </p:nvSpPr>
        <p:spPr/>
        <p:txBody>
          <a:bodyPr/>
          <a:lstStyle/>
          <a:p>
            <a:r>
              <a:rPr lang="cs-CZ" dirty="0"/>
              <a:t>DUM pro seznámení vyhodnocením spotřeby paliva při jednotlivých jízdních </a:t>
            </a:r>
            <a:r>
              <a:rPr lang="cs-CZ" dirty="0" smtClean="0"/>
              <a:t>režimech</a:t>
            </a:r>
            <a:r>
              <a:rPr lang="cs-CZ" dirty="0"/>
              <a:t> </a:t>
            </a:r>
            <a:r>
              <a:rPr lang="cs-CZ" dirty="0" smtClean="0"/>
              <a:t>                     a </a:t>
            </a:r>
            <a:r>
              <a:rPr lang="cs-CZ" dirty="0" smtClean="0"/>
              <a:t>vydáním doporučení pro ekonomickou jízdu    s ohledem na životní prostředí.</a:t>
            </a:r>
            <a:endParaRPr lang="cs-CZ" dirty="0"/>
          </a:p>
          <a:p>
            <a:pPr marL="0" indent="0">
              <a:buNone/>
            </a:pPr>
            <a:endParaRPr lang="cs-CZ" dirty="0" smtClean="0"/>
          </a:p>
        </p:txBody>
      </p:sp>
      <p:sp>
        <p:nvSpPr>
          <p:cNvPr id="4" name="Podnadpis 2"/>
          <p:cNvSpPr txBox="1">
            <a:spLocks/>
          </p:cNvSpPr>
          <p:nvPr/>
        </p:nvSpPr>
        <p:spPr>
          <a:xfrm>
            <a:off x="3091936" y="6309320"/>
            <a:ext cx="3810000" cy="432414"/>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Tx/>
              <a:buNone/>
              <a:defRPr/>
            </a:pPr>
            <a:r>
              <a:rPr lang="cs-CZ" dirty="0" smtClean="0"/>
              <a:t>CZ.1.07/1.5.00/34.0504</a:t>
            </a:r>
          </a:p>
          <a:p>
            <a:pPr>
              <a:defRPr/>
            </a:pPr>
            <a:endParaRPr lang="cs-CZ" dirty="0"/>
          </a:p>
        </p:txBody>
      </p:sp>
    </p:spTree>
    <p:extLst>
      <p:ext uri="{BB962C8B-B14F-4D97-AF65-F5344CB8AC3E}">
        <p14:creationId xmlns:p14="http://schemas.microsoft.com/office/powerpoint/2010/main" xmlns="" val="4690854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Měření spotřeby paliva</a:t>
            </a:r>
            <a:endParaRPr lang="cs-CZ" dirty="0"/>
          </a:p>
        </p:txBody>
      </p:sp>
      <p:sp>
        <p:nvSpPr>
          <p:cNvPr id="3" name="Zástupný symbol pro obsah 2"/>
          <p:cNvSpPr>
            <a:spLocks noGrp="1"/>
          </p:cNvSpPr>
          <p:nvPr>
            <p:ph idx="1"/>
          </p:nvPr>
        </p:nvSpPr>
        <p:spPr/>
        <p:txBody>
          <a:bodyPr/>
          <a:lstStyle/>
          <a:p>
            <a:r>
              <a:rPr lang="cs-CZ" dirty="0" smtClean="0"/>
              <a:t>měřeno na palivovém systému zážehového motoru BMW 318 IS, </a:t>
            </a:r>
            <a:r>
              <a:rPr lang="cs-CZ" dirty="0" err="1" smtClean="0"/>
              <a:t>Motronic</a:t>
            </a:r>
            <a:r>
              <a:rPr lang="cs-CZ" dirty="0" smtClean="0"/>
              <a:t> M 1.7.2</a:t>
            </a:r>
          </a:p>
        </p:txBody>
      </p:sp>
      <p:sp>
        <p:nvSpPr>
          <p:cNvPr id="4" name="Podnadpis 2"/>
          <p:cNvSpPr txBox="1">
            <a:spLocks/>
          </p:cNvSpPr>
          <p:nvPr/>
        </p:nvSpPr>
        <p:spPr>
          <a:xfrm>
            <a:off x="3091936" y="6309320"/>
            <a:ext cx="3810000" cy="432414"/>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Tx/>
              <a:buNone/>
              <a:defRPr/>
            </a:pPr>
            <a:r>
              <a:rPr lang="cs-CZ" dirty="0" smtClean="0"/>
              <a:t>CZ.1.07/1.5.00/34.0504</a:t>
            </a:r>
          </a:p>
          <a:p>
            <a:pPr>
              <a:defRPr/>
            </a:pPr>
            <a:endParaRPr lang="cs-CZ" dirty="0"/>
          </a:p>
        </p:txBody>
      </p:sp>
      <p:pic>
        <p:nvPicPr>
          <p:cNvPr id="5" name="Picture 2" descr="F:\Škola\Projekty\Projekt - panel motronic\FOTOPANEL.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836696" y="2833655"/>
            <a:ext cx="4320480" cy="3186519"/>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9235647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Použité přístroje – BOSCH KTS 650</a:t>
            </a:r>
            <a:endParaRPr lang="cs-CZ" dirty="0"/>
          </a:p>
        </p:txBody>
      </p:sp>
      <p:pic>
        <p:nvPicPr>
          <p:cNvPr id="5" name="Zástupný symbol pro obsah 4"/>
          <p:cNvPicPr>
            <a:picLocks noGrp="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180178" y="1600200"/>
            <a:ext cx="6783644" cy="4525963"/>
          </a:xfrm>
          <a:prstGeom prst="rect">
            <a:avLst/>
          </a:prstGeom>
        </p:spPr>
      </p:pic>
      <p:sp>
        <p:nvSpPr>
          <p:cNvPr id="4" name="Podnadpis 2"/>
          <p:cNvSpPr txBox="1">
            <a:spLocks/>
          </p:cNvSpPr>
          <p:nvPr/>
        </p:nvSpPr>
        <p:spPr>
          <a:xfrm>
            <a:off x="3091936" y="6309320"/>
            <a:ext cx="3810000" cy="432414"/>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Tx/>
              <a:buNone/>
              <a:defRPr/>
            </a:pPr>
            <a:r>
              <a:rPr lang="cs-CZ" dirty="0" smtClean="0"/>
              <a:t>CZ.1.07/1.5.00/34.0504</a:t>
            </a:r>
          </a:p>
          <a:p>
            <a:pPr>
              <a:defRPr/>
            </a:pPr>
            <a:endParaRPr lang="cs-CZ" dirty="0"/>
          </a:p>
        </p:txBody>
      </p:sp>
    </p:spTree>
    <p:extLst>
      <p:ext uri="{BB962C8B-B14F-4D97-AF65-F5344CB8AC3E}">
        <p14:creationId xmlns:p14="http://schemas.microsoft.com/office/powerpoint/2010/main" xmlns="" val="15713203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Druhy jízdních režimů</a:t>
            </a:r>
            <a:endParaRPr lang="cs-CZ" dirty="0"/>
          </a:p>
        </p:txBody>
      </p:sp>
      <p:sp>
        <p:nvSpPr>
          <p:cNvPr id="3" name="Zástupný symbol pro obsah 2"/>
          <p:cNvSpPr>
            <a:spLocks noGrp="1"/>
          </p:cNvSpPr>
          <p:nvPr>
            <p:ph idx="1"/>
          </p:nvPr>
        </p:nvSpPr>
        <p:spPr/>
        <p:txBody>
          <a:bodyPr/>
          <a:lstStyle/>
          <a:p>
            <a:pPr marL="514350" indent="-514350">
              <a:buAutoNum type="arabicPeriod"/>
            </a:pPr>
            <a:r>
              <a:rPr lang="cs-CZ" dirty="0" smtClean="0"/>
              <a:t>Volnoběh – nezahřátý motor</a:t>
            </a:r>
          </a:p>
          <a:p>
            <a:pPr marL="514350" indent="-514350">
              <a:buAutoNum type="arabicPeriod"/>
            </a:pPr>
            <a:r>
              <a:rPr lang="cs-CZ" dirty="0" smtClean="0"/>
              <a:t>Volnoběh – zahřátý motor</a:t>
            </a:r>
          </a:p>
          <a:p>
            <a:pPr marL="514350" indent="-514350">
              <a:buAutoNum type="arabicPeriod"/>
            </a:pPr>
            <a:r>
              <a:rPr lang="cs-CZ" dirty="0" smtClean="0"/>
              <a:t>Částečný výkon</a:t>
            </a:r>
          </a:p>
          <a:p>
            <a:pPr marL="514350" indent="-514350">
              <a:buAutoNum type="arabicPeriod"/>
            </a:pPr>
            <a:r>
              <a:rPr lang="cs-CZ" dirty="0" smtClean="0"/>
              <a:t>Plný výkon</a:t>
            </a:r>
          </a:p>
          <a:p>
            <a:pPr marL="514350" indent="-514350">
              <a:buAutoNum type="arabicPeriod"/>
            </a:pPr>
            <a:r>
              <a:rPr lang="cs-CZ" dirty="0" smtClean="0"/>
              <a:t>Jízda ze svahu se řazeným RS</a:t>
            </a:r>
            <a:endParaRPr lang="cs-CZ" dirty="0"/>
          </a:p>
        </p:txBody>
      </p:sp>
      <p:sp>
        <p:nvSpPr>
          <p:cNvPr id="4" name="Podnadpis 2"/>
          <p:cNvSpPr txBox="1">
            <a:spLocks/>
          </p:cNvSpPr>
          <p:nvPr/>
        </p:nvSpPr>
        <p:spPr>
          <a:xfrm>
            <a:off x="3091936" y="6308954"/>
            <a:ext cx="3810000" cy="432414"/>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Tx/>
              <a:buNone/>
              <a:defRPr/>
            </a:pPr>
            <a:r>
              <a:rPr lang="cs-CZ" dirty="0" smtClean="0"/>
              <a:t>CZ.1.07/1.5.00/34.0504</a:t>
            </a:r>
          </a:p>
          <a:p>
            <a:pPr>
              <a:defRPr/>
            </a:pPr>
            <a:endParaRPr lang="cs-CZ" dirty="0"/>
          </a:p>
        </p:txBody>
      </p:sp>
    </p:spTree>
    <p:extLst>
      <p:ext uri="{BB962C8B-B14F-4D97-AF65-F5344CB8AC3E}">
        <p14:creationId xmlns:p14="http://schemas.microsoft.com/office/powerpoint/2010/main" xmlns="" val="12109476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Shrnutí</a:t>
            </a:r>
            <a:endParaRPr lang="cs-CZ" dirty="0"/>
          </a:p>
        </p:txBody>
      </p:sp>
      <p:sp>
        <p:nvSpPr>
          <p:cNvPr id="3" name="Zástupný symbol pro obsah 2"/>
          <p:cNvSpPr>
            <a:spLocks noGrp="1"/>
          </p:cNvSpPr>
          <p:nvPr>
            <p:ph idx="1"/>
          </p:nvPr>
        </p:nvSpPr>
        <p:spPr/>
        <p:txBody>
          <a:bodyPr/>
          <a:lstStyle/>
          <a:p>
            <a:r>
              <a:rPr lang="cs-CZ" dirty="0" smtClean="0"/>
              <a:t>Díky předchozímu měření spotřeby paliva byly zpracovány hodnoty do přehledné tabulky hodnot na dalším snímku. Platí, že čím nižší spotřeba paliva, tím nižší ekologické zatížení výfukovými plyny.</a:t>
            </a:r>
            <a:endParaRPr lang="cs-CZ" dirty="0"/>
          </a:p>
        </p:txBody>
      </p:sp>
      <p:sp>
        <p:nvSpPr>
          <p:cNvPr id="4" name="Podnadpis 2"/>
          <p:cNvSpPr txBox="1">
            <a:spLocks/>
          </p:cNvSpPr>
          <p:nvPr/>
        </p:nvSpPr>
        <p:spPr>
          <a:xfrm>
            <a:off x="3091936" y="6309320"/>
            <a:ext cx="3810000" cy="432414"/>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Tx/>
              <a:buNone/>
              <a:defRPr/>
            </a:pPr>
            <a:r>
              <a:rPr lang="cs-CZ" dirty="0" smtClean="0"/>
              <a:t>CZ.1.07/1.5.00/34.0504</a:t>
            </a:r>
          </a:p>
          <a:p>
            <a:pPr>
              <a:defRPr/>
            </a:pPr>
            <a:endParaRPr lang="cs-CZ" dirty="0"/>
          </a:p>
        </p:txBody>
      </p:sp>
    </p:spTree>
    <p:extLst>
      <p:ext uri="{BB962C8B-B14F-4D97-AF65-F5344CB8AC3E}">
        <p14:creationId xmlns:p14="http://schemas.microsoft.com/office/powerpoint/2010/main" xmlns="" val="39560831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Shrnutí</a:t>
            </a:r>
            <a:endParaRPr lang="cs-CZ" dirty="0"/>
          </a:p>
        </p:txBody>
      </p:sp>
      <p:graphicFrame>
        <p:nvGraphicFramePr>
          <p:cNvPr id="4" name="Zástupný symbol pro obsah 3"/>
          <p:cNvGraphicFramePr>
            <a:graphicFrameLocks noGrp="1"/>
          </p:cNvGraphicFramePr>
          <p:nvPr>
            <p:ph idx="1"/>
            <p:extLst>
              <p:ext uri="{D42A27DB-BD31-4B8C-83A1-F6EECF244321}">
                <p14:modId xmlns:p14="http://schemas.microsoft.com/office/powerpoint/2010/main" xmlns="" val="4083669295"/>
              </p:ext>
            </p:extLst>
          </p:nvPr>
        </p:nvGraphicFramePr>
        <p:xfrm>
          <a:off x="899592" y="1556792"/>
          <a:ext cx="7200799" cy="4176460"/>
        </p:xfrm>
        <a:graphic>
          <a:graphicData uri="http://schemas.openxmlformats.org/drawingml/2006/table">
            <a:tbl>
              <a:tblPr firstRow="1" firstCol="1" bandRow="1">
                <a:tableStyleId>{5C22544A-7EE6-4342-B048-85BDC9FD1C3A}</a:tableStyleId>
              </a:tblPr>
              <a:tblGrid>
                <a:gridCol w="1439847"/>
                <a:gridCol w="1439847"/>
                <a:gridCol w="1439847"/>
                <a:gridCol w="1440629"/>
                <a:gridCol w="1440629"/>
              </a:tblGrid>
              <a:tr h="1706081">
                <a:tc>
                  <a:txBody>
                    <a:bodyPr/>
                    <a:lstStyle/>
                    <a:p>
                      <a:pPr algn="ctr">
                        <a:lnSpc>
                          <a:spcPct val="115000"/>
                        </a:lnSpc>
                        <a:spcBef>
                          <a:spcPts val="2400"/>
                        </a:spcBef>
                        <a:spcAft>
                          <a:spcPts val="0"/>
                        </a:spcAft>
                      </a:pPr>
                      <a:r>
                        <a:rPr lang="cs-CZ" sz="1200" kern="0">
                          <a:effectLst/>
                        </a:rPr>
                        <a:t>Jízdní režim</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Teplota motoru </a:t>
                      </a:r>
                      <a:r>
                        <a:rPr lang="en-US" sz="1200" kern="0">
                          <a:effectLst/>
                        </a:rPr>
                        <a:t>[°C]</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Otáčky motoru</a:t>
                      </a:r>
                      <a:endParaRPr lang="cs-CZ" sz="1100" kern="0">
                        <a:effectLst/>
                      </a:endParaRPr>
                    </a:p>
                    <a:p>
                      <a:pPr algn="ctr">
                        <a:lnSpc>
                          <a:spcPct val="115000"/>
                        </a:lnSpc>
                        <a:spcAft>
                          <a:spcPts val="0"/>
                        </a:spcAft>
                      </a:pPr>
                      <a:r>
                        <a:rPr lang="en-US" sz="1200">
                          <a:effectLst/>
                        </a:rPr>
                        <a:t>[min</a:t>
                      </a:r>
                      <a:r>
                        <a:rPr lang="en-US" sz="1200" baseline="30000">
                          <a:effectLst/>
                        </a:rPr>
                        <a:t>-1</a:t>
                      </a:r>
                      <a:r>
                        <a:rPr lang="en-US" sz="1200">
                          <a:effectLst/>
                        </a:rPr>
                        <a:t>]</a:t>
                      </a:r>
                      <a:endParaRPr lang="cs-CZ" sz="1100">
                        <a:effectLst/>
                        <a:latin typeface="Calibri"/>
                        <a:ea typeface="Calibri"/>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Otevření škrticí klapky</a:t>
                      </a:r>
                      <a:endParaRPr lang="cs-CZ" sz="1100" kern="0">
                        <a:effectLst/>
                      </a:endParaRPr>
                    </a:p>
                    <a:p>
                      <a:pPr algn="ctr">
                        <a:lnSpc>
                          <a:spcPct val="115000"/>
                        </a:lnSpc>
                        <a:spcAft>
                          <a:spcPts val="0"/>
                        </a:spcAft>
                      </a:pPr>
                      <a:r>
                        <a:rPr lang="en-US" sz="1200">
                          <a:effectLst/>
                        </a:rPr>
                        <a:t>[%]</a:t>
                      </a:r>
                      <a:endParaRPr lang="cs-CZ" sz="1100">
                        <a:effectLst/>
                        <a:latin typeface="Calibri"/>
                        <a:ea typeface="Calibri"/>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Dodávané množsví vstřikovacími ventily </a:t>
                      </a:r>
                      <a:r>
                        <a:rPr lang="en-US" sz="1200" kern="0">
                          <a:effectLst/>
                        </a:rPr>
                        <a:t>[ml]</a:t>
                      </a:r>
                      <a:endParaRPr lang="cs-CZ" sz="1100" b="1" kern="0">
                        <a:effectLst/>
                        <a:latin typeface="Calibri"/>
                        <a:ea typeface="Times New Roman"/>
                        <a:cs typeface="Times New Roman"/>
                      </a:endParaRPr>
                    </a:p>
                  </a:txBody>
                  <a:tcPr marL="68580" marR="68580" marT="0" marB="0" anchor="ctr"/>
                </a:tc>
              </a:tr>
              <a:tr h="407504">
                <a:tc>
                  <a:txBody>
                    <a:bodyPr/>
                    <a:lstStyle/>
                    <a:p>
                      <a:pPr algn="ctr">
                        <a:lnSpc>
                          <a:spcPct val="115000"/>
                        </a:lnSpc>
                        <a:spcBef>
                          <a:spcPts val="2400"/>
                        </a:spcBef>
                        <a:spcAft>
                          <a:spcPts val="0"/>
                        </a:spcAft>
                      </a:pPr>
                      <a:r>
                        <a:rPr lang="cs-CZ" sz="1200" kern="0">
                          <a:effectLst/>
                        </a:rPr>
                        <a:t>Volnoběh</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-27</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880</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0</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5</a:t>
                      </a:r>
                      <a:endParaRPr lang="cs-CZ" sz="1100" b="1" kern="0">
                        <a:effectLst/>
                        <a:latin typeface="Calibri"/>
                        <a:ea typeface="Times New Roman"/>
                        <a:cs typeface="Times New Roman"/>
                      </a:endParaRPr>
                    </a:p>
                  </a:txBody>
                  <a:tcPr marL="68580" marR="68580" marT="0" marB="0" anchor="ctr"/>
                </a:tc>
              </a:tr>
              <a:tr h="407504">
                <a:tc>
                  <a:txBody>
                    <a:bodyPr/>
                    <a:lstStyle/>
                    <a:p>
                      <a:pPr algn="ctr">
                        <a:lnSpc>
                          <a:spcPct val="115000"/>
                        </a:lnSpc>
                        <a:spcBef>
                          <a:spcPts val="2400"/>
                        </a:spcBef>
                        <a:spcAft>
                          <a:spcPts val="0"/>
                        </a:spcAft>
                      </a:pPr>
                      <a:r>
                        <a:rPr lang="cs-CZ" sz="1200" kern="0">
                          <a:effectLst/>
                        </a:rPr>
                        <a:t>Volnoběh</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94</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840</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0</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2,5</a:t>
                      </a:r>
                      <a:endParaRPr lang="cs-CZ" sz="1100" b="1" kern="0">
                        <a:effectLst/>
                        <a:latin typeface="Calibri"/>
                        <a:ea typeface="Times New Roman"/>
                        <a:cs typeface="Times New Roman"/>
                      </a:endParaRPr>
                    </a:p>
                  </a:txBody>
                  <a:tcPr marL="68580" marR="68580" marT="0" marB="0" anchor="ctr"/>
                </a:tc>
              </a:tr>
              <a:tr h="840363">
                <a:tc>
                  <a:txBody>
                    <a:bodyPr/>
                    <a:lstStyle/>
                    <a:p>
                      <a:pPr algn="ctr">
                        <a:lnSpc>
                          <a:spcPct val="115000"/>
                        </a:lnSpc>
                        <a:spcBef>
                          <a:spcPts val="2400"/>
                        </a:spcBef>
                        <a:spcAft>
                          <a:spcPts val="0"/>
                        </a:spcAft>
                      </a:pPr>
                      <a:r>
                        <a:rPr lang="cs-CZ" sz="1200" kern="0">
                          <a:effectLst/>
                        </a:rPr>
                        <a:t>Částečné zatížení</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94</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1520</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30</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3</a:t>
                      </a:r>
                      <a:endParaRPr lang="cs-CZ" sz="1100" b="1" kern="0">
                        <a:effectLst/>
                        <a:latin typeface="Calibri"/>
                        <a:ea typeface="Times New Roman"/>
                        <a:cs typeface="Times New Roman"/>
                      </a:endParaRPr>
                    </a:p>
                  </a:txBody>
                  <a:tcPr marL="68580" marR="68580" marT="0" marB="0" anchor="ctr"/>
                </a:tc>
              </a:tr>
              <a:tr h="407504">
                <a:tc>
                  <a:txBody>
                    <a:bodyPr/>
                    <a:lstStyle/>
                    <a:p>
                      <a:pPr algn="ctr">
                        <a:lnSpc>
                          <a:spcPct val="115000"/>
                        </a:lnSpc>
                        <a:spcBef>
                          <a:spcPts val="2400"/>
                        </a:spcBef>
                        <a:spcAft>
                          <a:spcPts val="0"/>
                        </a:spcAft>
                      </a:pPr>
                      <a:r>
                        <a:rPr lang="cs-CZ" sz="1200" kern="0">
                          <a:effectLst/>
                        </a:rPr>
                        <a:t>Plné zatížení</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94</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2400</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100</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10</a:t>
                      </a:r>
                      <a:endParaRPr lang="cs-CZ" sz="1100" b="1" kern="0">
                        <a:effectLst/>
                        <a:latin typeface="Calibri"/>
                        <a:ea typeface="Times New Roman"/>
                        <a:cs typeface="Times New Roman"/>
                      </a:endParaRPr>
                    </a:p>
                  </a:txBody>
                  <a:tcPr marL="68580" marR="68580" marT="0" marB="0" anchor="ctr"/>
                </a:tc>
              </a:tr>
              <a:tr h="407504">
                <a:tc>
                  <a:txBody>
                    <a:bodyPr/>
                    <a:lstStyle/>
                    <a:p>
                      <a:pPr algn="ctr">
                        <a:lnSpc>
                          <a:spcPct val="115000"/>
                        </a:lnSpc>
                        <a:spcBef>
                          <a:spcPts val="2400"/>
                        </a:spcBef>
                        <a:spcAft>
                          <a:spcPts val="0"/>
                        </a:spcAft>
                      </a:pPr>
                      <a:r>
                        <a:rPr lang="cs-CZ" sz="1200" kern="0">
                          <a:effectLst/>
                        </a:rPr>
                        <a:t>Jízda ze svahu</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94</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1520</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a:effectLst/>
                        </a:rPr>
                        <a:t>0</a:t>
                      </a:r>
                      <a:endParaRPr lang="cs-CZ" sz="1100" b="1" kern="0">
                        <a:effectLst/>
                        <a:latin typeface="Calibri"/>
                        <a:ea typeface="Times New Roman"/>
                        <a:cs typeface="Times New Roman"/>
                      </a:endParaRPr>
                    </a:p>
                  </a:txBody>
                  <a:tcPr marL="68580" marR="68580" marT="0" marB="0" anchor="ctr"/>
                </a:tc>
                <a:tc>
                  <a:txBody>
                    <a:bodyPr/>
                    <a:lstStyle/>
                    <a:p>
                      <a:pPr algn="ctr">
                        <a:lnSpc>
                          <a:spcPct val="115000"/>
                        </a:lnSpc>
                        <a:spcBef>
                          <a:spcPts val="2400"/>
                        </a:spcBef>
                        <a:spcAft>
                          <a:spcPts val="0"/>
                        </a:spcAft>
                      </a:pPr>
                      <a:r>
                        <a:rPr lang="cs-CZ" sz="1200" kern="0" dirty="0">
                          <a:effectLst/>
                        </a:rPr>
                        <a:t>0</a:t>
                      </a:r>
                      <a:endParaRPr lang="cs-CZ" sz="1100" b="1" kern="0" dirty="0">
                        <a:effectLst/>
                        <a:latin typeface="Calibri"/>
                        <a:ea typeface="Times New Roman"/>
                        <a:cs typeface="Times New Roman"/>
                      </a:endParaRPr>
                    </a:p>
                  </a:txBody>
                  <a:tcPr marL="68580" marR="68580" marT="0" marB="0" anchor="ctr"/>
                </a:tc>
              </a:tr>
            </a:tbl>
          </a:graphicData>
        </a:graphic>
      </p:graphicFrame>
      <p:sp>
        <p:nvSpPr>
          <p:cNvPr id="5" name="Podnadpis 2"/>
          <p:cNvSpPr txBox="1">
            <a:spLocks/>
          </p:cNvSpPr>
          <p:nvPr/>
        </p:nvSpPr>
        <p:spPr>
          <a:xfrm>
            <a:off x="3091936" y="6309320"/>
            <a:ext cx="3810000" cy="432414"/>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Tx/>
              <a:buNone/>
              <a:defRPr/>
            </a:pPr>
            <a:r>
              <a:rPr lang="cs-CZ" dirty="0" smtClean="0"/>
              <a:t>CZ.1.07/1.5.00/34.0504</a:t>
            </a:r>
          </a:p>
          <a:p>
            <a:pPr>
              <a:defRPr/>
            </a:pPr>
            <a:endParaRPr lang="cs-CZ" dirty="0"/>
          </a:p>
        </p:txBody>
      </p:sp>
    </p:spTree>
    <p:extLst>
      <p:ext uri="{BB962C8B-B14F-4D97-AF65-F5344CB8AC3E}">
        <p14:creationId xmlns:p14="http://schemas.microsoft.com/office/powerpoint/2010/main" xmlns="" val="14400203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dirty="0" smtClean="0"/>
              <a:t>Doporučení</a:t>
            </a:r>
            <a:endParaRPr lang="cs-CZ" dirty="0"/>
          </a:p>
        </p:txBody>
      </p:sp>
      <p:sp>
        <p:nvSpPr>
          <p:cNvPr id="3" name="Podnadpis 2"/>
          <p:cNvSpPr>
            <a:spLocks noGrp="1"/>
          </p:cNvSpPr>
          <p:nvPr>
            <p:ph type="subTitle" idx="1"/>
          </p:nvPr>
        </p:nvSpPr>
        <p:spPr/>
        <p:txBody>
          <a:bodyPr/>
          <a:lstStyle/>
          <a:p>
            <a:r>
              <a:rPr lang="cs-CZ" dirty="0" smtClean="0"/>
              <a:t>Vyplývající z tabulky na předchozím snímku </a:t>
            </a:r>
            <a:endParaRPr lang="cs-CZ" dirty="0"/>
          </a:p>
        </p:txBody>
      </p:sp>
      <p:sp>
        <p:nvSpPr>
          <p:cNvPr id="4" name="Podnadpis 2"/>
          <p:cNvSpPr txBox="1">
            <a:spLocks/>
          </p:cNvSpPr>
          <p:nvPr/>
        </p:nvSpPr>
        <p:spPr>
          <a:xfrm>
            <a:off x="3091936" y="6309320"/>
            <a:ext cx="3810000" cy="432414"/>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Tx/>
              <a:buNone/>
              <a:defRPr/>
            </a:pPr>
            <a:r>
              <a:rPr lang="cs-CZ" dirty="0" smtClean="0"/>
              <a:t>CZ.1.07/1.5.00/34.0504</a:t>
            </a:r>
          </a:p>
          <a:p>
            <a:pPr>
              <a:defRPr/>
            </a:pPr>
            <a:endParaRPr lang="cs-CZ" dirty="0"/>
          </a:p>
        </p:txBody>
      </p:sp>
    </p:spTree>
    <p:extLst>
      <p:ext uri="{BB962C8B-B14F-4D97-AF65-F5344CB8AC3E}">
        <p14:creationId xmlns:p14="http://schemas.microsoft.com/office/powerpoint/2010/main" xmlns="" val="2424280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Doporučení I.</a:t>
            </a:r>
            <a:endParaRPr lang="cs-CZ" dirty="0"/>
          </a:p>
        </p:txBody>
      </p:sp>
      <p:sp>
        <p:nvSpPr>
          <p:cNvPr id="3" name="Zástupný symbol pro obsah 2"/>
          <p:cNvSpPr>
            <a:spLocks noGrp="1"/>
          </p:cNvSpPr>
          <p:nvPr>
            <p:ph idx="1"/>
          </p:nvPr>
        </p:nvSpPr>
        <p:spPr/>
        <p:txBody>
          <a:bodyPr/>
          <a:lstStyle/>
          <a:p>
            <a:pPr marL="0" indent="0">
              <a:buNone/>
            </a:pPr>
            <a:r>
              <a:rPr lang="cs-CZ" dirty="0" smtClean="0"/>
              <a:t>	Nezahřátý </a:t>
            </a:r>
            <a:r>
              <a:rPr lang="cs-CZ" dirty="0"/>
              <a:t>motor má přibližně dvojnásobnou spotřebu na volnoběh než má zahřátý motor, proto se vyplatí parkovat vozidlo v garáži, nejlépe vyhřívané, kdy okolní teplota není tak nízká, jako mimo garáž. Motor se rychleji zahřeje na provozní teplotu.</a:t>
            </a:r>
          </a:p>
        </p:txBody>
      </p:sp>
      <p:sp>
        <p:nvSpPr>
          <p:cNvPr id="4" name="Podnadpis 2"/>
          <p:cNvSpPr txBox="1">
            <a:spLocks/>
          </p:cNvSpPr>
          <p:nvPr/>
        </p:nvSpPr>
        <p:spPr>
          <a:xfrm>
            <a:off x="3091936" y="6309320"/>
            <a:ext cx="3810000" cy="432414"/>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Tx/>
              <a:buNone/>
              <a:defRPr/>
            </a:pPr>
            <a:r>
              <a:rPr lang="cs-CZ" dirty="0" smtClean="0"/>
              <a:t>CZ.1.07/1.5.00/34.0504</a:t>
            </a:r>
          </a:p>
          <a:p>
            <a:pPr>
              <a:defRPr/>
            </a:pPr>
            <a:endParaRPr lang="cs-CZ" dirty="0"/>
          </a:p>
        </p:txBody>
      </p:sp>
    </p:spTree>
    <p:extLst>
      <p:ext uri="{BB962C8B-B14F-4D97-AF65-F5344CB8AC3E}">
        <p14:creationId xmlns:p14="http://schemas.microsoft.com/office/powerpoint/2010/main" xmlns="" val="8705652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Doporučení II.</a:t>
            </a:r>
            <a:endParaRPr lang="cs-CZ" dirty="0"/>
          </a:p>
        </p:txBody>
      </p:sp>
      <p:sp>
        <p:nvSpPr>
          <p:cNvPr id="3" name="Zástupný symbol pro obsah 2"/>
          <p:cNvSpPr>
            <a:spLocks noGrp="1"/>
          </p:cNvSpPr>
          <p:nvPr>
            <p:ph idx="1"/>
          </p:nvPr>
        </p:nvSpPr>
        <p:spPr/>
        <p:txBody>
          <a:bodyPr/>
          <a:lstStyle/>
          <a:p>
            <a:pPr marL="0" indent="0">
              <a:buNone/>
            </a:pPr>
            <a:r>
              <a:rPr lang="cs-CZ" dirty="0" smtClean="0"/>
              <a:t>	Při </a:t>
            </a:r>
            <a:r>
              <a:rPr lang="cs-CZ" dirty="0"/>
              <a:t>porovnání režimu částečného zatížení </a:t>
            </a:r>
            <a:r>
              <a:rPr lang="cs-CZ" dirty="0" smtClean="0"/>
              <a:t>               a </a:t>
            </a:r>
            <a:r>
              <a:rPr lang="cs-CZ" dirty="0"/>
              <a:t>plného zatížení je více než trojnásobný nárůst spotřeby paliva. Proto se nedoporučuje jezdit pořád na plné zatížení z důvodu vysoké spotřeby paliva a také zatížení životního prostředí.</a:t>
            </a:r>
          </a:p>
        </p:txBody>
      </p:sp>
      <p:sp>
        <p:nvSpPr>
          <p:cNvPr id="4" name="Podnadpis 2"/>
          <p:cNvSpPr txBox="1">
            <a:spLocks/>
          </p:cNvSpPr>
          <p:nvPr/>
        </p:nvSpPr>
        <p:spPr>
          <a:xfrm>
            <a:off x="3091936" y="6309320"/>
            <a:ext cx="3810000" cy="432414"/>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Tx/>
              <a:buNone/>
              <a:defRPr/>
            </a:pPr>
            <a:r>
              <a:rPr lang="cs-CZ" dirty="0" smtClean="0"/>
              <a:t>CZ.1.07/1.5.00/34.0504</a:t>
            </a:r>
          </a:p>
          <a:p>
            <a:pPr>
              <a:defRPr/>
            </a:pPr>
            <a:endParaRPr lang="cs-CZ" dirty="0"/>
          </a:p>
        </p:txBody>
      </p:sp>
    </p:spTree>
    <p:extLst>
      <p:ext uri="{BB962C8B-B14F-4D97-AF65-F5344CB8AC3E}">
        <p14:creationId xmlns:p14="http://schemas.microsoft.com/office/powerpoint/2010/main" xmlns="" val="37121602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Doporučení III.</a:t>
            </a:r>
            <a:endParaRPr lang="cs-CZ" dirty="0"/>
          </a:p>
        </p:txBody>
      </p:sp>
      <p:sp>
        <p:nvSpPr>
          <p:cNvPr id="3" name="Zástupný symbol pro obsah 2"/>
          <p:cNvSpPr>
            <a:spLocks noGrp="1"/>
          </p:cNvSpPr>
          <p:nvPr>
            <p:ph idx="1"/>
          </p:nvPr>
        </p:nvSpPr>
        <p:spPr/>
        <p:txBody>
          <a:bodyPr>
            <a:normAutofit fontScale="85000" lnSpcReduction="20000"/>
          </a:bodyPr>
          <a:lstStyle/>
          <a:p>
            <a:pPr marL="0" indent="0">
              <a:buNone/>
            </a:pPr>
            <a:r>
              <a:rPr lang="cs-CZ" dirty="0" smtClean="0"/>
              <a:t>	Při </a:t>
            </a:r>
            <a:r>
              <a:rPr lang="cs-CZ" dirty="0"/>
              <a:t>jízdě ze svahu není vždy pravda, že jedeme „zadarmo“. Záleží totiž na otáčkách motoru. Měření prováděné na tomto panelu palivové soustavy zážehového motoru jasně ukázalo, že otáčky </a:t>
            </a:r>
            <a:r>
              <a:rPr lang="cs-CZ" dirty="0" smtClean="0"/>
              <a:t>                              pro </a:t>
            </a:r>
            <a:r>
              <a:rPr lang="cs-CZ" dirty="0"/>
              <a:t>nastavení nulové dodávky paliva při zavřené škrticí klapce jsou 1500 min</a:t>
            </a:r>
            <a:r>
              <a:rPr lang="cs-CZ" baseline="30000" dirty="0"/>
              <a:t>-1</a:t>
            </a:r>
            <a:r>
              <a:rPr lang="cs-CZ" dirty="0"/>
              <a:t>. Pokud budou otáčky motoru nižší, pak řídicí jednotka motoru zvýší dodávku paliva </a:t>
            </a:r>
            <a:r>
              <a:rPr lang="cs-CZ" dirty="0" smtClean="0"/>
              <a:t>                        nad </a:t>
            </a:r>
            <a:r>
              <a:rPr lang="cs-CZ" dirty="0"/>
              <a:t>volnoběžné množství, aby stačila uregulovat klesající otáčky motoru na volnoběžných. Pokud budou otáčky motoru vyšší při zavřené škrticí klapce, tak řídicí jednotka motoru vyhodnotí tento režim jako jízdy z kopce </a:t>
            </a:r>
            <a:r>
              <a:rPr lang="cs-CZ" dirty="0" smtClean="0"/>
              <a:t>                           s </a:t>
            </a:r>
            <a:r>
              <a:rPr lang="cs-CZ" dirty="0"/>
              <a:t>„bržděním“ motorem a nastaví nulovou dodávku paliva.</a:t>
            </a:r>
          </a:p>
        </p:txBody>
      </p:sp>
      <p:sp>
        <p:nvSpPr>
          <p:cNvPr id="4" name="Podnadpis 2"/>
          <p:cNvSpPr txBox="1">
            <a:spLocks/>
          </p:cNvSpPr>
          <p:nvPr/>
        </p:nvSpPr>
        <p:spPr>
          <a:xfrm>
            <a:off x="3091936" y="6309320"/>
            <a:ext cx="3810000" cy="432414"/>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Tx/>
              <a:buNone/>
              <a:defRPr/>
            </a:pPr>
            <a:r>
              <a:rPr lang="cs-CZ" dirty="0" smtClean="0"/>
              <a:t>CZ.1.07/1.5.00/34.0504</a:t>
            </a:r>
          </a:p>
          <a:p>
            <a:pPr>
              <a:defRPr/>
            </a:pPr>
            <a:endParaRPr lang="cs-CZ" dirty="0"/>
          </a:p>
        </p:txBody>
      </p:sp>
    </p:spTree>
    <p:extLst>
      <p:ext uri="{BB962C8B-B14F-4D97-AF65-F5344CB8AC3E}">
        <p14:creationId xmlns:p14="http://schemas.microsoft.com/office/powerpoint/2010/main" xmlns="" val="31097304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Doporučení IV.</a:t>
            </a:r>
            <a:endParaRPr lang="cs-CZ" dirty="0"/>
          </a:p>
        </p:txBody>
      </p:sp>
      <p:sp>
        <p:nvSpPr>
          <p:cNvPr id="3" name="Zástupný symbol pro obsah 2"/>
          <p:cNvSpPr>
            <a:spLocks noGrp="1"/>
          </p:cNvSpPr>
          <p:nvPr>
            <p:ph idx="1"/>
          </p:nvPr>
        </p:nvSpPr>
        <p:spPr/>
        <p:txBody>
          <a:bodyPr>
            <a:normAutofit lnSpcReduction="10000"/>
          </a:bodyPr>
          <a:lstStyle/>
          <a:p>
            <a:pPr marL="0" indent="0">
              <a:buNone/>
            </a:pPr>
            <a:r>
              <a:rPr lang="cs-CZ" dirty="0"/>
              <a:t>Řidič by neměl zbytečně zrychlovat, pokud to nevyžaduje situace, neměl by parkovat vozidlo mimo garáž, pokud bude parkovat mimo, měl by nechat vozidlo zahřát na provozní teplotu kvůli snížení spotřeby při jízdě. Pokud bude chtít brzdit z kopce tak musí podřadit na nižší rychlostní stupeň, aby zvýšil otáčky motoru. Pokud nebude chtít zpomalovat, potom je nejekonomičtější volit režim volnoběhu (vyřadit rychlostní stupeň).</a:t>
            </a:r>
          </a:p>
        </p:txBody>
      </p:sp>
      <p:sp>
        <p:nvSpPr>
          <p:cNvPr id="4" name="Podnadpis 2"/>
          <p:cNvSpPr txBox="1">
            <a:spLocks/>
          </p:cNvSpPr>
          <p:nvPr/>
        </p:nvSpPr>
        <p:spPr>
          <a:xfrm>
            <a:off x="3091936" y="6309320"/>
            <a:ext cx="3810000" cy="432414"/>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Tx/>
              <a:buNone/>
              <a:defRPr/>
            </a:pPr>
            <a:r>
              <a:rPr lang="cs-CZ" dirty="0" smtClean="0"/>
              <a:t>CZ.1.07/1.5.00/34.0504</a:t>
            </a:r>
          </a:p>
          <a:p>
            <a:pPr>
              <a:defRPr/>
            </a:pPr>
            <a:endParaRPr lang="cs-CZ" dirty="0"/>
          </a:p>
        </p:txBody>
      </p:sp>
    </p:spTree>
    <p:extLst>
      <p:ext uri="{BB962C8B-B14F-4D97-AF65-F5344CB8AC3E}">
        <p14:creationId xmlns:p14="http://schemas.microsoft.com/office/powerpoint/2010/main" xmlns="" val="16148085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dirty="0" smtClean="0"/>
              <a:t>Děkuji za pozornost</a:t>
            </a:r>
            <a:endParaRPr lang="cs-CZ" dirty="0"/>
          </a:p>
        </p:txBody>
      </p:sp>
      <p:sp>
        <p:nvSpPr>
          <p:cNvPr id="5" name="Zástupný symbol pro text 4"/>
          <p:cNvSpPr>
            <a:spLocks noGrp="1"/>
          </p:cNvSpPr>
          <p:nvPr>
            <p:ph type="body" idx="1"/>
          </p:nvPr>
        </p:nvSpPr>
        <p:spPr/>
        <p:txBody>
          <a:bodyPr/>
          <a:lstStyle/>
          <a:p>
            <a:r>
              <a:rPr lang="cs-CZ" dirty="0" smtClean="0"/>
              <a:t>Petr Hart, </a:t>
            </a:r>
            <a:r>
              <a:rPr lang="cs-CZ" dirty="0" err="1" smtClean="0"/>
              <a:t>DiS</a:t>
            </a:r>
            <a:r>
              <a:rPr lang="cs-CZ" dirty="0"/>
              <a:t>.</a:t>
            </a:r>
          </a:p>
        </p:txBody>
      </p:sp>
      <p:sp>
        <p:nvSpPr>
          <p:cNvPr id="6" name="Podnadpis 2"/>
          <p:cNvSpPr txBox="1">
            <a:spLocks/>
          </p:cNvSpPr>
          <p:nvPr/>
        </p:nvSpPr>
        <p:spPr>
          <a:xfrm>
            <a:off x="3091936" y="6309320"/>
            <a:ext cx="3810000" cy="432414"/>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Tx/>
              <a:buNone/>
              <a:defRPr/>
            </a:pPr>
            <a:r>
              <a:rPr lang="cs-CZ" dirty="0" smtClean="0"/>
              <a:t>CZ.1.07/1.5.00/34.0504</a:t>
            </a:r>
          </a:p>
          <a:p>
            <a:pPr>
              <a:defRPr/>
            </a:pPr>
            <a:endParaRPr lang="cs-CZ" dirty="0"/>
          </a:p>
        </p:txBody>
      </p:sp>
    </p:spTree>
    <p:extLst>
      <p:ext uri="{BB962C8B-B14F-4D97-AF65-F5344CB8AC3E}">
        <p14:creationId xmlns:p14="http://schemas.microsoft.com/office/powerpoint/2010/main" xmlns="" val="193078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Nadpis 1"/>
          <p:cNvSpPr>
            <a:spLocks noGrp="1"/>
          </p:cNvSpPr>
          <p:nvPr>
            <p:ph type="title"/>
          </p:nvPr>
        </p:nvSpPr>
        <p:spPr/>
        <p:txBody>
          <a:bodyPr/>
          <a:lstStyle/>
          <a:p>
            <a:r>
              <a:rPr lang="cs-CZ" smtClean="0"/>
              <a:t>Zdroje</a:t>
            </a:r>
          </a:p>
        </p:txBody>
      </p:sp>
      <p:sp>
        <p:nvSpPr>
          <p:cNvPr id="16387" name="Zástupný symbol pro obsah 2"/>
          <p:cNvSpPr>
            <a:spLocks noGrp="1"/>
          </p:cNvSpPr>
          <p:nvPr>
            <p:ph idx="1"/>
          </p:nvPr>
        </p:nvSpPr>
        <p:spPr/>
        <p:txBody>
          <a:bodyPr/>
          <a:lstStyle/>
          <a:p>
            <a:pPr marL="0" indent="0">
              <a:buFontTx/>
              <a:buNone/>
            </a:pPr>
            <a:r>
              <a:rPr lang="cs-CZ" smtClean="0"/>
              <a:t>Všechny obrázky – vlastní tvorba autora</a:t>
            </a:r>
          </a:p>
        </p:txBody>
      </p:sp>
      <p:pic>
        <p:nvPicPr>
          <p:cNvPr id="16388" name="Picture 5" descr="LOGO Investice do rozvoje vzdělání"/>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051050" y="5013325"/>
            <a:ext cx="5048250" cy="1143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Podnadpis 2"/>
          <p:cNvSpPr txBox="1">
            <a:spLocks/>
          </p:cNvSpPr>
          <p:nvPr/>
        </p:nvSpPr>
        <p:spPr>
          <a:xfrm>
            <a:off x="3091936" y="6309320"/>
            <a:ext cx="3810000" cy="432414"/>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Tx/>
              <a:buNone/>
              <a:defRPr/>
            </a:pPr>
            <a:r>
              <a:rPr lang="cs-CZ" dirty="0" smtClean="0"/>
              <a:t>CZ.1.07/1.5.00/34.0504</a:t>
            </a:r>
          </a:p>
          <a:p>
            <a:pPr>
              <a:defRPr/>
            </a:pPr>
            <a:endParaRPr lang="cs-CZ" dirty="0"/>
          </a:p>
        </p:txBody>
      </p:sp>
    </p:spTree>
    <p:extLst>
      <p:ext uri="{BB962C8B-B14F-4D97-AF65-F5344CB8AC3E}">
        <p14:creationId xmlns:p14="http://schemas.microsoft.com/office/powerpoint/2010/main" xmlns="" val="3734117711"/>
      </p:ext>
    </p:extLst>
  </p:cSld>
  <p:clrMapOvr>
    <a:masterClrMapping/>
  </p:clrMapOvr>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TotalTime>
  <Words>252</Words>
  <Application>Microsoft Office PowerPoint</Application>
  <PresentationFormat>Předvádění na obrazovce (4:3)</PresentationFormat>
  <Paragraphs>80</Paragraphs>
  <Slides>14</Slides>
  <Notes>1</Notes>
  <HiddenSlides>0</HiddenSlides>
  <MMClips>0</MMClips>
  <ScaleCrop>false</ScaleCrop>
  <HeadingPairs>
    <vt:vector size="4" baseType="variant">
      <vt:variant>
        <vt:lpstr>Motiv</vt:lpstr>
      </vt:variant>
      <vt:variant>
        <vt:i4>1</vt:i4>
      </vt:variant>
      <vt:variant>
        <vt:lpstr>Nadpisy snímků</vt:lpstr>
      </vt:variant>
      <vt:variant>
        <vt:i4>14</vt:i4>
      </vt:variant>
    </vt:vector>
  </HeadingPairs>
  <TitlesOfParts>
    <vt:vector size="15" baseType="lpstr">
      <vt:lpstr>Motiv sady Office</vt:lpstr>
      <vt:lpstr>Název: Měření spotřeby paliva – vyhodnocení          při jízdních režimech Autor: Petr Hart, DiS.</vt:lpstr>
      <vt:lpstr>Anotace </vt:lpstr>
      <vt:lpstr>Měření spotřeby paliva</vt:lpstr>
      <vt:lpstr>Použité přístroje – BOSCH KTS 650</vt:lpstr>
      <vt:lpstr>Druhy jízdních režimů</vt:lpstr>
      <vt:lpstr>Shrnutí</vt:lpstr>
      <vt:lpstr>Shrnutí</vt:lpstr>
      <vt:lpstr>Doporučení</vt:lpstr>
      <vt:lpstr>Doporučení I.</vt:lpstr>
      <vt:lpstr>Doporučení II.</vt:lpstr>
      <vt:lpstr>Doporučení III.</vt:lpstr>
      <vt:lpstr>Doporučení IV.</vt:lpstr>
      <vt:lpstr>Děkuji za pozornost</vt:lpstr>
      <vt:lpstr>Zdroje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Využití ICT pro rozvoj klíčových kompetencí</dc:title>
  <dc:creator>Petr Hart</dc:creator>
  <cp:lastModifiedBy>Dum</cp:lastModifiedBy>
  <cp:revision>7</cp:revision>
  <dcterms:created xsi:type="dcterms:W3CDTF">2013-03-04T17:01:27Z</dcterms:created>
  <dcterms:modified xsi:type="dcterms:W3CDTF">2013-04-11T07:31:04Z</dcterms:modified>
</cp:coreProperties>
</file>