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59" r:id="rId8"/>
    <p:sldId id="265" r:id="rId9"/>
    <p:sldId id="264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6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9000"/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F50C9C-9D4E-4B3A-88BB-8EB1D2B49087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2BDD606-DB11-4022-81E4-6E34BD6E3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client=firefox-a&amp;sa=X&amp;tbo=d&amp;rls=org.mozilla:cs:official&amp;biw=1650&amp;bih=895&amp;tbm=isch&amp;tbnid=kyhH1FSQf9H-vM:&amp;imgrefurl=http://breclavsky.denik.cz/serialy/rimske-tabory-staly-u-musova-breclavi-i-ivane-20121016.html&amp;docid=DZme-Hw" TargetMode="External"/><Relationship Id="rId2" Type="http://schemas.openxmlformats.org/officeDocument/2006/relationships/hyperlink" Target="http://www.home.karneval.cz/0353861801/pictures/articles/legincz/brick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eg%C3%A1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5508" y="134633"/>
            <a:ext cx="8880988" cy="66607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ním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Jako </a:t>
            </a:r>
            <a:r>
              <a:rPr lang="cs-CZ" b="1" dirty="0" smtClean="0">
                <a:solidFill>
                  <a:schemeClr val="bg1"/>
                </a:solidFill>
              </a:rPr>
              <a:t>doba římská</a:t>
            </a:r>
            <a:r>
              <a:rPr lang="cs-CZ" dirty="0" smtClean="0">
                <a:solidFill>
                  <a:schemeClr val="bg1"/>
                </a:solidFill>
              </a:rPr>
              <a:t> se v české archeologii vymezuje období prvních čtyř století našeho letopočtu, kdy bylo území Čech a Moravy obýváno především germánskými kmeny. Počátek doby římské je určen odchodem keltského obyvatelstva a zároveň počátkem pronikání prvních germánských skupin. Konec doby římské je spjat s počátkem stěhování národů. Pro dobu  římskou  je a vzájemné ovlivňování mezi kmeny na území barbarika a římskou říší.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celou  doby římskou na českém území žily kmeny Markomanů, na Moravě společně s Kvády.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Vůdce Markomanů, </a:t>
            </a:r>
            <a:r>
              <a:rPr lang="cs-CZ" dirty="0" err="1" smtClean="0">
                <a:solidFill>
                  <a:schemeClr val="bg1"/>
                </a:solidFill>
              </a:rPr>
              <a:t>Marobud</a:t>
            </a:r>
            <a:r>
              <a:rPr lang="cs-CZ" dirty="0" smtClean="0">
                <a:solidFill>
                  <a:schemeClr val="bg1"/>
                </a:solidFill>
              </a:rPr>
              <a:t>, vytvořil na českém území říši, a tak se stal prvním doloženým panovníkem na našem území.  Říše však trvala jen krátce.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Marobud</a:t>
            </a:r>
            <a:r>
              <a:rPr lang="cs-CZ" dirty="0" smtClean="0">
                <a:solidFill>
                  <a:schemeClr val="bg1"/>
                </a:solidFill>
              </a:rPr>
              <a:t> pocházel z urozeného rodu, avšak o jeho dětství mnoho nevíme. Mládí pravděpodobně strávil v Římě, kam byl. odveden jako rukojmí a vzdělán po boku urozených římských chlapců. Někdy před rokem 9 př. n. l. se vrátil ke svému kmeni, který v té době sídlil ve středním Německu a stal se jeho králem. Před koncem letopočtu se </a:t>
            </a:r>
            <a:r>
              <a:rPr lang="cs-CZ" dirty="0" err="1" smtClean="0">
                <a:solidFill>
                  <a:schemeClr val="bg1"/>
                </a:solidFill>
              </a:rPr>
              <a:t>Markomani</a:t>
            </a:r>
            <a:r>
              <a:rPr lang="cs-CZ" dirty="0" smtClean="0">
                <a:solidFill>
                  <a:schemeClr val="bg1"/>
                </a:solidFill>
              </a:rPr>
              <a:t> v souvislosti s aktivní činností římských jednotek ve středním Německu  přesunuli na naše území.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Marobud</a:t>
            </a:r>
            <a:r>
              <a:rPr lang="cs-CZ" dirty="0" smtClean="0">
                <a:solidFill>
                  <a:schemeClr val="bg1"/>
                </a:solidFill>
              </a:rPr>
              <a:t> se nespokojil s ovládnutím pouze české kotliny, jeho moc  postupně sahala od Dunaje na jihu, k dolnímu Labi na západě a k dolní Visle na severovýchodě.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Marobud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 území Čech obývaných Germány se často dostávaly bronzové nádoby římské provenience. Vyskytují se hlavně jako součást hrobových výbav (především bohatá pohřebiště Dobřichov - </a:t>
            </a:r>
            <a:r>
              <a:rPr lang="cs-CZ" dirty="0" err="1" smtClean="0">
                <a:solidFill>
                  <a:schemeClr val="bg1"/>
                </a:solidFill>
              </a:rPr>
              <a:t>Pičhora</a:t>
            </a:r>
            <a:r>
              <a:rPr lang="cs-CZ" dirty="0" smtClean="0">
                <a:solidFill>
                  <a:schemeClr val="bg1"/>
                </a:solidFill>
              </a:rPr>
              <a:t> a Třebusice. Registrujeme je u nás již od nejstarších úseků doby římské, nejpočetněji v 1. </a:t>
            </a:r>
            <a:r>
              <a:rPr lang="cs-CZ" dirty="0" err="1" smtClean="0">
                <a:solidFill>
                  <a:schemeClr val="bg1"/>
                </a:solidFill>
              </a:rPr>
              <a:t>pol</a:t>
            </a:r>
            <a:r>
              <a:rPr lang="cs-CZ" dirty="0" smtClean="0">
                <a:solidFill>
                  <a:schemeClr val="bg1"/>
                </a:solidFill>
              </a:rPr>
              <a:t>. 1. stol. n. l., především v období </a:t>
            </a:r>
            <a:r>
              <a:rPr lang="cs-CZ" dirty="0" err="1" smtClean="0">
                <a:solidFill>
                  <a:schemeClr val="bg1"/>
                </a:solidFill>
              </a:rPr>
              <a:t>Marobudovy</a:t>
            </a:r>
            <a:r>
              <a:rPr lang="cs-CZ" dirty="0" smtClean="0">
                <a:solidFill>
                  <a:schemeClr val="bg1"/>
                </a:solidFill>
              </a:rPr>
              <a:t> říše. </a:t>
            </a:r>
            <a:r>
              <a:rPr lang="cs-CZ" sz="2800" dirty="0" smtClean="0">
                <a:solidFill>
                  <a:schemeClr val="bg1"/>
                </a:solidFill>
              </a:rPr>
              <a:t>Z variabilní tvarové škály jmenujme především různé typy kotlů, věder, pánví (hlavně k vaření), mís (jídelní nádoby) a též soupravy cedníků s naběračkami (picí servisy).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pádu říš se české území dostalo do určité izolace, což se projevilo  zmenšeným množstvím importů a během 3. století se nálezově téměř vytrácejí.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Římský import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Zástupný symbol pro obrázek 8" descr="Prehistoric_Times_of_Bohemia,_Moravia_and_Slovakia_-_NM_Prague_3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418" r="9418"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400" dirty="0" smtClean="0">
                <a:solidFill>
                  <a:schemeClr val="bg1"/>
                </a:solidFill>
              </a:rPr>
              <a:t>Importované nádoby římské provenience a jejich germánské napodobeniny ze starší doby římské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1)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Ve 2. století, v době vlády císaře </a:t>
            </a:r>
            <a:r>
              <a:rPr lang="cs-CZ" dirty="0" err="1" smtClean="0">
                <a:solidFill>
                  <a:schemeClr val="bg1"/>
                </a:solidFill>
              </a:rPr>
              <a:t>Marca</a:t>
            </a:r>
            <a:r>
              <a:rPr lang="cs-CZ" dirty="0" smtClean="0">
                <a:solidFill>
                  <a:schemeClr val="bg1"/>
                </a:solidFill>
              </a:rPr>
              <a:t> Aurelia vedl Řím sérii válek s Germány, především s Markomany a Kvády  (tzv. markomanské války). Zvláště na jižní Moravě jsou z této doby doloženy významné archeologické lokality, v čele s Mušovem (</a:t>
            </a:r>
            <a:r>
              <a:rPr lang="cs-CZ" dirty="0" err="1" smtClean="0">
                <a:solidFill>
                  <a:schemeClr val="bg1"/>
                </a:solidFill>
              </a:rPr>
              <a:t>Mušov</a:t>
            </a:r>
            <a:r>
              <a:rPr lang="cs-CZ" dirty="0" smtClean="0">
                <a:solidFill>
                  <a:schemeClr val="bg1"/>
                </a:solidFill>
              </a:rPr>
              <a:t> IV, V a VI), kde bylo zachyceno několik římských vojenských táborů.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 vrchu zvaném Burgstall (dnes „Hradisko“ - nad bývalou obcí a nad </a:t>
            </a:r>
            <a:r>
              <a:rPr lang="cs-CZ" dirty="0" err="1" smtClean="0">
                <a:solidFill>
                  <a:schemeClr val="bg1"/>
                </a:solidFill>
              </a:rPr>
              <a:t>autokempem</a:t>
            </a:r>
            <a:r>
              <a:rPr lang="cs-CZ" dirty="0" smtClean="0">
                <a:solidFill>
                  <a:schemeClr val="bg1"/>
                </a:solidFill>
              </a:rPr>
              <a:t> Merkur) stával v 2. století n. l. římský vojenský tábor se zděnými stavbami velitelských budov a lázní. Římská 10. legie zde měla za úkol kontrolovat germánské kmeny poražené v markomanských válkách za vlády císaře Marka Aurelia. Roku 1988 byl v blízkosti Hradiska nalezen hrob germánského velmože s bohatou výbavou, patrně spojence Říma ve válce.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Cihly s kolkem 10. legie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3"/>
              </a:rPr>
              <a:t>Mapa římských táborů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Mušov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 doby římské pochází první písemná památka na území Slovenska  - nápis vytesaný na nápis na svislé stěně skály Hradu Trenčín, datovaný do let 179-180. Tehdy císař Commodus, adoptovaný  syn císaře Marka </a:t>
            </a:r>
            <a:r>
              <a:rPr lang="cs-CZ" dirty="0" err="1" smtClean="0">
                <a:solidFill>
                  <a:schemeClr val="bg1"/>
                </a:solidFill>
              </a:rPr>
              <a:t>Aurelia</a:t>
            </a:r>
            <a:r>
              <a:rPr lang="cs-CZ" dirty="0" smtClean="0">
                <a:solidFill>
                  <a:schemeClr val="bg1"/>
                </a:solidFill>
              </a:rPr>
              <a:t>, vedl trestní výpravu proti Germánům a po jejich porážce s nimi uzavřel příměří. Patrně někde v okolí této skály (není přesně archeologicky zjištěno kde) stávalo dříve vojenské středisko nebo římský kastel. A právě zde kolem roku 179 n. l. </a:t>
            </a:r>
            <a:r>
              <a:rPr lang="cs-CZ" dirty="0" err="1" smtClean="0">
                <a:solidFill>
                  <a:schemeClr val="bg1"/>
                </a:solidFill>
              </a:rPr>
              <a:t>zpřezimovala</a:t>
            </a:r>
            <a:r>
              <a:rPr lang="cs-CZ" dirty="0" smtClean="0">
                <a:solidFill>
                  <a:schemeClr val="bg1"/>
                </a:solidFill>
              </a:rPr>
              <a:t> II. římská legie, která zvítězila nad Kvády a na počest vítězství byl vytesán onen latinský nápis.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Slovensko, trenčínská skála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Nápis na trenčínské skále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rázek 4" descr="800px-Trencin-Roman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418" r="9418"/>
          <a:stretch>
            <a:fillRect/>
          </a:stretch>
        </p:blipFill>
        <p:spPr/>
      </p:pic>
      <p:sp>
        <p:nvSpPr>
          <p:cNvPr id="2" name="Zástupný symbol pro obsah 1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Volný  překlad: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Na památku vítězství císařů,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vojsko přezimující v </a:t>
            </a:r>
            <a:r>
              <a:rPr lang="cs-CZ" sz="2000" b="1" dirty="0" err="1" smtClean="0">
                <a:solidFill>
                  <a:schemeClr val="bg1"/>
                </a:solidFill>
              </a:rPr>
              <a:t>Laugariciu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v počtu 855 vojáků II. pomocné legie, 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Nápis nechal zhotovit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Marcus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Valerius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Maximianus</a:t>
            </a:r>
            <a:r>
              <a:rPr lang="cs-CZ" sz="2000" b="1" dirty="0" smtClean="0">
                <a:solidFill>
                  <a:schemeClr val="bg1"/>
                </a:solidFill>
              </a:rPr>
              <a:t>, legát II. legie </a:t>
            </a:r>
            <a:r>
              <a:rPr lang="cs-CZ" sz="2000" b="1" dirty="0" err="1" smtClean="0">
                <a:solidFill>
                  <a:schemeClr val="bg1"/>
                </a:solidFill>
              </a:rPr>
              <a:t>Adiutrix</a:t>
            </a:r>
            <a:endParaRPr lang="cs-CZ" sz="2000" b="1" dirty="0" smtClean="0">
              <a:solidFill>
                <a:schemeClr val="bg1"/>
              </a:solidFill>
            </a:endParaRPr>
          </a:p>
          <a:p>
            <a:endParaRPr lang="cs-CZ" sz="2000" b="1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5445224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8000" b="1" dirty="0" smtClean="0">
                <a:solidFill>
                  <a:schemeClr val="bg1"/>
                </a:solidFill>
              </a:rPr>
              <a:t>Podoba nápisu podle verze z roku 1976</a:t>
            </a:r>
            <a:r>
              <a:rPr lang="cs-CZ" sz="8000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sz="8000" i="1" dirty="0" err="1" smtClean="0">
                <a:solidFill>
                  <a:schemeClr val="bg1"/>
                </a:solidFill>
              </a:rPr>
              <a:t>Victoriae</a:t>
            </a:r>
            <a:r>
              <a:rPr lang="cs-CZ" sz="8000" i="1" dirty="0" smtClean="0">
                <a:solidFill>
                  <a:schemeClr val="bg1"/>
                </a:solidFill>
              </a:rPr>
              <a:t> </a:t>
            </a:r>
            <a:r>
              <a:rPr lang="cs-CZ" sz="8000" i="1" dirty="0" err="1" smtClean="0">
                <a:solidFill>
                  <a:schemeClr val="bg1"/>
                </a:solidFill>
              </a:rPr>
              <a:t>Augustoru</a:t>
            </a:r>
            <a:r>
              <a:rPr lang="cs-CZ" sz="8000" i="1" dirty="0" smtClean="0">
                <a:solidFill>
                  <a:schemeClr val="bg1"/>
                </a:solidFill>
              </a:rPr>
              <a:t>(m) </a:t>
            </a:r>
            <a:r>
              <a:rPr lang="cs-CZ" sz="8000" i="1" dirty="0" err="1" smtClean="0">
                <a:solidFill>
                  <a:schemeClr val="bg1"/>
                </a:solidFill>
              </a:rPr>
              <a:t>exercitus</a:t>
            </a:r>
            <a:r>
              <a:rPr lang="cs-CZ" sz="8000" i="1" dirty="0" smtClean="0">
                <a:solidFill>
                  <a:schemeClr val="bg1"/>
                </a:solidFill>
              </a:rPr>
              <a:t>, </a:t>
            </a:r>
            <a:r>
              <a:rPr lang="cs-CZ" sz="8000" i="1" dirty="0" err="1" smtClean="0">
                <a:solidFill>
                  <a:schemeClr val="bg1"/>
                </a:solidFill>
              </a:rPr>
              <a:t>qui</a:t>
            </a:r>
            <a:r>
              <a:rPr lang="cs-CZ" sz="8000" i="1" dirty="0" smtClean="0">
                <a:solidFill>
                  <a:schemeClr val="bg1"/>
                </a:solidFill>
              </a:rPr>
              <a:t> </a:t>
            </a:r>
            <a:r>
              <a:rPr lang="cs-CZ" sz="8000" i="1" dirty="0" err="1" smtClean="0">
                <a:solidFill>
                  <a:schemeClr val="bg1"/>
                </a:solidFill>
              </a:rPr>
              <a:t>Laugaricione</a:t>
            </a:r>
            <a:r>
              <a:rPr lang="cs-CZ" sz="8000" i="1" dirty="0" smtClean="0">
                <a:solidFill>
                  <a:schemeClr val="bg1"/>
                </a:solidFill>
              </a:rPr>
              <a:t> sedit, mil(</a:t>
            </a:r>
            <a:r>
              <a:rPr lang="cs-CZ" sz="8000" i="1" dirty="0" err="1" smtClean="0">
                <a:solidFill>
                  <a:schemeClr val="bg1"/>
                </a:solidFill>
              </a:rPr>
              <a:t>ites</a:t>
            </a:r>
            <a:r>
              <a:rPr lang="cs-CZ" sz="8000" i="1" dirty="0" smtClean="0">
                <a:solidFill>
                  <a:schemeClr val="bg1"/>
                </a:solidFill>
              </a:rPr>
              <a:t>) l(</a:t>
            </a:r>
            <a:r>
              <a:rPr lang="cs-CZ" sz="8000" i="1" dirty="0" err="1" smtClean="0">
                <a:solidFill>
                  <a:schemeClr val="bg1"/>
                </a:solidFill>
              </a:rPr>
              <a:t>egionis</a:t>
            </a:r>
            <a:r>
              <a:rPr lang="cs-CZ" sz="8000" i="1" dirty="0" smtClean="0">
                <a:solidFill>
                  <a:schemeClr val="bg1"/>
                </a:solidFill>
              </a:rPr>
              <a:t>) II DCCCLV (.....) </a:t>
            </a:r>
            <a:r>
              <a:rPr lang="cs-CZ" sz="8000" b="1" i="1" dirty="0" err="1" smtClean="0">
                <a:solidFill>
                  <a:schemeClr val="bg1"/>
                </a:solidFill>
              </a:rPr>
              <a:t>ian.s</a:t>
            </a:r>
            <a:r>
              <a:rPr lang="cs-CZ" sz="8000" i="1" dirty="0" smtClean="0">
                <a:solidFill>
                  <a:schemeClr val="bg1"/>
                </a:solidFill>
              </a:rPr>
              <a:t> leg(</a:t>
            </a:r>
            <a:r>
              <a:rPr lang="cs-CZ" sz="8000" i="1" dirty="0" err="1" smtClean="0">
                <a:solidFill>
                  <a:schemeClr val="bg1"/>
                </a:solidFill>
              </a:rPr>
              <a:t>atus</a:t>
            </a:r>
            <a:r>
              <a:rPr lang="cs-CZ" sz="8000" i="1" dirty="0" smtClean="0">
                <a:solidFill>
                  <a:schemeClr val="bg1"/>
                </a:solidFill>
              </a:rPr>
              <a:t>) leg(</a:t>
            </a:r>
            <a:r>
              <a:rPr lang="cs-CZ" sz="8000" i="1" dirty="0" err="1" smtClean="0">
                <a:solidFill>
                  <a:schemeClr val="bg1"/>
                </a:solidFill>
              </a:rPr>
              <a:t>ionis</a:t>
            </a:r>
            <a:r>
              <a:rPr lang="cs-CZ" sz="8000" i="1" dirty="0" smtClean="0">
                <a:solidFill>
                  <a:schemeClr val="bg1"/>
                </a:solidFill>
              </a:rPr>
              <a:t>) f(</a:t>
            </a:r>
            <a:r>
              <a:rPr lang="cs-CZ" sz="8000" i="1" dirty="0" err="1" smtClean="0">
                <a:solidFill>
                  <a:schemeClr val="bg1"/>
                </a:solidFill>
              </a:rPr>
              <a:t>aciendum</a:t>
            </a:r>
            <a:r>
              <a:rPr lang="cs-CZ" sz="8000" i="1" dirty="0" smtClean="0">
                <a:solidFill>
                  <a:schemeClr val="bg1"/>
                </a:solidFill>
              </a:rPr>
              <a:t> ?)</a:t>
            </a:r>
            <a:endParaRPr lang="cs-CZ" sz="80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8000" b="1" dirty="0" smtClean="0">
                <a:solidFill>
                  <a:schemeClr val="bg1"/>
                </a:solidFill>
              </a:rPr>
              <a:t>Verze z 90. let 20. stol.:</a:t>
            </a:r>
            <a:endParaRPr lang="cs-CZ" sz="80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8000" i="1" dirty="0" smtClean="0">
                <a:solidFill>
                  <a:schemeClr val="bg1"/>
                </a:solidFill>
              </a:rPr>
              <a:t>     VICTORIAE AVGVSTORV(m)EXERCITVS QVI LAV GARICIONE SEDIT MIL(</a:t>
            </a:r>
            <a:r>
              <a:rPr lang="cs-CZ" sz="8000" i="1" dirty="0" err="1" smtClean="0">
                <a:solidFill>
                  <a:schemeClr val="bg1"/>
                </a:solidFill>
              </a:rPr>
              <a:t>ites</a:t>
            </a:r>
            <a:r>
              <a:rPr lang="cs-CZ" sz="8000" i="1" dirty="0" smtClean="0">
                <a:solidFill>
                  <a:schemeClr val="bg1"/>
                </a:solidFill>
              </a:rPr>
              <a:t>) L(</a:t>
            </a:r>
            <a:r>
              <a:rPr lang="cs-CZ" sz="8000" i="1" dirty="0" err="1" smtClean="0">
                <a:solidFill>
                  <a:schemeClr val="bg1"/>
                </a:solidFill>
              </a:rPr>
              <a:t>egionis</a:t>
            </a:r>
            <a:r>
              <a:rPr lang="cs-CZ" sz="8000" i="1" dirty="0" smtClean="0">
                <a:solidFill>
                  <a:schemeClr val="bg1"/>
                </a:solidFill>
              </a:rPr>
              <a:t>) II DCCCLV [(</a:t>
            </a:r>
            <a:r>
              <a:rPr lang="cs-CZ" sz="8000" i="1" dirty="0" err="1" smtClean="0">
                <a:solidFill>
                  <a:schemeClr val="bg1"/>
                </a:solidFill>
              </a:rPr>
              <a:t>Marcus</a:t>
            </a:r>
            <a:r>
              <a:rPr lang="cs-CZ" sz="8000" i="1" dirty="0" smtClean="0">
                <a:solidFill>
                  <a:schemeClr val="bg1"/>
                </a:solidFill>
              </a:rPr>
              <a:t> </a:t>
            </a:r>
            <a:r>
              <a:rPr lang="cs-CZ" sz="8000" i="1" dirty="0" err="1" smtClean="0">
                <a:solidFill>
                  <a:schemeClr val="bg1"/>
                </a:solidFill>
              </a:rPr>
              <a:t>Valerius</a:t>
            </a:r>
            <a:r>
              <a:rPr lang="cs-CZ" sz="8000" i="1" dirty="0" smtClean="0">
                <a:solidFill>
                  <a:schemeClr val="bg1"/>
                </a:solidFill>
              </a:rPr>
              <a:t>) MAXIM</a:t>
            </a:r>
            <a:r>
              <a:rPr lang="cs-CZ" sz="8000" b="1" i="1" dirty="0" smtClean="0">
                <a:solidFill>
                  <a:schemeClr val="bg1"/>
                </a:solidFill>
              </a:rPr>
              <a:t>I</a:t>
            </a:r>
            <a:r>
              <a:rPr lang="cs-CZ" sz="8000" i="1" dirty="0" smtClean="0">
                <a:solidFill>
                  <a:schemeClr val="bg1"/>
                </a:solidFill>
              </a:rPr>
              <a:t>]</a:t>
            </a:r>
            <a:r>
              <a:rPr lang="cs-CZ" sz="8000" b="1" i="1" dirty="0" smtClean="0">
                <a:solidFill>
                  <a:schemeClr val="bg1"/>
                </a:solidFill>
              </a:rPr>
              <a:t>AN</a:t>
            </a:r>
            <a:r>
              <a:rPr lang="cs-CZ" sz="8000" i="1" dirty="0" smtClean="0">
                <a:solidFill>
                  <a:schemeClr val="bg1"/>
                </a:solidFill>
              </a:rPr>
              <a:t>(u)</a:t>
            </a:r>
            <a:r>
              <a:rPr lang="cs-CZ" sz="8000" b="1" i="1" dirty="0" smtClean="0">
                <a:solidFill>
                  <a:schemeClr val="bg1"/>
                </a:solidFill>
              </a:rPr>
              <a:t>S</a:t>
            </a:r>
            <a:r>
              <a:rPr lang="cs-CZ" sz="8000" i="1" dirty="0" smtClean="0">
                <a:solidFill>
                  <a:schemeClr val="bg1"/>
                </a:solidFill>
              </a:rPr>
              <a:t> LEG(</a:t>
            </a:r>
            <a:r>
              <a:rPr lang="cs-CZ" sz="8000" i="1" dirty="0" err="1" smtClean="0">
                <a:solidFill>
                  <a:schemeClr val="bg1"/>
                </a:solidFill>
              </a:rPr>
              <a:t>atus</a:t>
            </a:r>
            <a:r>
              <a:rPr lang="cs-CZ" sz="8000" i="1" dirty="0" smtClean="0">
                <a:solidFill>
                  <a:schemeClr val="bg1"/>
                </a:solidFill>
              </a:rPr>
              <a:t>) LEG(</a:t>
            </a:r>
            <a:r>
              <a:rPr lang="cs-CZ" sz="8000" i="1" dirty="0" err="1" smtClean="0">
                <a:solidFill>
                  <a:schemeClr val="bg1"/>
                </a:solidFill>
              </a:rPr>
              <a:t>ionis</a:t>
            </a:r>
            <a:r>
              <a:rPr lang="cs-CZ" sz="8000" i="1" dirty="0" smtClean="0">
                <a:solidFill>
                  <a:schemeClr val="bg1"/>
                </a:solidFill>
              </a:rPr>
              <a:t>) II AD(</a:t>
            </a:r>
            <a:r>
              <a:rPr lang="cs-CZ" sz="8000" i="1" dirty="0" err="1" smtClean="0">
                <a:solidFill>
                  <a:schemeClr val="bg1"/>
                </a:solidFill>
              </a:rPr>
              <a:t>iutricis</a:t>
            </a:r>
            <a:r>
              <a:rPr lang="cs-CZ" sz="8000" i="1" dirty="0" smtClean="0">
                <a:solidFill>
                  <a:schemeClr val="bg1"/>
                </a:solidFill>
              </a:rPr>
              <a:t>) CVR(</a:t>
            </a:r>
            <a:r>
              <a:rPr lang="cs-CZ" sz="8000" i="1" dirty="0" err="1" smtClean="0">
                <a:solidFill>
                  <a:schemeClr val="bg1"/>
                </a:solidFill>
              </a:rPr>
              <a:t>avit</a:t>
            </a:r>
            <a:r>
              <a:rPr lang="cs-CZ" sz="8000" i="1" dirty="0" smtClean="0">
                <a:solidFill>
                  <a:schemeClr val="bg1"/>
                </a:solidFill>
              </a:rPr>
              <a:t>) F(</a:t>
            </a:r>
            <a:r>
              <a:rPr lang="cs-CZ" sz="8000" i="1" dirty="0" err="1" smtClean="0">
                <a:solidFill>
                  <a:schemeClr val="bg1"/>
                </a:solidFill>
              </a:rPr>
              <a:t>aciendum</a:t>
            </a:r>
            <a:r>
              <a:rPr lang="cs-CZ" sz="8000" i="1" dirty="0" smtClean="0">
                <a:solidFill>
                  <a:schemeClr val="bg1"/>
                </a:solidFill>
              </a:rPr>
              <a:t>)</a:t>
            </a:r>
            <a:endParaRPr lang="cs-CZ" sz="80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8000" b="1" dirty="0" smtClean="0">
                <a:solidFill>
                  <a:schemeClr val="bg1"/>
                </a:solidFill>
              </a:rPr>
              <a:t>Český překlad:</a:t>
            </a:r>
            <a:endParaRPr lang="cs-CZ" sz="8000" dirty="0" smtClean="0">
              <a:solidFill>
                <a:schemeClr val="bg1"/>
              </a:solidFill>
            </a:endParaRPr>
          </a:p>
          <a:p>
            <a:r>
              <a:rPr lang="cs-CZ" sz="9600" i="1" dirty="0" smtClean="0">
                <a:solidFill>
                  <a:schemeClr val="bg1"/>
                </a:solidFill>
              </a:rPr>
              <a:t>Na oslavu vítězství Augustů, v </a:t>
            </a:r>
            <a:r>
              <a:rPr lang="cs-CZ" sz="9600" i="1" dirty="0" err="1" smtClean="0">
                <a:solidFill>
                  <a:schemeClr val="bg1"/>
                </a:solidFill>
              </a:rPr>
              <a:t>Laugariciu</a:t>
            </a:r>
            <a:r>
              <a:rPr lang="cs-CZ" sz="9600" i="1" dirty="0" smtClean="0">
                <a:solidFill>
                  <a:schemeClr val="bg1"/>
                </a:solidFill>
              </a:rPr>
              <a:t>, od 855 vojáků II. legie. Nápis dal pořídit (......)</a:t>
            </a:r>
            <a:r>
              <a:rPr lang="cs-CZ" sz="9600" i="1" dirty="0" err="1" smtClean="0">
                <a:solidFill>
                  <a:schemeClr val="bg1"/>
                </a:solidFill>
              </a:rPr>
              <a:t>ian</a:t>
            </a:r>
            <a:r>
              <a:rPr lang="cs-CZ" sz="9600" i="1" dirty="0" smtClean="0">
                <a:solidFill>
                  <a:schemeClr val="bg1"/>
                </a:solidFill>
              </a:rPr>
              <a:t>(.)s, legát legie II. pomocné.</a:t>
            </a:r>
            <a:endParaRPr lang="cs-CZ" sz="9600" dirty="0" smtClean="0">
              <a:solidFill>
                <a:schemeClr val="bg1"/>
              </a:solidFill>
            </a:endParaRPr>
          </a:p>
          <a:p>
            <a:r>
              <a:rPr lang="cs-CZ" sz="9600" dirty="0" smtClean="0">
                <a:solidFill>
                  <a:schemeClr val="bg1"/>
                </a:solidFill>
              </a:rPr>
              <a:t/>
            </a:r>
            <a:br>
              <a:rPr lang="cs-CZ" sz="9600" dirty="0" smtClean="0">
                <a:solidFill>
                  <a:schemeClr val="bg1"/>
                </a:solidFill>
              </a:rPr>
            </a:br>
            <a:r>
              <a:rPr lang="cs-CZ" sz="9600" dirty="0" smtClean="0">
                <a:solidFill>
                  <a:schemeClr val="bg1"/>
                </a:solidFill>
              </a:rPr>
              <a:t>Jméno </a:t>
            </a:r>
            <a:r>
              <a:rPr lang="cs-CZ" sz="9600" dirty="0" smtClean="0">
                <a:solidFill>
                  <a:schemeClr val="bg1"/>
                </a:solidFill>
                <a:hlinkClick r:id="rId2" tooltip="Legát"/>
              </a:rPr>
              <a:t>legáta</a:t>
            </a:r>
            <a:r>
              <a:rPr lang="cs-CZ" sz="9600" dirty="0" smtClean="0">
                <a:solidFill>
                  <a:schemeClr val="bg1"/>
                </a:solidFill>
              </a:rPr>
              <a:t> je nečitelné, rozeznatelná jsou jen písmena "IAN S", zbytek jména je zcela nečitelný. V roce 1956 se jméno podařilo rozluštit při archeologickém výzkumu v lokalitě </a:t>
            </a:r>
            <a:r>
              <a:rPr lang="cs-CZ" sz="9600" dirty="0" err="1" smtClean="0">
                <a:solidFill>
                  <a:schemeClr val="bg1"/>
                </a:solidFill>
              </a:rPr>
              <a:t>Zana</a:t>
            </a:r>
            <a:r>
              <a:rPr lang="cs-CZ" sz="9600" dirty="0" smtClean="0">
                <a:solidFill>
                  <a:schemeClr val="bg1"/>
                </a:solidFill>
              </a:rPr>
              <a:t> v Alžírsku. Zde byl objeven pomník s nápisem, který vyjmenovával všechny hodnosti jistého hrdiny markomanských válek. Jeho jméno znělo </a:t>
            </a:r>
            <a:r>
              <a:rPr lang="cs-CZ" sz="9600" dirty="0" err="1" smtClean="0">
                <a:solidFill>
                  <a:schemeClr val="bg1"/>
                </a:solidFill>
              </a:rPr>
              <a:t>Marcus</a:t>
            </a:r>
            <a:r>
              <a:rPr lang="cs-CZ" sz="9600" dirty="0" smtClean="0">
                <a:solidFill>
                  <a:schemeClr val="bg1"/>
                </a:solidFill>
              </a:rPr>
              <a:t> </a:t>
            </a:r>
            <a:r>
              <a:rPr lang="cs-CZ" sz="9600" dirty="0" err="1" smtClean="0">
                <a:solidFill>
                  <a:schemeClr val="bg1"/>
                </a:solidFill>
              </a:rPr>
              <a:t>Valerius</a:t>
            </a:r>
            <a:r>
              <a:rPr lang="cs-CZ" sz="9600" dirty="0" smtClean="0">
                <a:solidFill>
                  <a:schemeClr val="bg1"/>
                </a:solidFill>
              </a:rPr>
              <a:t> </a:t>
            </a:r>
            <a:r>
              <a:rPr lang="cs-CZ" sz="9600" dirty="0" err="1" smtClean="0">
                <a:solidFill>
                  <a:schemeClr val="bg1"/>
                </a:solidFill>
              </a:rPr>
              <a:t>Maximianus</a:t>
            </a:r>
            <a:r>
              <a:rPr lang="cs-CZ" sz="9600" dirty="0" smtClean="0">
                <a:solidFill>
                  <a:schemeClr val="bg1"/>
                </a:solidFill>
              </a:rPr>
              <a:t>.</a:t>
            </a:r>
          </a:p>
          <a:p>
            <a:endParaRPr lang="cs-CZ" sz="9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Nápis na trenčínské skále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KOZUCH.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27.11.2012]. Dostupný na WWW: http://cs.wikipedia.org/wiki/Soubor:Prehistoric_Times_of_Bohemia,_Moravia_and_Slovakia_-_NM_Prague_33.JPG </a:t>
            </a:r>
          </a:p>
          <a:p>
            <a:r>
              <a:rPr lang="cs-CZ" smtClean="0"/>
              <a:t>2) AUTOR </a:t>
            </a:r>
            <a:r>
              <a:rPr lang="cs-CZ" dirty="0" smtClean="0"/>
              <a:t>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28.11.2012]. Dostupný na WWW: http://sk.wikipedia.org/wiki/S%C3%BAbor:Trencin-Roman2.JPG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118</TotalTime>
  <Words>717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Snímek 2</vt:lpstr>
      <vt:lpstr>Charakteristika doby</vt:lpstr>
      <vt:lpstr>Marobud</vt:lpstr>
      <vt:lpstr>Římský import</vt:lpstr>
      <vt:lpstr>Snímek 6</vt:lpstr>
      <vt:lpstr>Mušov</vt:lpstr>
      <vt:lpstr>Slovensko, trenčínská skála</vt:lpstr>
      <vt:lpstr>Nápis na trenčínské skále</vt:lpstr>
      <vt:lpstr>Nápis na trenčínské skále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Libor</cp:lastModifiedBy>
  <cp:revision>18</cp:revision>
  <dcterms:created xsi:type="dcterms:W3CDTF">2012-11-27T21:36:04Z</dcterms:created>
  <dcterms:modified xsi:type="dcterms:W3CDTF">2013-01-04T16:59:58Z</dcterms:modified>
</cp:coreProperties>
</file>