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  <p:sldMasterId id="2147483732" r:id="rId2"/>
  </p:sldMasterIdLst>
  <p:sldIdLst>
    <p:sldId id="257" r:id="rId3"/>
    <p:sldId id="258" r:id="rId4"/>
    <p:sldId id="300" r:id="rId5"/>
    <p:sldId id="260" r:id="rId6"/>
    <p:sldId id="281" r:id="rId7"/>
    <p:sldId id="282" r:id="rId8"/>
    <p:sldId id="283" r:id="rId9"/>
    <p:sldId id="284" r:id="rId10"/>
    <p:sldId id="285" r:id="rId11"/>
    <p:sldId id="286" r:id="rId12"/>
    <p:sldId id="287" r:id="rId13"/>
    <p:sldId id="288" r:id="rId14"/>
    <p:sldId id="289" r:id="rId15"/>
    <p:sldId id="290" r:id="rId16"/>
    <p:sldId id="291" r:id="rId17"/>
    <p:sldId id="292" r:id="rId18"/>
    <p:sldId id="293" r:id="rId19"/>
    <p:sldId id="294" r:id="rId20"/>
    <p:sldId id="295" r:id="rId21"/>
    <p:sldId id="296" r:id="rId22"/>
    <p:sldId id="297" r:id="rId23"/>
    <p:sldId id="298" r:id="rId24"/>
    <p:sldId id="299" r:id="rId25"/>
    <p:sldId id="280" r:id="rId2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48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18A2481B-5154-415F-B752-558547769AA3}" type="datetimeFigureOut">
              <a:rPr lang="cs-CZ" smtClean="0"/>
              <a:pPr/>
              <a:t>11.4.2013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11.4.2013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11.4.2013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1" name="Přímá spojovací čára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11.4.2013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11.4.2013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11.4.2013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11.4.2013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18A2481B-5154-415F-B752-558547769AA3}" type="datetimeFigureOut">
              <a:rPr lang="cs-CZ" smtClean="0"/>
              <a:pPr/>
              <a:t>11.4.2013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18A2481B-5154-415F-B752-558547769AA3}" type="datetimeFigureOut">
              <a:rPr lang="cs-CZ" smtClean="0"/>
              <a:pPr/>
              <a:t>11.4.2013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11.4.2013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11.4.2013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11.4.2013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11.4.2013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11.4.2013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11.4.2013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11.4.2013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10.xml"/><Relationship Id="rId13" Type="http://schemas.openxmlformats.org/officeDocument/2006/relationships/slide" Target="slide15.xml"/><Relationship Id="rId18" Type="http://schemas.openxmlformats.org/officeDocument/2006/relationships/slide" Target="slide21.xml"/><Relationship Id="rId3" Type="http://schemas.openxmlformats.org/officeDocument/2006/relationships/slide" Target="slide5.xml"/><Relationship Id="rId21" Type="http://schemas.openxmlformats.org/officeDocument/2006/relationships/slide" Target="slide16.xml"/><Relationship Id="rId7" Type="http://schemas.openxmlformats.org/officeDocument/2006/relationships/slide" Target="slide9.xml"/><Relationship Id="rId12" Type="http://schemas.openxmlformats.org/officeDocument/2006/relationships/slide" Target="slide14.xml"/><Relationship Id="rId17" Type="http://schemas.openxmlformats.org/officeDocument/2006/relationships/slide" Target="slide20.xml"/><Relationship Id="rId2" Type="http://schemas.openxmlformats.org/officeDocument/2006/relationships/slide" Target="slide4.xml"/><Relationship Id="rId16" Type="http://schemas.openxmlformats.org/officeDocument/2006/relationships/slide" Target="slide19.xml"/><Relationship Id="rId20" Type="http://schemas.openxmlformats.org/officeDocument/2006/relationships/slide" Target="slide23.xml"/><Relationship Id="rId1" Type="http://schemas.openxmlformats.org/officeDocument/2006/relationships/slideLayout" Target="../slideLayouts/slideLayout7.xml"/><Relationship Id="rId6" Type="http://schemas.openxmlformats.org/officeDocument/2006/relationships/slide" Target="slide8.xml"/><Relationship Id="rId11" Type="http://schemas.openxmlformats.org/officeDocument/2006/relationships/slide" Target="slide13.xml"/><Relationship Id="rId5" Type="http://schemas.openxmlformats.org/officeDocument/2006/relationships/slide" Target="slide7.xml"/><Relationship Id="rId15" Type="http://schemas.openxmlformats.org/officeDocument/2006/relationships/slide" Target="slide18.xml"/><Relationship Id="rId10" Type="http://schemas.openxmlformats.org/officeDocument/2006/relationships/slide" Target="slide12.xml"/><Relationship Id="rId19" Type="http://schemas.openxmlformats.org/officeDocument/2006/relationships/slide" Target="slide22.xml"/><Relationship Id="rId4" Type="http://schemas.openxmlformats.org/officeDocument/2006/relationships/slide" Target="slide6.xml"/><Relationship Id="rId9" Type="http://schemas.openxmlformats.org/officeDocument/2006/relationships/slide" Target="slide11.xml"/><Relationship Id="rId14" Type="http://schemas.openxmlformats.org/officeDocument/2006/relationships/slide" Target="slide1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400"/>
          </a:xfrm>
        </p:spPr>
        <p:txBody>
          <a:bodyPr/>
          <a:lstStyle/>
          <a:p>
            <a:pPr algn="l" eaLnBrk="1" hangingPunct="1"/>
            <a:r>
              <a:rPr lang="cs-CZ" sz="1200" smtClean="0"/>
              <a:t>		</a:t>
            </a:r>
            <a:br>
              <a:rPr lang="cs-CZ" sz="1200" smtClean="0"/>
            </a:br>
            <a:r>
              <a:rPr lang="cs-CZ" sz="1200" smtClean="0"/>
              <a:t>		Základní škola Ústí nad Labem, Anežky České 702/17, příspěvková organizace</a:t>
            </a:r>
            <a:br>
              <a:rPr lang="cs-CZ" sz="1200" smtClean="0"/>
            </a:br>
            <a:r>
              <a:rPr lang="cs-CZ" sz="1200" smtClean="0"/>
              <a:t> </a:t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Times New Roman" pitchFamily="18" charset="0"/>
              </a:rPr>
              <a:t>Číslo projektu: CZ.1.07/1.4.00/21.2887 </a:t>
            </a:r>
            <a:r>
              <a:rPr lang="cs-CZ" sz="1200" smtClean="0"/>
              <a:t>			</a:t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Calibri" pitchFamily="34" charset="0"/>
              </a:rPr>
              <a:t>Název projektu: „Učíme lépe a moderněji“ </a:t>
            </a:r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Calibri" pitchFamily="34" charset="0"/>
              </a:rPr>
              <a:t>OP VK 1.4 </a:t>
            </a:r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/>
              <a:t>		               </a:t>
            </a:r>
            <a:r>
              <a:rPr lang="cs-CZ" sz="3600" smtClean="0"/>
              <a:t>Výukový materiál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2349500"/>
            <a:ext cx="8229600" cy="3959225"/>
          </a:xfrm>
          <a:prstGeom prst="rect">
            <a:avLst/>
          </a:prstGeom>
        </p:spPr>
        <p:txBody>
          <a:bodyPr rtlCol="0">
            <a:normAutofit fontScale="47500" lnSpcReduction="20000"/>
          </a:bodyPr>
          <a:lstStyle/>
          <a:p>
            <a:pPr>
              <a:buNone/>
              <a:defRPr/>
            </a:pPr>
            <a:r>
              <a:rPr lang="cs-CZ" sz="1700" dirty="0" smtClean="0"/>
              <a:t>Název </a:t>
            </a:r>
            <a:r>
              <a:rPr lang="cs-CZ" sz="1700" dirty="0" err="1" smtClean="0"/>
              <a:t>DUMu</a:t>
            </a:r>
            <a:r>
              <a:rPr lang="cs-CZ" sz="1700" dirty="0" smtClean="0"/>
              <a:t>:  VY_32_INOVACE_19_24_opakování kůže a VS</a:t>
            </a:r>
          </a:p>
          <a:p>
            <a:pPr>
              <a:buNone/>
              <a:defRPr/>
            </a:pP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Číslo skupiny: 1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Autor: Mgr. Jana </a:t>
            </a:r>
            <a:r>
              <a:rPr lang="cs-CZ" sz="1700" dirty="0" err="1" smtClean="0"/>
              <a:t>Střížková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Vzdělávací obor/Předmět/Téma: ČLOVĚK A PŘÍRODA / PŘÍRODOPIS / ČLOVĚK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Druh </a:t>
            </a:r>
            <a:r>
              <a:rPr lang="cs-CZ" sz="1700" dirty="0"/>
              <a:t>učebního materiálu</a:t>
            </a:r>
            <a:r>
              <a:rPr lang="cs-CZ" sz="1700" dirty="0" smtClean="0"/>
              <a:t>: PREZENTACE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Metodický list:  ne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marL="452438" indent="-452438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Anotace: Opakování  pojmů</a:t>
            </a:r>
            <a:r>
              <a:rPr lang="cs-CZ" sz="1700" dirty="0"/>
              <a:t> </a:t>
            </a:r>
            <a:r>
              <a:rPr lang="cs-CZ" sz="1700" dirty="0" smtClean="0"/>
              <a:t>z vylučovací soustavy (nefron, stavba ledviny, onemocnění ledvin, vznik primární a definitivní moči) a kůže (stavba kůže, funkce jednotlivých částí kůže, onemocnění kůže). Lze využít při společném opakování nebo při zkoušení. Kliknutím na pole s číslem se otevře otázka a tlačítkem zpět se dostanete zpět na hlavní pole. Příprava na ověřování znalostí.</a:t>
            </a:r>
          </a:p>
          <a:p>
            <a:pPr marL="452438" indent="-452438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marL="452438" indent="-452438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Ověřeno </a:t>
            </a:r>
            <a:r>
              <a:rPr lang="cs-CZ" sz="1700" dirty="0"/>
              <a:t>ve třídě</a:t>
            </a:r>
            <a:r>
              <a:rPr lang="cs-CZ" sz="1700" dirty="0" smtClean="0"/>
              <a:t>:  VIII.B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Datum </a:t>
            </a:r>
            <a:r>
              <a:rPr lang="cs-CZ" sz="1700" dirty="0" smtClean="0"/>
              <a:t>ověření: 3.4. 2013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Prohlášení: Prohlašuji, že při tvorbě výukového materiálu jsem respektoval(a) všeobecně užívané právní a morální zvyklosti, autorská a jiná práva třetích osob, zejména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práva duševního vlastnictví (např. práva k obchodní firmě, autorská práva k software, k filmovým, hudebníma fotografickým dílům nebo práva k ochranným známkám)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dle zákona 121/2000 Sb. (autorský zákon). Nesu veškerou právní odpovědnost za obsah a původ svého díla. Prohlašuji dále, že </a:t>
            </a:r>
            <a:r>
              <a:rPr lang="cs-CZ" sz="1700" dirty="0"/>
              <a:t>výše uvedený materiál jsem ověřil(a) 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ve </a:t>
            </a:r>
            <a:r>
              <a:rPr lang="cs-CZ" sz="1700" dirty="0"/>
              <a:t>výuce a provedl(a) o tom zápis do </a:t>
            </a:r>
            <a:r>
              <a:rPr lang="cs-CZ" sz="1700" dirty="0" smtClean="0"/>
              <a:t>TK.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Dávám souhlas, aby moje dílo bylo dáno k dispozici veřejnosti k účelům volného užití (§30 odst. 1 zákona 121/2000 Sb.), tj. že k uvedeným účelům může být kýmkoliv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zveřejňováno, používáno, upravováno a uchováváno.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/>
              <a:t>Datum:	</a:t>
            </a:r>
            <a:r>
              <a:rPr lang="cs-CZ" sz="1400" dirty="0" smtClean="0"/>
              <a:t>3.4. </a:t>
            </a:r>
            <a:r>
              <a:rPr lang="cs-CZ" sz="1400" dirty="0" smtClean="0"/>
              <a:t> </a:t>
            </a:r>
            <a:r>
              <a:rPr lang="cs-CZ" sz="1400" dirty="0" smtClean="0"/>
              <a:t>2013       	Podpis: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200" dirty="0"/>
              <a:t> 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xmlns="" val="29667840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OPAKOVÁNÍ ZNALOSTÍ Z VYLUČOVACÍ SOUSTAVY A KŮŽE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9803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Zkosené hrany 26">
            <a:hlinkClick r:id="rId2" action="ppaction://hlinksldjump"/>
          </p:cNvPr>
          <p:cNvSpPr/>
          <p:nvPr/>
        </p:nvSpPr>
        <p:spPr>
          <a:xfrm>
            <a:off x="1530659" y="639842"/>
            <a:ext cx="1276370" cy="1041759"/>
          </a:xfrm>
          <a:prstGeom prst="bevel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1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28" name="Zkosené hrany 27">
            <a:hlinkClick r:id="rId3" action="ppaction://hlinksldjump"/>
          </p:cNvPr>
          <p:cNvSpPr/>
          <p:nvPr/>
        </p:nvSpPr>
        <p:spPr>
          <a:xfrm>
            <a:off x="1530660" y="1698536"/>
            <a:ext cx="1276370" cy="1044116"/>
          </a:xfrm>
          <a:prstGeom prst="bevel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2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29" name="Zkosené hrany 28">
            <a:hlinkClick r:id="rId4" action="ppaction://hlinksldjump"/>
          </p:cNvPr>
          <p:cNvSpPr/>
          <p:nvPr/>
        </p:nvSpPr>
        <p:spPr>
          <a:xfrm>
            <a:off x="1536973" y="2723571"/>
            <a:ext cx="1296144" cy="1188132"/>
          </a:xfrm>
          <a:prstGeom prst="bevel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3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30" name="Zkosené hrany 29">
            <a:hlinkClick r:id="rId5" action="ppaction://hlinksldjump"/>
          </p:cNvPr>
          <p:cNvSpPr/>
          <p:nvPr/>
        </p:nvSpPr>
        <p:spPr>
          <a:xfrm>
            <a:off x="1547664" y="3911703"/>
            <a:ext cx="1285453" cy="1230774"/>
          </a:xfrm>
          <a:prstGeom prst="bevel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4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32" name="Zkosené hrany 31">
            <a:hlinkClick r:id="rId6" action="ppaction://hlinksldjump"/>
          </p:cNvPr>
          <p:cNvSpPr/>
          <p:nvPr/>
        </p:nvSpPr>
        <p:spPr>
          <a:xfrm>
            <a:off x="2807029" y="639842"/>
            <a:ext cx="1260915" cy="1041759"/>
          </a:xfrm>
          <a:prstGeom prst="bevel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5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34" name="Zkosené hrany 33">
            <a:hlinkClick r:id="rId7" action="ppaction://hlinksldjump"/>
          </p:cNvPr>
          <p:cNvSpPr/>
          <p:nvPr/>
        </p:nvSpPr>
        <p:spPr>
          <a:xfrm>
            <a:off x="2807028" y="1674054"/>
            <a:ext cx="1260916" cy="1074509"/>
          </a:xfrm>
          <a:prstGeom prst="bevel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6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35" name="Zkosené hrany 34">
            <a:hlinkClick r:id="rId8" action="ppaction://hlinksldjump"/>
          </p:cNvPr>
          <p:cNvSpPr/>
          <p:nvPr/>
        </p:nvSpPr>
        <p:spPr>
          <a:xfrm>
            <a:off x="2813833" y="2738053"/>
            <a:ext cx="1254112" cy="1195288"/>
          </a:xfrm>
          <a:prstGeom prst="bevel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7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36" name="Zkosené hrany 35">
            <a:hlinkClick r:id="rId9" action="ppaction://hlinksldjump"/>
          </p:cNvPr>
          <p:cNvSpPr/>
          <p:nvPr/>
        </p:nvSpPr>
        <p:spPr>
          <a:xfrm>
            <a:off x="2829319" y="3933342"/>
            <a:ext cx="1260915" cy="1209135"/>
          </a:xfrm>
          <a:prstGeom prst="bevel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8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38" name="Zkosené hrany 37">
            <a:hlinkClick r:id="rId10" action="ppaction://hlinksldjump"/>
          </p:cNvPr>
          <p:cNvSpPr/>
          <p:nvPr/>
        </p:nvSpPr>
        <p:spPr>
          <a:xfrm>
            <a:off x="4067944" y="622641"/>
            <a:ext cx="1240753" cy="1044116"/>
          </a:xfrm>
          <a:prstGeom prst="bevel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9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39" name="Zkosené hrany 38">
            <a:hlinkClick r:id="rId11" action="ppaction://hlinksldjump"/>
          </p:cNvPr>
          <p:cNvSpPr/>
          <p:nvPr/>
        </p:nvSpPr>
        <p:spPr>
          <a:xfrm>
            <a:off x="4067944" y="1666757"/>
            <a:ext cx="1240753" cy="1044116"/>
          </a:xfrm>
          <a:prstGeom prst="bevel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10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40" name="Zkosené hrany 39">
            <a:hlinkClick r:id="rId12" action="ppaction://hlinksldjump"/>
          </p:cNvPr>
          <p:cNvSpPr/>
          <p:nvPr/>
        </p:nvSpPr>
        <p:spPr>
          <a:xfrm>
            <a:off x="4061167" y="2722934"/>
            <a:ext cx="1277507" cy="1210407"/>
          </a:xfrm>
          <a:prstGeom prst="bevel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11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41" name="Zkosené hrany 40">
            <a:hlinkClick r:id="rId13" action="ppaction://hlinksldjump"/>
          </p:cNvPr>
          <p:cNvSpPr/>
          <p:nvPr/>
        </p:nvSpPr>
        <p:spPr>
          <a:xfrm>
            <a:off x="4079545" y="3951025"/>
            <a:ext cx="1240753" cy="1191451"/>
          </a:xfrm>
          <a:prstGeom prst="bevel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12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44" name="Zkosené hrany 43">
            <a:hlinkClick r:id="rId14" action="ppaction://hlinksldjump"/>
          </p:cNvPr>
          <p:cNvSpPr/>
          <p:nvPr/>
        </p:nvSpPr>
        <p:spPr>
          <a:xfrm>
            <a:off x="5283320" y="1659532"/>
            <a:ext cx="1224136" cy="1051341"/>
          </a:xfrm>
          <a:prstGeom prst="bevel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14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45" name="Zkosené hrany 44">
            <a:hlinkClick r:id="rId15" action="ppaction://hlinksldjump"/>
          </p:cNvPr>
          <p:cNvSpPr/>
          <p:nvPr/>
        </p:nvSpPr>
        <p:spPr>
          <a:xfrm>
            <a:off x="5289038" y="2706421"/>
            <a:ext cx="1296144" cy="1205282"/>
          </a:xfrm>
          <a:prstGeom prst="bevel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15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46" name="Zkosené hrany 45">
            <a:hlinkClick r:id="rId16" action="ppaction://hlinksldjump"/>
          </p:cNvPr>
          <p:cNvSpPr/>
          <p:nvPr/>
        </p:nvSpPr>
        <p:spPr>
          <a:xfrm>
            <a:off x="5320298" y="3933341"/>
            <a:ext cx="1191874" cy="1209135"/>
          </a:xfrm>
          <a:prstGeom prst="bevel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16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48" name="Zkosené hrany 47">
            <a:hlinkClick r:id="rId17" action="ppaction://hlinksldjump"/>
          </p:cNvPr>
          <p:cNvSpPr/>
          <p:nvPr/>
        </p:nvSpPr>
        <p:spPr>
          <a:xfrm>
            <a:off x="6533636" y="639842"/>
            <a:ext cx="1240753" cy="1044116"/>
          </a:xfrm>
          <a:prstGeom prst="bevel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17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49" name="Zkosené hrany 48">
            <a:hlinkClick r:id="rId18" action="ppaction://hlinksldjump"/>
          </p:cNvPr>
          <p:cNvSpPr/>
          <p:nvPr/>
        </p:nvSpPr>
        <p:spPr>
          <a:xfrm>
            <a:off x="6507456" y="1704447"/>
            <a:ext cx="1266933" cy="1044116"/>
          </a:xfrm>
          <a:prstGeom prst="bevel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18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50" name="Zkosené hrany 49">
            <a:hlinkClick r:id="rId19" action="ppaction://hlinksldjump"/>
          </p:cNvPr>
          <p:cNvSpPr/>
          <p:nvPr/>
        </p:nvSpPr>
        <p:spPr>
          <a:xfrm>
            <a:off x="6533636" y="2738052"/>
            <a:ext cx="1240753" cy="1106477"/>
          </a:xfrm>
          <a:prstGeom prst="bevel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19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51" name="Zkosené hrany 50">
            <a:hlinkClick r:id="rId20" action="ppaction://hlinksldjump"/>
          </p:cNvPr>
          <p:cNvSpPr/>
          <p:nvPr/>
        </p:nvSpPr>
        <p:spPr>
          <a:xfrm>
            <a:off x="6533636" y="3844528"/>
            <a:ext cx="1240753" cy="1297949"/>
          </a:xfrm>
          <a:prstGeom prst="bevel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20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22" name="Zkosené hrany 21">
            <a:hlinkClick r:id="rId21" action="ppaction://hlinksldjump"/>
          </p:cNvPr>
          <p:cNvSpPr/>
          <p:nvPr/>
        </p:nvSpPr>
        <p:spPr>
          <a:xfrm>
            <a:off x="5296579" y="615416"/>
            <a:ext cx="1240753" cy="1044116"/>
          </a:xfrm>
          <a:prstGeom prst="bevel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13</a:t>
            </a:r>
            <a:endParaRPr lang="cs-CZ" sz="3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7511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2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9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3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4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1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1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19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0" fill="hold">
                      <p:stCondLst>
                        <p:cond delay="0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4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45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6" fill="hold">
                      <p:stCondLst>
                        <p:cond delay="0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58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9" fill="hold">
                      <p:stCondLst>
                        <p:cond delay="0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71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2" fill="hold">
                      <p:stCondLst>
                        <p:cond delay="0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7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8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84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5" fill="hold">
                      <p:stCondLst>
                        <p:cond delay="0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8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0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9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97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8" fill="hold">
                      <p:stCondLst>
                        <p:cond delay="0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0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3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4" fill="hold">
                      <p:stCondLst>
                        <p:cond delay="indefinite"/>
                      </p:stCondLst>
                      <p:childTnLst>
                        <p:par>
                          <p:cTn id="205" fill="hold">
                            <p:stCondLst>
                              <p:cond delay="0"/>
                            </p:stCondLst>
                            <p:childTnLst>
                              <p:par>
                                <p:cTn id="20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7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08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9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210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1" fill="hold">
                      <p:stCondLst>
                        <p:cond delay="0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4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15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6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7" fill="hold">
                      <p:stCondLst>
                        <p:cond delay="indefinite"/>
                      </p:stCondLst>
                      <p:childTnLst>
                        <p:par>
                          <p:cTn id="218" fill="hold">
                            <p:stCondLst>
                              <p:cond delay="0"/>
                            </p:stCondLst>
                            <p:childTnLst>
                              <p:par>
                                <p:cTn id="2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21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2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223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4" fill="hold">
                      <p:stCondLst>
                        <p:cond delay="0"/>
                      </p:stCondLst>
                      <p:childTnLst>
                        <p:par>
                          <p:cTn id="225" fill="hold">
                            <p:stCondLst>
                              <p:cond delay="0"/>
                            </p:stCondLst>
                            <p:childTnLst>
                              <p:par>
                                <p:cTn id="2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2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30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1" fill="hold">
                      <p:stCondLst>
                        <p:cond delay="0"/>
                      </p:stCondLst>
                      <p:childTnLst>
                        <p:par>
                          <p:cTn id="232" fill="hold">
                            <p:stCondLst>
                              <p:cond delay="0"/>
                            </p:stCondLst>
                            <p:childTnLst>
                              <p:par>
                                <p:cTn id="2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3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37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8" fill="hold">
                      <p:stCondLst>
                        <p:cond delay="0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4" fill="hold">
                      <p:stCondLst>
                        <p:cond delay="indefinite"/>
                      </p:stCondLst>
                      <p:childTnLst>
                        <p:par>
                          <p:cTn id="245" fill="hold">
                            <p:stCondLst>
                              <p:cond delay="0"/>
                            </p:stCondLst>
                            <p:childTnLst>
                              <p:par>
                                <p:cTn id="24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4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63688" y="764704"/>
            <a:ext cx="6995120" cy="2002234"/>
          </a:xfrm>
        </p:spPr>
        <p:txBody>
          <a:bodyPr>
            <a:normAutofit/>
          </a:bodyPr>
          <a:lstStyle/>
          <a:p>
            <a:r>
              <a:rPr lang="cs-CZ" dirty="0" smtClean="0"/>
              <a:t>Řekni, na čem závisí barva kůže.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835696" y="3501008"/>
            <a:ext cx="5256584" cy="2553147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na pigmentu melaninu</a:t>
            </a:r>
            <a:endParaRPr lang="cs-CZ" dirty="0"/>
          </a:p>
        </p:txBody>
      </p:sp>
      <p:sp>
        <p:nvSpPr>
          <p:cNvPr id="4" name="Dvojitá šipka 3">
            <a:hlinkClick r:id="rId2" action="ppaction://hlinksldjump"/>
          </p:cNvPr>
          <p:cNvSpPr/>
          <p:nvPr/>
        </p:nvSpPr>
        <p:spPr>
          <a:xfrm rot="16200000">
            <a:off x="7488324" y="5265204"/>
            <a:ext cx="1728192" cy="936104"/>
          </a:xfrm>
          <a:prstGeom prst="chevron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ZPĚT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5" name="Zkosené hrany 4"/>
          <p:cNvSpPr/>
          <p:nvPr/>
        </p:nvSpPr>
        <p:spPr>
          <a:xfrm>
            <a:off x="467544" y="836712"/>
            <a:ext cx="1152128" cy="1080120"/>
          </a:xfrm>
          <a:prstGeom prst="bevel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1</a:t>
            </a:r>
            <a:endParaRPr lang="cs-CZ" sz="3200" b="1" dirty="0"/>
          </a:p>
        </p:txBody>
      </p:sp>
      <p:sp>
        <p:nvSpPr>
          <p:cNvPr id="6" name="Obdélník 5"/>
          <p:cNvSpPr/>
          <p:nvPr/>
        </p:nvSpPr>
        <p:spPr>
          <a:xfrm>
            <a:off x="1763688" y="3429000"/>
            <a:ext cx="5256584" cy="180019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ysClr val="windowText" lastClr="000000"/>
                </a:solidFill>
              </a:rPr>
              <a:t>ODPOVĚĎ</a:t>
            </a:r>
            <a:endParaRPr lang="cs-CZ" sz="4000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98145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91680" y="692696"/>
            <a:ext cx="7200800" cy="2002234"/>
          </a:xfrm>
        </p:spPr>
        <p:txBody>
          <a:bodyPr>
            <a:normAutofit/>
          </a:bodyPr>
          <a:lstStyle/>
          <a:p>
            <a:r>
              <a:rPr lang="cs-CZ" dirty="0" smtClean="0"/>
              <a:t>Řekni hlavní funkci podkožního tuku.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3501008"/>
            <a:ext cx="8229600" cy="2553147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Izolace, zdroj energie</a:t>
            </a:r>
            <a:endParaRPr lang="cs-CZ" dirty="0"/>
          </a:p>
        </p:txBody>
      </p:sp>
      <p:sp>
        <p:nvSpPr>
          <p:cNvPr id="4" name="Dvojitá šipka 3">
            <a:hlinkClick r:id="rId2" action="ppaction://hlinksldjump"/>
          </p:cNvPr>
          <p:cNvSpPr/>
          <p:nvPr/>
        </p:nvSpPr>
        <p:spPr>
          <a:xfrm rot="16200000">
            <a:off x="7488324" y="5265204"/>
            <a:ext cx="1728192" cy="936104"/>
          </a:xfrm>
          <a:prstGeom prst="chevron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ZPĚT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5" name="Zkosené hrany 4"/>
          <p:cNvSpPr/>
          <p:nvPr/>
        </p:nvSpPr>
        <p:spPr>
          <a:xfrm>
            <a:off x="467544" y="836712"/>
            <a:ext cx="1152128" cy="1080120"/>
          </a:xfrm>
          <a:prstGeom prst="bevel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2</a:t>
            </a:r>
            <a:endParaRPr lang="cs-CZ" sz="3200" b="1" dirty="0"/>
          </a:p>
        </p:txBody>
      </p:sp>
      <p:sp>
        <p:nvSpPr>
          <p:cNvPr id="6" name="Obdélník 5"/>
          <p:cNvSpPr/>
          <p:nvPr/>
        </p:nvSpPr>
        <p:spPr>
          <a:xfrm>
            <a:off x="1979712" y="3356992"/>
            <a:ext cx="5256584" cy="180019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ysClr val="windowText" lastClr="000000"/>
                </a:solidFill>
              </a:rPr>
              <a:t>ODPOVĚĎ</a:t>
            </a:r>
            <a:endParaRPr lang="cs-CZ" sz="4000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98145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91680" y="764704"/>
            <a:ext cx="7211144" cy="2002234"/>
          </a:xfrm>
        </p:spPr>
        <p:txBody>
          <a:bodyPr>
            <a:normAutofit/>
          </a:bodyPr>
          <a:lstStyle/>
          <a:p>
            <a:r>
              <a:rPr lang="cs-CZ" dirty="0" smtClean="0"/>
              <a:t>Jmenuj tři možná onemocnění kůže.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907704" y="3501008"/>
            <a:ext cx="5112568" cy="2553147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Bradavice, opar, ekzém, alergie, rakovina, lupenka, akné…</a:t>
            </a:r>
            <a:endParaRPr lang="cs-CZ" dirty="0"/>
          </a:p>
        </p:txBody>
      </p:sp>
      <p:sp>
        <p:nvSpPr>
          <p:cNvPr id="4" name="Dvojitá šipka 3">
            <a:hlinkClick r:id="rId2" action="ppaction://hlinksldjump"/>
          </p:cNvPr>
          <p:cNvSpPr/>
          <p:nvPr/>
        </p:nvSpPr>
        <p:spPr>
          <a:xfrm rot="16200000">
            <a:off x="7488324" y="5265204"/>
            <a:ext cx="1728192" cy="936104"/>
          </a:xfrm>
          <a:prstGeom prst="chevron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ZPĚT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5" name="Zkosené hrany 4"/>
          <p:cNvSpPr/>
          <p:nvPr/>
        </p:nvSpPr>
        <p:spPr>
          <a:xfrm>
            <a:off x="467544" y="836712"/>
            <a:ext cx="1152128" cy="1080120"/>
          </a:xfrm>
          <a:prstGeom prst="bevel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3</a:t>
            </a:r>
            <a:endParaRPr lang="cs-CZ" sz="3200" b="1" dirty="0"/>
          </a:p>
        </p:txBody>
      </p:sp>
      <p:sp>
        <p:nvSpPr>
          <p:cNvPr id="6" name="Obdélník 5"/>
          <p:cNvSpPr/>
          <p:nvPr/>
        </p:nvSpPr>
        <p:spPr>
          <a:xfrm>
            <a:off x="1835696" y="3573016"/>
            <a:ext cx="5256584" cy="180019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ysClr val="windowText" lastClr="000000"/>
                </a:solidFill>
              </a:rPr>
              <a:t>ODPOVĚĎ</a:t>
            </a:r>
            <a:endParaRPr lang="cs-CZ" sz="4000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98145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63688" y="764704"/>
            <a:ext cx="6995120" cy="2002234"/>
          </a:xfrm>
        </p:spPr>
        <p:txBody>
          <a:bodyPr>
            <a:normAutofit/>
          </a:bodyPr>
          <a:lstStyle/>
          <a:p>
            <a:r>
              <a:rPr lang="cs-CZ" dirty="0" smtClean="0"/>
              <a:t>Jmenuj tři možná poranění kůže.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835696" y="3501008"/>
            <a:ext cx="5256584" cy="2553147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Omrzliny, popáleniny, rány bodné, sečné, řezné …</a:t>
            </a:r>
            <a:endParaRPr lang="cs-CZ" dirty="0"/>
          </a:p>
        </p:txBody>
      </p:sp>
      <p:sp>
        <p:nvSpPr>
          <p:cNvPr id="4" name="Dvojitá šipka 3">
            <a:hlinkClick r:id="rId2" action="ppaction://hlinksldjump"/>
          </p:cNvPr>
          <p:cNvSpPr/>
          <p:nvPr/>
        </p:nvSpPr>
        <p:spPr>
          <a:xfrm rot="16200000">
            <a:off x="7488324" y="5265204"/>
            <a:ext cx="1728192" cy="936104"/>
          </a:xfrm>
          <a:prstGeom prst="chevron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ZPĚT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5" name="Zkosené hrany 4"/>
          <p:cNvSpPr/>
          <p:nvPr/>
        </p:nvSpPr>
        <p:spPr>
          <a:xfrm>
            <a:off x="467544" y="836712"/>
            <a:ext cx="1152128" cy="1080120"/>
          </a:xfrm>
          <a:prstGeom prst="bevel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4</a:t>
            </a:r>
            <a:endParaRPr lang="cs-CZ" sz="3200" b="1" dirty="0"/>
          </a:p>
        </p:txBody>
      </p:sp>
      <p:sp>
        <p:nvSpPr>
          <p:cNvPr id="6" name="Obdélník 5"/>
          <p:cNvSpPr/>
          <p:nvPr/>
        </p:nvSpPr>
        <p:spPr>
          <a:xfrm>
            <a:off x="1835696" y="3573016"/>
            <a:ext cx="5256584" cy="180019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ysClr val="windowText" lastClr="000000"/>
                </a:solidFill>
              </a:rPr>
              <a:t>ODPOVĚĎ</a:t>
            </a:r>
            <a:endParaRPr lang="cs-CZ" sz="4000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98145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91680" y="692696"/>
            <a:ext cx="7452320" cy="2002234"/>
          </a:xfrm>
        </p:spPr>
        <p:txBody>
          <a:bodyPr>
            <a:normAutofit/>
          </a:bodyPr>
          <a:lstStyle/>
          <a:p>
            <a:r>
              <a:rPr lang="cs-CZ" dirty="0" smtClean="0"/>
              <a:t>Vysvětli pojem daktyloskopie.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835696" y="3501008"/>
            <a:ext cx="5256584" cy="2553147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Obor zabývající se papilárními liniemi na prstech, dlaních a ploskách nohou. Využití: kriminologie</a:t>
            </a:r>
            <a:endParaRPr lang="cs-CZ" dirty="0"/>
          </a:p>
        </p:txBody>
      </p:sp>
      <p:sp>
        <p:nvSpPr>
          <p:cNvPr id="4" name="Dvojitá šipka 3">
            <a:hlinkClick r:id="rId2" action="ppaction://hlinksldjump"/>
          </p:cNvPr>
          <p:cNvSpPr/>
          <p:nvPr/>
        </p:nvSpPr>
        <p:spPr>
          <a:xfrm rot="16200000">
            <a:off x="7488324" y="5265204"/>
            <a:ext cx="1728192" cy="936104"/>
          </a:xfrm>
          <a:prstGeom prst="chevron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ZPĚT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5" name="Zkosené hrany 4"/>
          <p:cNvSpPr/>
          <p:nvPr/>
        </p:nvSpPr>
        <p:spPr>
          <a:xfrm>
            <a:off x="467544" y="836712"/>
            <a:ext cx="1152128" cy="1080120"/>
          </a:xfrm>
          <a:prstGeom prst="bevel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5</a:t>
            </a:r>
            <a:endParaRPr lang="cs-CZ" sz="3200" b="1" dirty="0"/>
          </a:p>
        </p:txBody>
      </p:sp>
      <p:sp>
        <p:nvSpPr>
          <p:cNvPr id="6" name="Obdélník 5"/>
          <p:cNvSpPr/>
          <p:nvPr/>
        </p:nvSpPr>
        <p:spPr>
          <a:xfrm>
            <a:off x="1835696" y="3645024"/>
            <a:ext cx="5256584" cy="237626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ysClr val="windowText" lastClr="000000"/>
                </a:solidFill>
              </a:rPr>
              <a:t>ODPOVĚĎ</a:t>
            </a:r>
            <a:endParaRPr lang="cs-CZ" sz="4000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98145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91680" y="274638"/>
            <a:ext cx="6995120" cy="2002234"/>
          </a:xfrm>
        </p:spPr>
        <p:txBody>
          <a:bodyPr>
            <a:normAutofit/>
          </a:bodyPr>
          <a:lstStyle/>
          <a:p>
            <a:r>
              <a:rPr lang="cs-CZ" dirty="0" smtClean="0"/>
              <a:t>Vyjmenuj tři kožní  žlázy.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835696" y="3501008"/>
            <a:ext cx="5256584" cy="2553147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potní, mléčná, mazová, pachová</a:t>
            </a:r>
            <a:endParaRPr lang="cs-CZ" dirty="0"/>
          </a:p>
        </p:txBody>
      </p:sp>
      <p:sp>
        <p:nvSpPr>
          <p:cNvPr id="4" name="Dvojitá šipka 3">
            <a:hlinkClick r:id="rId2" action="ppaction://hlinksldjump"/>
          </p:cNvPr>
          <p:cNvSpPr/>
          <p:nvPr/>
        </p:nvSpPr>
        <p:spPr>
          <a:xfrm rot="16200000">
            <a:off x="7488324" y="5265204"/>
            <a:ext cx="1728192" cy="936104"/>
          </a:xfrm>
          <a:prstGeom prst="chevron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ZPĚT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5" name="Zkosené hrany 4"/>
          <p:cNvSpPr/>
          <p:nvPr/>
        </p:nvSpPr>
        <p:spPr>
          <a:xfrm>
            <a:off x="467544" y="836712"/>
            <a:ext cx="1152128" cy="1080120"/>
          </a:xfrm>
          <a:prstGeom prst="bevel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6</a:t>
            </a:r>
            <a:endParaRPr lang="cs-CZ" sz="3200" b="1" dirty="0"/>
          </a:p>
        </p:txBody>
      </p:sp>
      <p:sp>
        <p:nvSpPr>
          <p:cNvPr id="6" name="Obdélník 5"/>
          <p:cNvSpPr/>
          <p:nvPr/>
        </p:nvSpPr>
        <p:spPr>
          <a:xfrm>
            <a:off x="1835696" y="3501008"/>
            <a:ext cx="5256584" cy="180019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ysClr val="windowText" lastClr="000000"/>
                </a:solidFill>
              </a:rPr>
              <a:t>ODPOVĚĎ</a:t>
            </a:r>
            <a:endParaRPr lang="cs-CZ" sz="4000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98145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91680" y="274638"/>
            <a:ext cx="6995120" cy="2002234"/>
          </a:xfrm>
        </p:spPr>
        <p:txBody>
          <a:bodyPr>
            <a:normAutofit/>
          </a:bodyPr>
          <a:lstStyle/>
          <a:p>
            <a:r>
              <a:rPr lang="cs-CZ" dirty="0" smtClean="0"/>
              <a:t>Vyjmenuj čtyři kožní útvary.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835696" y="3501008"/>
            <a:ext cx="5256584" cy="2553147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Vlasy, nehty, řasy, obočí, chlupy</a:t>
            </a:r>
            <a:endParaRPr lang="cs-CZ" dirty="0"/>
          </a:p>
        </p:txBody>
      </p:sp>
      <p:sp>
        <p:nvSpPr>
          <p:cNvPr id="4" name="Dvojitá šipka 3">
            <a:hlinkClick r:id="rId2" action="ppaction://hlinksldjump"/>
          </p:cNvPr>
          <p:cNvSpPr/>
          <p:nvPr/>
        </p:nvSpPr>
        <p:spPr>
          <a:xfrm rot="16200000">
            <a:off x="7488324" y="5265204"/>
            <a:ext cx="1728192" cy="936104"/>
          </a:xfrm>
          <a:prstGeom prst="chevron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ZPĚT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5" name="Zkosené hrany 4"/>
          <p:cNvSpPr/>
          <p:nvPr/>
        </p:nvSpPr>
        <p:spPr>
          <a:xfrm>
            <a:off x="467544" y="836712"/>
            <a:ext cx="1152128" cy="1080120"/>
          </a:xfrm>
          <a:prstGeom prst="bevel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7</a:t>
            </a:r>
            <a:endParaRPr lang="cs-CZ" sz="3200" b="1" dirty="0"/>
          </a:p>
        </p:txBody>
      </p:sp>
      <p:sp>
        <p:nvSpPr>
          <p:cNvPr id="6" name="Obdélník 5"/>
          <p:cNvSpPr/>
          <p:nvPr/>
        </p:nvSpPr>
        <p:spPr>
          <a:xfrm>
            <a:off x="1835696" y="3356992"/>
            <a:ext cx="5256584" cy="180019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ysClr val="windowText" lastClr="000000"/>
                </a:solidFill>
              </a:rPr>
              <a:t>ODPOVĚĎ</a:t>
            </a:r>
            <a:endParaRPr lang="cs-CZ" sz="4000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98145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91680" y="274638"/>
            <a:ext cx="6995120" cy="2002234"/>
          </a:xfrm>
        </p:spPr>
        <p:txBody>
          <a:bodyPr>
            <a:normAutofit/>
          </a:bodyPr>
          <a:lstStyle/>
          <a:p>
            <a:r>
              <a:rPr lang="cs-CZ" dirty="0" smtClean="0"/>
              <a:t>Vyjmenuj čtyři funkce kůže.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835696" y="3501008"/>
            <a:ext cx="5256584" cy="2553147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cs-CZ" dirty="0" smtClean="0"/>
              <a:t>Termoregulace, vylučování potu, chrání před poškozením, sídlo hmatových receptorů, tvorba vitamínu D, zásobárna energie </a:t>
            </a:r>
            <a:endParaRPr lang="cs-CZ" dirty="0"/>
          </a:p>
        </p:txBody>
      </p:sp>
      <p:sp>
        <p:nvSpPr>
          <p:cNvPr id="4" name="Dvojitá šipka 3">
            <a:hlinkClick r:id="rId2" action="ppaction://hlinksldjump"/>
          </p:cNvPr>
          <p:cNvSpPr/>
          <p:nvPr/>
        </p:nvSpPr>
        <p:spPr>
          <a:xfrm rot="16200000">
            <a:off x="7488324" y="5265204"/>
            <a:ext cx="1728192" cy="936104"/>
          </a:xfrm>
          <a:prstGeom prst="chevron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ZPĚT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5" name="Zkosené hrany 4"/>
          <p:cNvSpPr/>
          <p:nvPr/>
        </p:nvSpPr>
        <p:spPr>
          <a:xfrm>
            <a:off x="467544" y="836712"/>
            <a:ext cx="1152128" cy="1080120"/>
          </a:xfrm>
          <a:prstGeom prst="bevel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8</a:t>
            </a:r>
            <a:endParaRPr lang="cs-CZ" sz="3200" b="1" dirty="0"/>
          </a:p>
        </p:txBody>
      </p:sp>
      <p:sp>
        <p:nvSpPr>
          <p:cNvPr id="6" name="Obdélník 5"/>
          <p:cNvSpPr/>
          <p:nvPr/>
        </p:nvSpPr>
        <p:spPr>
          <a:xfrm>
            <a:off x="1763688" y="3501008"/>
            <a:ext cx="5256584" cy="252028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ysClr val="windowText" lastClr="000000"/>
                </a:solidFill>
              </a:rPr>
              <a:t>ODPOVĚĎ</a:t>
            </a:r>
            <a:endParaRPr lang="cs-CZ" sz="4000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98145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19672" y="548680"/>
            <a:ext cx="6995120" cy="2002234"/>
          </a:xfrm>
        </p:spPr>
        <p:txBody>
          <a:bodyPr>
            <a:normAutofit/>
          </a:bodyPr>
          <a:lstStyle/>
          <a:p>
            <a:r>
              <a:rPr lang="cs-CZ" dirty="0" smtClean="0"/>
              <a:t>Popiš části kůže.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835696" y="3501008"/>
            <a:ext cx="5256584" cy="2553147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pokožka, škára, podkožní vazivo</a:t>
            </a:r>
            <a:endParaRPr lang="cs-CZ" dirty="0"/>
          </a:p>
        </p:txBody>
      </p:sp>
      <p:sp>
        <p:nvSpPr>
          <p:cNvPr id="4" name="Dvojitá šipka 3">
            <a:hlinkClick r:id="rId2" action="ppaction://hlinksldjump"/>
          </p:cNvPr>
          <p:cNvSpPr/>
          <p:nvPr/>
        </p:nvSpPr>
        <p:spPr>
          <a:xfrm rot="16200000">
            <a:off x="7488324" y="5265204"/>
            <a:ext cx="1728192" cy="936104"/>
          </a:xfrm>
          <a:prstGeom prst="chevron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ZPĚT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5" name="Zkosené hrany 4"/>
          <p:cNvSpPr/>
          <p:nvPr/>
        </p:nvSpPr>
        <p:spPr>
          <a:xfrm>
            <a:off x="467544" y="836712"/>
            <a:ext cx="1152128" cy="1080120"/>
          </a:xfrm>
          <a:prstGeom prst="bevel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9</a:t>
            </a:r>
            <a:endParaRPr lang="cs-CZ" sz="3200" b="1" dirty="0"/>
          </a:p>
        </p:txBody>
      </p:sp>
      <p:sp>
        <p:nvSpPr>
          <p:cNvPr id="6" name="Obdélník 5"/>
          <p:cNvSpPr/>
          <p:nvPr/>
        </p:nvSpPr>
        <p:spPr>
          <a:xfrm>
            <a:off x="1979712" y="3573016"/>
            <a:ext cx="5256584" cy="180019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ysClr val="windowText" lastClr="000000"/>
                </a:solidFill>
              </a:rPr>
              <a:t>ODPOVĚĎ</a:t>
            </a:r>
            <a:endParaRPr lang="cs-CZ" sz="4000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98145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63688" y="692696"/>
            <a:ext cx="6995120" cy="2002234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Řekni, kolik tekutin bychom měli denně vypít a jmenuj tři příklady zdrojů.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835696" y="3501008"/>
            <a:ext cx="5256584" cy="2553147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Asi 2 litry denně – podle zátěže</a:t>
            </a:r>
          </a:p>
          <a:p>
            <a:pPr marL="0" indent="0" algn="ctr">
              <a:buNone/>
            </a:pPr>
            <a:r>
              <a:rPr lang="cs-CZ" dirty="0" smtClean="0"/>
              <a:t>Zdroje tekutin: voda, polévka, ovoce, zelenina</a:t>
            </a:r>
            <a:endParaRPr lang="cs-CZ" dirty="0"/>
          </a:p>
        </p:txBody>
      </p:sp>
      <p:sp>
        <p:nvSpPr>
          <p:cNvPr id="4" name="Dvojitá šipka 3">
            <a:hlinkClick r:id="rId2" action="ppaction://hlinksldjump"/>
          </p:cNvPr>
          <p:cNvSpPr/>
          <p:nvPr/>
        </p:nvSpPr>
        <p:spPr>
          <a:xfrm rot="16200000">
            <a:off x="7488324" y="5265204"/>
            <a:ext cx="1728192" cy="936104"/>
          </a:xfrm>
          <a:prstGeom prst="chevron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ZPĚT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5" name="Zkosené hrany 4"/>
          <p:cNvSpPr/>
          <p:nvPr/>
        </p:nvSpPr>
        <p:spPr>
          <a:xfrm>
            <a:off x="467544" y="836712"/>
            <a:ext cx="1152128" cy="1080120"/>
          </a:xfrm>
          <a:prstGeom prst="bevel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10</a:t>
            </a:r>
            <a:endParaRPr lang="cs-CZ" sz="3200" b="1" dirty="0"/>
          </a:p>
        </p:txBody>
      </p:sp>
      <p:sp>
        <p:nvSpPr>
          <p:cNvPr id="6" name="Obdélník 5"/>
          <p:cNvSpPr/>
          <p:nvPr/>
        </p:nvSpPr>
        <p:spPr>
          <a:xfrm>
            <a:off x="1763688" y="3573016"/>
            <a:ext cx="5256584" cy="20882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ysClr val="windowText" lastClr="000000"/>
                </a:solidFill>
              </a:rPr>
              <a:t>ODPOVĚĎ</a:t>
            </a:r>
            <a:endParaRPr lang="cs-CZ" sz="4000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98145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91680" y="620688"/>
            <a:ext cx="6995120" cy="2002234"/>
          </a:xfrm>
        </p:spPr>
        <p:txBody>
          <a:bodyPr>
            <a:normAutofit/>
          </a:bodyPr>
          <a:lstStyle/>
          <a:p>
            <a:r>
              <a:rPr lang="cs-CZ" dirty="0" smtClean="0"/>
              <a:t>Řekni, kde v těle jsou uloženy ledviny.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835696" y="3501008"/>
            <a:ext cx="5256584" cy="2553147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Ledviny jsou uloženy v tukovém obale po stranách bederní části páteře.</a:t>
            </a:r>
            <a:endParaRPr lang="cs-CZ" dirty="0"/>
          </a:p>
        </p:txBody>
      </p:sp>
      <p:sp>
        <p:nvSpPr>
          <p:cNvPr id="4" name="Dvojitá šipka 3">
            <a:hlinkClick r:id="rId2" action="ppaction://hlinksldjump"/>
          </p:cNvPr>
          <p:cNvSpPr/>
          <p:nvPr/>
        </p:nvSpPr>
        <p:spPr>
          <a:xfrm rot="16200000">
            <a:off x="7488324" y="5265204"/>
            <a:ext cx="1728192" cy="936104"/>
          </a:xfrm>
          <a:prstGeom prst="chevron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ZPĚT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5" name="Zkosené hrany 4"/>
          <p:cNvSpPr/>
          <p:nvPr/>
        </p:nvSpPr>
        <p:spPr>
          <a:xfrm>
            <a:off x="467544" y="836712"/>
            <a:ext cx="1152128" cy="1080120"/>
          </a:xfrm>
          <a:prstGeom prst="bevel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11</a:t>
            </a:r>
            <a:endParaRPr lang="cs-CZ" sz="3200" b="1" dirty="0"/>
          </a:p>
        </p:txBody>
      </p:sp>
      <p:sp>
        <p:nvSpPr>
          <p:cNvPr id="6" name="Obdélník 5"/>
          <p:cNvSpPr/>
          <p:nvPr/>
        </p:nvSpPr>
        <p:spPr>
          <a:xfrm>
            <a:off x="1835696" y="3573016"/>
            <a:ext cx="5256584" cy="180019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ysClr val="windowText" lastClr="000000"/>
                </a:solidFill>
              </a:rPr>
              <a:t>ODPOVĚĎ</a:t>
            </a:r>
            <a:endParaRPr lang="cs-CZ" sz="4000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98145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19672" y="764704"/>
            <a:ext cx="7067128" cy="2002234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Řekni, jak se jmenuje přístroj, který nahrazuje ledviny?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835696" y="3501008"/>
            <a:ext cx="5256584" cy="2553147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dialýza</a:t>
            </a:r>
            <a:endParaRPr lang="cs-CZ" dirty="0"/>
          </a:p>
        </p:txBody>
      </p:sp>
      <p:sp>
        <p:nvSpPr>
          <p:cNvPr id="4" name="Dvojitá šipka 3">
            <a:hlinkClick r:id="rId2" action="ppaction://hlinksldjump"/>
          </p:cNvPr>
          <p:cNvSpPr/>
          <p:nvPr/>
        </p:nvSpPr>
        <p:spPr>
          <a:xfrm rot="16200000">
            <a:off x="7488324" y="5265204"/>
            <a:ext cx="1728192" cy="936104"/>
          </a:xfrm>
          <a:prstGeom prst="chevron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ZPĚT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5" name="Zkosené hrany 4"/>
          <p:cNvSpPr/>
          <p:nvPr/>
        </p:nvSpPr>
        <p:spPr>
          <a:xfrm>
            <a:off x="467544" y="836712"/>
            <a:ext cx="1152128" cy="1080120"/>
          </a:xfrm>
          <a:prstGeom prst="bevel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12</a:t>
            </a:r>
            <a:endParaRPr lang="cs-CZ" sz="3200" b="1" dirty="0"/>
          </a:p>
        </p:txBody>
      </p:sp>
      <p:sp>
        <p:nvSpPr>
          <p:cNvPr id="6" name="Obdélník 5"/>
          <p:cNvSpPr/>
          <p:nvPr/>
        </p:nvSpPr>
        <p:spPr>
          <a:xfrm>
            <a:off x="1763688" y="3429000"/>
            <a:ext cx="5256584" cy="180019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ysClr val="windowText" lastClr="000000"/>
                </a:solidFill>
              </a:rPr>
              <a:t>ODPOVĚĎ</a:t>
            </a:r>
            <a:endParaRPr lang="cs-CZ" sz="4000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98145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35696" y="476672"/>
            <a:ext cx="6923112" cy="2002234"/>
          </a:xfrm>
        </p:spPr>
        <p:txBody>
          <a:bodyPr>
            <a:normAutofit/>
          </a:bodyPr>
          <a:lstStyle/>
          <a:p>
            <a:r>
              <a:rPr lang="cs-CZ" dirty="0" smtClean="0"/>
              <a:t>Uveď hlavní funkci ledvin.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835696" y="3501008"/>
            <a:ext cx="5256584" cy="255314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dirty="0" smtClean="0"/>
              <a:t>Ledviny slouží k odstraňování odpadních látek z těla formou moči.</a:t>
            </a:r>
          </a:p>
        </p:txBody>
      </p:sp>
      <p:sp>
        <p:nvSpPr>
          <p:cNvPr id="4" name="Dvojitá šipka 3">
            <a:hlinkClick r:id="rId2" action="ppaction://hlinksldjump"/>
          </p:cNvPr>
          <p:cNvSpPr/>
          <p:nvPr/>
        </p:nvSpPr>
        <p:spPr>
          <a:xfrm rot="16200000">
            <a:off x="7488324" y="5265204"/>
            <a:ext cx="1728192" cy="936104"/>
          </a:xfrm>
          <a:prstGeom prst="chevron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ZPĚT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5" name="Zkosené hrany 4"/>
          <p:cNvSpPr/>
          <p:nvPr/>
        </p:nvSpPr>
        <p:spPr>
          <a:xfrm>
            <a:off x="467544" y="836712"/>
            <a:ext cx="1152128" cy="1080120"/>
          </a:xfrm>
          <a:prstGeom prst="bevel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13</a:t>
            </a:r>
            <a:endParaRPr lang="cs-CZ" sz="3200" b="1" dirty="0"/>
          </a:p>
        </p:txBody>
      </p:sp>
      <p:sp>
        <p:nvSpPr>
          <p:cNvPr id="6" name="Obdélník 5"/>
          <p:cNvSpPr/>
          <p:nvPr/>
        </p:nvSpPr>
        <p:spPr>
          <a:xfrm>
            <a:off x="1835696" y="3429000"/>
            <a:ext cx="5256584" cy="180019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ysClr val="windowText" lastClr="000000"/>
                </a:solidFill>
              </a:rPr>
              <a:t>ODPOVĚĎ</a:t>
            </a:r>
            <a:endParaRPr lang="cs-CZ" sz="4000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98145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91680" y="274638"/>
            <a:ext cx="6995120" cy="2002234"/>
          </a:xfrm>
        </p:spPr>
        <p:txBody>
          <a:bodyPr>
            <a:normAutofit/>
          </a:bodyPr>
          <a:lstStyle/>
          <a:p>
            <a:r>
              <a:rPr lang="cs-CZ" dirty="0" smtClean="0"/>
              <a:t>Popiš části ledviny.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835696" y="3501008"/>
            <a:ext cx="5328592" cy="2553147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ledvinová kůra, dřeň, pánvička, tepna a žíla</a:t>
            </a:r>
            <a:endParaRPr lang="cs-CZ" dirty="0"/>
          </a:p>
        </p:txBody>
      </p:sp>
      <p:sp>
        <p:nvSpPr>
          <p:cNvPr id="4" name="Dvojitá šipka 3">
            <a:hlinkClick r:id="rId2" action="ppaction://hlinksldjump"/>
          </p:cNvPr>
          <p:cNvSpPr/>
          <p:nvPr/>
        </p:nvSpPr>
        <p:spPr>
          <a:xfrm rot="16200000">
            <a:off x="7488324" y="5265204"/>
            <a:ext cx="1728192" cy="936104"/>
          </a:xfrm>
          <a:prstGeom prst="chevron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ZPĚT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5" name="Zkosené hrany 4"/>
          <p:cNvSpPr/>
          <p:nvPr/>
        </p:nvSpPr>
        <p:spPr>
          <a:xfrm>
            <a:off x="467544" y="836712"/>
            <a:ext cx="1152128" cy="1080120"/>
          </a:xfrm>
          <a:prstGeom prst="bevel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14</a:t>
            </a:r>
            <a:endParaRPr lang="cs-CZ" sz="3200" b="1" dirty="0"/>
          </a:p>
        </p:txBody>
      </p:sp>
      <p:sp>
        <p:nvSpPr>
          <p:cNvPr id="6" name="Obdélník 5"/>
          <p:cNvSpPr/>
          <p:nvPr/>
        </p:nvSpPr>
        <p:spPr>
          <a:xfrm>
            <a:off x="1907704" y="3429000"/>
            <a:ext cx="5256584" cy="180019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ysClr val="windowText" lastClr="000000"/>
                </a:solidFill>
              </a:rPr>
              <a:t>ODPOVĚĎ</a:t>
            </a:r>
            <a:endParaRPr lang="cs-CZ" sz="4000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98145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91680" y="620688"/>
            <a:ext cx="6995120" cy="2002234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Řekni, v jaké části ledvin, jak a z čeho vzniká primární moč.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835696" y="3501008"/>
            <a:ext cx="5256584" cy="2553147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vzniká v ledvinové kůře filtrací krve</a:t>
            </a:r>
            <a:endParaRPr lang="cs-CZ" dirty="0"/>
          </a:p>
        </p:txBody>
      </p:sp>
      <p:sp>
        <p:nvSpPr>
          <p:cNvPr id="4" name="Dvojitá šipka 3">
            <a:hlinkClick r:id="rId2" action="ppaction://hlinksldjump"/>
          </p:cNvPr>
          <p:cNvSpPr/>
          <p:nvPr/>
        </p:nvSpPr>
        <p:spPr>
          <a:xfrm rot="16200000">
            <a:off x="7488324" y="5265204"/>
            <a:ext cx="1728192" cy="936104"/>
          </a:xfrm>
          <a:prstGeom prst="chevron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ZPĚT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5" name="Zkosené hrany 4"/>
          <p:cNvSpPr/>
          <p:nvPr/>
        </p:nvSpPr>
        <p:spPr>
          <a:xfrm>
            <a:off x="467544" y="836712"/>
            <a:ext cx="1152128" cy="1080120"/>
          </a:xfrm>
          <a:prstGeom prst="bevel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15</a:t>
            </a:r>
            <a:endParaRPr lang="cs-CZ" sz="3200" b="1" dirty="0"/>
          </a:p>
        </p:txBody>
      </p:sp>
      <p:sp>
        <p:nvSpPr>
          <p:cNvPr id="6" name="Obdélník 5"/>
          <p:cNvSpPr/>
          <p:nvPr/>
        </p:nvSpPr>
        <p:spPr>
          <a:xfrm>
            <a:off x="1763688" y="3501008"/>
            <a:ext cx="5256584" cy="180019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ysClr val="windowText" lastClr="000000"/>
                </a:solidFill>
              </a:rPr>
              <a:t>ODPOVĚĎ</a:t>
            </a:r>
            <a:endParaRPr lang="cs-CZ" sz="4000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98145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63688" y="548680"/>
            <a:ext cx="6923112" cy="2002234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Řekni, k čemu slouží a jak je asi dlouhá močová trubice mužů.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835696" y="3501008"/>
            <a:ext cx="5256584" cy="2553147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Slouží k vývodu moči a spermií, měří asi 20 cm.</a:t>
            </a:r>
            <a:endParaRPr lang="cs-CZ" dirty="0"/>
          </a:p>
        </p:txBody>
      </p:sp>
      <p:sp>
        <p:nvSpPr>
          <p:cNvPr id="4" name="Dvojitá šipka 3">
            <a:hlinkClick r:id="rId2" action="ppaction://hlinksldjump"/>
          </p:cNvPr>
          <p:cNvSpPr/>
          <p:nvPr/>
        </p:nvSpPr>
        <p:spPr>
          <a:xfrm rot="16200000">
            <a:off x="7488324" y="5265204"/>
            <a:ext cx="1728192" cy="936104"/>
          </a:xfrm>
          <a:prstGeom prst="chevron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ZPĚT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5" name="Zkosené hrany 4"/>
          <p:cNvSpPr/>
          <p:nvPr/>
        </p:nvSpPr>
        <p:spPr>
          <a:xfrm>
            <a:off x="467544" y="836712"/>
            <a:ext cx="1152128" cy="1080120"/>
          </a:xfrm>
          <a:prstGeom prst="bevel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16</a:t>
            </a:r>
            <a:endParaRPr lang="cs-CZ" sz="3200" b="1" dirty="0"/>
          </a:p>
        </p:txBody>
      </p:sp>
      <p:sp>
        <p:nvSpPr>
          <p:cNvPr id="6" name="Obdélník 5"/>
          <p:cNvSpPr/>
          <p:nvPr/>
        </p:nvSpPr>
        <p:spPr>
          <a:xfrm>
            <a:off x="1835696" y="3501008"/>
            <a:ext cx="5256584" cy="180019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ysClr val="windowText" lastClr="000000"/>
                </a:solidFill>
              </a:rPr>
              <a:t>ODPOVĚĎ</a:t>
            </a:r>
            <a:endParaRPr lang="cs-CZ" sz="4000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98145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91680" y="548680"/>
            <a:ext cx="7056784" cy="2002234"/>
          </a:xfrm>
        </p:spPr>
        <p:txBody>
          <a:bodyPr>
            <a:normAutofit/>
          </a:bodyPr>
          <a:lstStyle/>
          <a:p>
            <a:r>
              <a:rPr lang="cs-CZ" dirty="0" smtClean="0"/>
              <a:t>Řekni, k čemu slouží močový měchýř. 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835696" y="3501008"/>
            <a:ext cx="5328592" cy="2553147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slouží ke shromažďování definitivní moči</a:t>
            </a:r>
            <a:endParaRPr lang="cs-CZ" dirty="0"/>
          </a:p>
        </p:txBody>
      </p:sp>
      <p:sp>
        <p:nvSpPr>
          <p:cNvPr id="4" name="Dvojitá šipka 3">
            <a:hlinkClick r:id="rId2" action="ppaction://hlinksldjump"/>
          </p:cNvPr>
          <p:cNvSpPr/>
          <p:nvPr/>
        </p:nvSpPr>
        <p:spPr>
          <a:xfrm rot="16200000">
            <a:off x="7488324" y="5265204"/>
            <a:ext cx="1728192" cy="936104"/>
          </a:xfrm>
          <a:prstGeom prst="chevron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ZPĚT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5" name="Zkosené hrany 4"/>
          <p:cNvSpPr/>
          <p:nvPr/>
        </p:nvSpPr>
        <p:spPr>
          <a:xfrm>
            <a:off x="467544" y="836712"/>
            <a:ext cx="1152128" cy="1080120"/>
          </a:xfrm>
          <a:prstGeom prst="bevel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17</a:t>
            </a:r>
            <a:endParaRPr lang="cs-CZ" sz="3200" b="1" dirty="0"/>
          </a:p>
        </p:txBody>
      </p:sp>
      <p:sp>
        <p:nvSpPr>
          <p:cNvPr id="6" name="Obdélník 5"/>
          <p:cNvSpPr/>
          <p:nvPr/>
        </p:nvSpPr>
        <p:spPr>
          <a:xfrm>
            <a:off x="1835696" y="3356992"/>
            <a:ext cx="5256584" cy="180019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ysClr val="windowText" lastClr="000000"/>
                </a:solidFill>
              </a:rPr>
              <a:t>ODPOVĚĎ</a:t>
            </a:r>
            <a:endParaRPr lang="cs-CZ" sz="4000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98145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91680" y="764704"/>
            <a:ext cx="7067128" cy="2002234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Řekni, jak se jmenuje funkční jednotka ledvin a popiš jeho části.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835696" y="3501008"/>
            <a:ext cx="5328592" cy="2553147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Nefron, který se skládá z klubka vlásečnic a kanálku.</a:t>
            </a:r>
            <a:endParaRPr lang="cs-CZ" dirty="0"/>
          </a:p>
        </p:txBody>
      </p:sp>
      <p:sp>
        <p:nvSpPr>
          <p:cNvPr id="4" name="Dvojitá šipka 3">
            <a:hlinkClick r:id="rId2" action="ppaction://hlinksldjump"/>
          </p:cNvPr>
          <p:cNvSpPr/>
          <p:nvPr/>
        </p:nvSpPr>
        <p:spPr>
          <a:xfrm rot="16200000">
            <a:off x="7488324" y="5265204"/>
            <a:ext cx="1728192" cy="936104"/>
          </a:xfrm>
          <a:prstGeom prst="chevron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ZPĚT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5" name="Zkosené hrany 4"/>
          <p:cNvSpPr/>
          <p:nvPr/>
        </p:nvSpPr>
        <p:spPr>
          <a:xfrm>
            <a:off x="467544" y="836712"/>
            <a:ext cx="1152128" cy="1080120"/>
          </a:xfrm>
          <a:prstGeom prst="bevel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18</a:t>
            </a:r>
            <a:endParaRPr lang="cs-CZ" sz="3200" b="1" dirty="0"/>
          </a:p>
        </p:txBody>
      </p:sp>
      <p:sp>
        <p:nvSpPr>
          <p:cNvPr id="6" name="Obdélník 5"/>
          <p:cNvSpPr/>
          <p:nvPr/>
        </p:nvSpPr>
        <p:spPr>
          <a:xfrm>
            <a:off x="1835696" y="3212976"/>
            <a:ext cx="5256584" cy="180019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ysClr val="windowText" lastClr="000000"/>
                </a:solidFill>
              </a:rPr>
              <a:t>ODPOVĚĎ</a:t>
            </a:r>
            <a:endParaRPr lang="cs-CZ" sz="4000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98145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91680" y="692696"/>
            <a:ext cx="6923112" cy="2002234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Řekni, v jaké části ledvin vzniká definitivní moč, z čeho a jak.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63688" y="3501008"/>
            <a:ext cx="5400600" cy="2553147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vzniká v ledvinové dřeni, z primární moči, zpětným vstřebáním vody do těla</a:t>
            </a:r>
            <a:endParaRPr lang="cs-CZ" dirty="0"/>
          </a:p>
        </p:txBody>
      </p:sp>
      <p:sp>
        <p:nvSpPr>
          <p:cNvPr id="4" name="Dvojitá šipka 3">
            <a:hlinkClick r:id="rId2" action="ppaction://hlinksldjump"/>
          </p:cNvPr>
          <p:cNvSpPr/>
          <p:nvPr/>
        </p:nvSpPr>
        <p:spPr>
          <a:xfrm rot="16200000">
            <a:off x="7488324" y="5265204"/>
            <a:ext cx="1728192" cy="936104"/>
          </a:xfrm>
          <a:prstGeom prst="chevron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ZPĚT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5" name="Zkosené hrany 4"/>
          <p:cNvSpPr/>
          <p:nvPr/>
        </p:nvSpPr>
        <p:spPr>
          <a:xfrm>
            <a:off x="467544" y="836712"/>
            <a:ext cx="1152128" cy="1080120"/>
          </a:xfrm>
          <a:prstGeom prst="bevel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19</a:t>
            </a:r>
            <a:endParaRPr lang="cs-CZ" sz="3200" b="1" dirty="0"/>
          </a:p>
        </p:txBody>
      </p:sp>
      <p:sp>
        <p:nvSpPr>
          <p:cNvPr id="6" name="Obdélník 5"/>
          <p:cNvSpPr/>
          <p:nvPr/>
        </p:nvSpPr>
        <p:spPr>
          <a:xfrm>
            <a:off x="1835696" y="3429000"/>
            <a:ext cx="5256584" cy="180019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ysClr val="windowText" lastClr="000000"/>
                </a:solidFill>
              </a:rPr>
              <a:t>ODPOVĚĎ</a:t>
            </a:r>
            <a:endParaRPr lang="cs-CZ" sz="4000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98145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91680" y="620688"/>
            <a:ext cx="6995120" cy="2002234"/>
          </a:xfrm>
        </p:spPr>
        <p:txBody>
          <a:bodyPr>
            <a:normAutofit/>
          </a:bodyPr>
          <a:lstStyle/>
          <a:p>
            <a:r>
              <a:rPr lang="cs-CZ" dirty="0" smtClean="0"/>
              <a:t>Vyjmenuj orgány vylučovací soustavy.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835696" y="3501008"/>
            <a:ext cx="5256584" cy="2553147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ledviny, močovody, močový měchýř, močová trubice</a:t>
            </a:r>
            <a:endParaRPr lang="cs-CZ" dirty="0"/>
          </a:p>
        </p:txBody>
      </p:sp>
      <p:sp>
        <p:nvSpPr>
          <p:cNvPr id="4" name="Dvojitá šipka 3">
            <a:hlinkClick r:id="rId2" action="ppaction://hlinksldjump"/>
          </p:cNvPr>
          <p:cNvSpPr/>
          <p:nvPr/>
        </p:nvSpPr>
        <p:spPr>
          <a:xfrm rot="16200000">
            <a:off x="7488324" y="5265204"/>
            <a:ext cx="1728192" cy="936104"/>
          </a:xfrm>
          <a:prstGeom prst="chevron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ZPĚT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5" name="Zkosené hrany 4"/>
          <p:cNvSpPr/>
          <p:nvPr/>
        </p:nvSpPr>
        <p:spPr>
          <a:xfrm>
            <a:off x="467544" y="836712"/>
            <a:ext cx="1152128" cy="1080120"/>
          </a:xfrm>
          <a:prstGeom prst="bevel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20</a:t>
            </a:r>
            <a:endParaRPr lang="cs-CZ" sz="3200" b="1" dirty="0"/>
          </a:p>
        </p:txBody>
      </p:sp>
      <p:sp>
        <p:nvSpPr>
          <p:cNvPr id="6" name="Obdélník 5"/>
          <p:cNvSpPr/>
          <p:nvPr/>
        </p:nvSpPr>
        <p:spPr>
          <a:xfrm>
            <a:off x="1835696" y="3068960"/>
            <a:ext cx="5256584" cy="180019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ysClr val="windowText" lastClr="000000"/>
                </a:solidFill>
              </a:rPr>
              <a:t>ODPOVĚĎ</a:t>
            </a:r>
            <a:endParaRPr lang="cs-CZ" sz="4000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98145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1200" dirty="0" smtClean="0"/>
              <a:t>Není-li uvedeno jinak, vlastní práce autora.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xmlns="" val="1955024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Talent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122</TotalTime>
  <Words>710</Words>
  <Application>Microsoft Office PowerPoint</Application>
  <PresentationFormat>Předvádění na obrazovce (4:3)</PresentationFormat>
  <Paragraphs>156</Paragraphs>
  <Slides>24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24</vt:i4>
      </vt:variant>
    </vt:vector>
  </HeadingPairs>
  <TitlesOfParts>
    <vt:vector size="26" baseType="lpstr">
      <vt:lpstr>Talent</vt:lpstr>
      <vt:lpstr>Motiv sady Office</vt:lpstr>
      <vt:lpstr>     Základní škola Ústí nad Labem, Anežky České 702/17, příspěvková organizace   Číslo projektu: CZ.1.07/1.4.00/21.2887     Název projektu: „Učíme lépe a moderněji“  OP VK 1.4                   Výukový materiál</vt:lpstr>
      <vt:lpstr>OPAKOVÁNÍ ZNALOSTÍ Z VYLUČOVACÍ SOUSTAVY A KŮŽE</vt:lpstr>
      <vt:lpstr>Snímek 3</vt:lpstr>
      <vt:lpstr>Řekni, na čem závisí barva kůže.</vt:lpstr>
      <vt:lpstr>Řekni hlavní funkci podkožního tuku.</vt:lpstr>
      <vt:lpstr>Jmenuj tři možná onemocnění kůže.</vt:lpstr>
      <vt:lpstr>Jmenuj tři možná poranění kůže.</vt:lpstr>
      <vt:lpstr>Vysvětli pojem daktyloskopie.</vt:lpstr>
      <vt:lpstr>Vyjmenuj tři kožní  žlázy.</vt:lpstr>
      <vt:lpstr>Vyjmenuj čtyři kožní útvary.</vt:lpstr>
      <vt:lpstr>Vyjmenuj čtyři funkce kůže.</vt:lpstr>
      <vt:lpstr>Popiš části kůže.</vt:lpstr>
      <vt:lpstr>Řekni, kolik tekutin bychom měli denně vypít a jmenuj tři příklady zdrojů.</vt:lpstr>
      <vt:lpstr>Řekni, kde v těle jsou uloženy ledviny.</vt:lpstr>
      <vt:lpstr>Řekni, jak se jmenuje přístroj, který nahrazuje ledviny?</vt:lpstr>
      <vt:lpstr>Uveď hlavní funkci ledvin.</vt:lpstr>
      <vt:lpstr>Popiš části ledviny.</vt:lpstr>
      <vt:lpstr>Řekni, v jaké části ledvin, jak a z čeho vzniká primární moč.</vt:lpstr>
      <vt:lpstr>Řekni, k čemu slouží a jak je asi dlouhá močová trubice mužů.</vt:lpstr>
      <vt:lpstr>Řekni, k čemu slouží močový měchýř.  </vt:lpstr>
      <vt:lpstr>Řekni, jak se jmenuje funkční jednotka ledvin a popiš jeho části.</vt:lpstr>
      <vt:lpstr>Řekni, v jaké části ledvin vzniká definitivní moč, z čeho a jak.</vt:lpstr>
      <vt:lpstr>Vyjmenuj orgány vylučovací soustavy.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Základní škola Ústí nad Labem, Anežky České 702/17, příspěvková organizace   Číslo projektu: CZ.1.07/1.4.00/21.2887     Název projektu: „Učíme lépe a moderněji“  OP VK 1.4                   Výukový materiál</dc:title>
  <cp:lastModifiedBy>VEDOUCI</cp:lastModifiedBy>
  <cp:revision>14</cp:revision>
  <dcterms:modified xsi:type="dcterms:W3CDTF">2013-04-11T09:39:39Z</dcterms:modified>
</cp:coreProperties>
</file>