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73" r:id="rId14"/>
    <p:sldId id="274" r:id="rId15"/>
    <p:sldId id="295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292" r:id="rId24"/>
    <p:sldId id="293" r:id="rId25"/>
    <p:sldId id="294" r:id="rId26"/>
    <p:sldId id="296" r:id="rId27"/>
    <p:sldId id="275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4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2.wav"/><Relationship Id="rId5" Type="http://schemas.openxmlformats.org/officeDocument/2006/relationships/slide" Target="slide6.xml"/><Relationship Id="rId4" Type="http://schemas.openxmlformats.org/officeDocument/2006/relationships/slide" Target="slide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6.xml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2.wav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VY_32_INOVACE_20_23_Ověřování </a:t>
            </a:r>
            <a:r>
              <a:rPr lang="cs-CZ" sz="1700" dirty="0"/>
              <a:t>znalostí z </a:t>
            </a:r>
            <a:r>
              <a:rPr lang="cs-CZ" sz="1700" dirty="0" smtClean="0"/>
              <a:t>VS a kůže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tabLst>
                <a:tab pos="452438" algn="l"/>
              </a:tabLst>
              <a:defRPr/>
            </a:pPr>
            <a:r>
              <a:rPr lang="cs-CZ" sz="1700" dirty="0" smtClean="0"/>
              <a:t>Anotace: Ověřování znalostí  z vylučovací soustavy a kůže formou testu. Žáci mohou sami procvičovat nebo lze použít jako test. Při kliknutí na odpověď se žákovi zobrazí stop  a vybere jinou odpověď nebo se mu zobrazí fajfka (ano) a může pokračovat v testu.  Po testu je uvedeno řešení a hodnocení.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 smtClean="0"/>
              <a:t>ověření: 9.4.2013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</a:t>
            </a:r>
            <a:r>
              <a:rPr lang="cs-CZ" sz="1400" dirty="0" smtClean="0"/>
              <a:t>: 9</a:t>
            </a:r>
            <a:r>
              <a:rPr lang="cs-CZ" sz="1400" dirty="0" smtClean="0"/>
              <a:t>.4. 2013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556793"/>
            <a:ext cx="7772400" cy="2043658"/>
          </a:xfrm>
        </p:spPr>
        <p:txBody>
          <a:bodyPr>
            <a:normAutofit/>
          </a:bodyPr>
          <a:lstStyle/>
          <a:p>
            <a:r>
              <a:rPr lang="cs-CZ" dirty="0" smtClean="0"/>
              <a:t>OVĚŘOVÁNÍ ZNALOSTÍ Z VYLUČOVACÍ SOUSTAVY A KŮŽE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člověk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1. Mezi orgány vylučovací soustavy patří: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ledviny, hltan, močový měchýř, močová trubice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ledviny, močovody, močový měchýř a konečník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ledviny, močovody, močový měchýř, močová trubice</a:t>
            </a:r>
            <a:endParaRPr lang="cs-CZ" sz="2800" dirty="0"/>
          </a:p>
        </p:txBody>
      </p:sp>
      <p:sp>
        <p:nvSpPr>
          <p:cNvPr id="11" name="Obdélník 1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6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2. Barvu kůže způsobuje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Pigment </a:t>
            </a:r>
            <a:r>
              <a:rPr lang="cs-CZ" sz="3200" dirty="0" err="1" smtClean="0"/>
              <a:t>melenan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Pigment </a:t>
            </a:r>
            <a:r>
              <a:rPr lang="cs-CZ" sz="3200" dirty="0" err="1" smtClean="0"/>
              <a:t>melen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Pigment melanin</a:t>
            </a:r>
            <a:endParaRPr lang="cs-CZ" sz="3200" dirty="0"/>
          </a:p>
        </p:txBody>
      </p:sp>
      <p:sp>
        <p:nvSpPr>
          <p:cNvPr id="11" name="Obdélník 1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6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3. primární moč vzniká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 vody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zpětným vstřebáním vody zpět do těla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filtrací krve</a:t>
            </a:r>
            <a:endParaRPr lang="cs-CZ" sz="3200" dirty="0"/>
          </a:p>
        </p:txBody>
      </p:sp>
      <p:sp>
        <p:nvSpPr>
          <p:cNvPr id="11" name="Obdélník 1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6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4. kůži tvoří tyto vrstvy: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pokožka, kára, tuk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err="1" smtClean="0"/>
              <a:t>podkožka</a:t>
            </a:r>
            <a:r>
              <a:rPr lang="cs-CZ" sz="3200" dirty="0" smtClean="0"/>
              <a:t>, kára, podkožní mazivo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83768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pokožka, škára, podkožní vazivo</a:t>
            </a:r>
            <a:endParaRPr lang="cs-CZ" sz="3200" dirty="0"/>
          </a:p>
        </p:txBody>
      </p:sp>
      <p:sp>
        <p:nvSpPr>
          <p:cNvPr id="11" name="Obdélník 1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6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5. ledvina se skládá z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kůry, dřeně, močovodu, tepny a žíly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ledvinové kůry,  dřeně, pekáčku a močovodu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ledvinové kůry, dřeně, pánvičky, tepny a žíly</a:t>
            </a:r>
            <a:endParaRPr lang="cs-CZ" sz="3200" dirty="0"/>
          </a:p>
        </p:txBody>
      </p:sp>
      <p:sp>
        <p:nvSpPr>
          <p:cNvPr id="11" name="Obdélník 1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6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6. definitivní moč vzniká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ledvinové pánvičce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ledvinové kůře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ledvinové dřeni</a:t>
            </a:r>
            <a:endParaRPr lang="cs-CZ" sz="3200" dirty="0"/>
          </a:p>
        </p:txBody>
      </p:sp>
      <p:sp>
        <p:nvSpPr>
          <p:cNvPr id="11" name="Obdélník 1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6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7. nefron se skládá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 klubíčka a háčku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 klubka krve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 klubka vlásečnic a kanálku</a:t>
            </a:r>
            <a:endParaRPr lang="cs-CZ" sz="3200" dirty="0"/>
          </a:p>
        </p:txBody>
      </p:sp>
      <p:sp>
        <p:nvSpPr>
          <p:cNvPr id="11" name="Obdélník 1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6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8. ledviny leží 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 stranách křížové části páteře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 stranách hrudní části páteře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 stranách bederní části páteře</a:t>
            </a:r>
            <a:endParaRPr lang="cs-CZ" sz="3200" dirty="0"/>
          </a:p>
        </p:txBody>
      </p:sp>
      <p:sp>
        <p:nvSpPr>
          <p:cNvPr id="11" name="Obdélník 1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6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9. mezi kožní útvary patří: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vlasy, prsty, řasy, chlupy, obočí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vlasy, nehty, řasy, chlupy, mazové a potní žlázy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vlasy, nehty, řasy, chlupy, obočí</a:t>
            </a:r>
            <a:endParaRPr lang="cs-CZ" sz="3200" dirty="0"/>
          </a:p>
        </p:txBody>
      </p:sp>
      <p:sp>
        <p:nvSpPr>
          <p:cNvPr id="11" name="Obdélník 1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6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>
            <a:hlinkClick r:id="rId2" action="ppaction://hlinksldjump">
              <a:snd r:embed="rId3" name="applause.wav"/>
            </a:hlinkClick>
          </p:cNvPr>
          <p:cNvSpPr/>
          <p:nvPr/>
        </p:nvSpPr>
        <p:spPr>
          <a:xfrm>
            <a:off x="1115616" y="2204864"/>
            <a:ext cx="1152128" cy="7920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10. dialýza je</a:t>
            </a:r>
            <a:endParaRPr lang="cs-CZ" sz="3600" dirty="0"/>
          </a:p>
        </p:txBody>
      </p:sp>
      <p:sp>
        <p:nvSpPr>
          <p:cNvPr id="7" name="Vývojový diagram: postup 6">
            <a:hlinkClick r:id="rId4" action="ppaction://hlinksldjump"/>
          </p:cNvPr>
          <p:cNvSpPr/>
          <p:nvPr/>
        </p:nvSpPr>
        <p:spPr>
          <a:xfrm>
            <a:off x="2411760" y="1916832"/>
            <a:ext cx="4680520" cy="1152128"/>
          </a:xfrm>
          <a:prstGeom prst="flowChartProcess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transplantovaný kus kůže</a:t>
            </a:r>
            <a:endParaRPr lang="cs-CZ" sz="3200" dirty="0"/>
          </a:p>
        </p:txBody>
      </p:sp>
      <p:sp>
        <p:nvSpPr>
          <p:cNvPr id="8" name="Vývojový diagram: postup 7">
            <a:hlinkClick r:id="rId5" action="ppaction://hlinksldjump"/>
          </p:cNvPr>
          <p:cNvSpPr/>
          <p:nvPr/>
        </p:nvSpPr>
        <p:spPr>
          <a:xfrm>
            <a:off x="2411760" y="3284984"/>
            <a:ext cx="4680520" cy="1152128"/>
          </a:xfrm>
          <a:prstGeom prst="flowChart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Přístroj, který nahrazuje močový měchýř</a:t>
            </a:r>
            <a:endParaRPr lang="cs-CZ" sz="3200" dirty="0"/>
          </a:p>
        </p:txBody>
      </p:sp>
      <p:sp>
        <p:nvSpPr>
          <p:cNvPr id="9" name="Vývojový diagram: postup 8">
            <a:hlinkClick r:id="rId5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Přístroj, který nahrazuje ledviny</a:t>
            </a:r>
            <a:endParaRPr lang="cs-CZ" sz="3200" dirty="0"/>
          </a:p>
        </p:txBody>
      </p:sp>
      <p:sp>
        <p:nvSpPr>
          <p:cNvPr id="11" name="Obdélník 10">
            <a:hlinkClick r:id="rId2" action="ppaction://hlinksldjump">
              <a:snd r:embed="rId6" name="explode.wav"/>
            </a:hlinkClick>
          </p:cNvPr>
          <p:cNvSpPr/>
          <p:nvPr/>
        </p:nvSpPr>
        <p:spPr>
          <a:xfrm>
            <a:off x="1115616" y="3429000"/>
            <a:ext cx="1152128" cy="792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2" name="Obdélník 11">
            <a:hlinkClick r:id="rId7" action="ppaction://hlinksldjump">
              <a:snd r:embed="rId6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User\Local Settings\Temporary Internet Files\Content.IE5\9QIGPH2B\MC900432538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052736"/>
            <a:ext cx="4896543" cy="4825578"/>
          </a:xfrm>
          <a:prstGeom prst="rect">
            <a:avLst/>
          </a:prstGeom>
          <a:noFill/>
        </p:spPr>
      </p:pic>
      <p:sp>
        <p:nvSpPr>
          <p:cNvPr id="6" name="Tlačítko akce: Dopředu nebo Další 5">
            <a:hlinkClick r:id="" action="ppaction://hlinkshowjump?jump=lastslideviewed" highlightClick="1"/>
          </p:cNvPr>
          <p:cNvSpPr/>
          <p:nvPr/>
        </p:nvSpPr>
        <p:spPr>
          <a:xfrm>
            <a:off x="7596336" y="5805264"/>
            <a:ext cx="1224136" cy="792088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User\Local Settings\Temporary Internet Files\Content.IE5\KVOEMSOR\MC90043466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345024"/>
            <a:ext cx="4968552" cy="4572445"/>
          </a:xfrm>
          <a:prstGeom prst="rect">
            <a:avLst/>
          </a:prstGeom>
          <a:noFill/>
        </p:spPr>
      </p:pic>
      <p:sp>
        <p:nvSpPr>
          <p:cNvPr id="5" name="Tlačítko akce: Dopředu nebo Další 4">
            <a:hlinkClick r:id="" action="ppaction://hlinkshowjump?jump=lastslideviewed" highlightClick="1"/>
          </p:cNvPr>
          <p:cNvSpPr/>
          <p:nvPr/>
        </p:nvSpPr>
        <p:spPr>
          <a:xfrm>
            <a:off x="7596336" y="5877272"/>
            <a:ext cx="1224136" cy="720080"/>
          </a:xfrm>
          <a:prstGeom prst="actionButtonForwardNex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1030" name="Picture 6" descr="C:\Documents and Settings\User\Local Settings\Temporary Internet Files\Content.IE5\O0EMFMP5\MC90033567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4518" y="1628800"/>
            <a:ext cx="5543786" cy="44121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1. Mezi orgány vylučovací soustavy patří:</a:t>
            </a:r>
            <a:endParaRPr lang="cs-CZ" sz="3600" dirty="0"/>
          </a:p>
        </p:txBody>
      </p:sp>
      <p:sp>
        <p:nvSpPr>
          <p:cNvPr id="9" name="Vývojový diagram: postup 8">
            <a:hlinkClick r:id="rId2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ledviny, močovody, močový měchýř, močová trubice</a:t>
            </a:r>
            <a:endParaRPr lang="cs-CZ" sz="2800" dirty="0"/>
          </a:p>
        </p:txBody>
      </p:sp>
      <p:sp>
        <p:nvSpPr>
          <p:cNvPr id="12" name="Obdélník 1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2. Barvu kůže způsobuje</a:t>
            </a:r>
            <a:endParaRPr lang="cs-CZ" sz="3600" dirty="0"/>
          </a:p>
        </p:txBody>
      </p:sp>
      <p:sp>
        <p:nvSpPr>
          <p:cNvPr id="9" name="Vývojový diagram: postup 8">
            <a:hlinkClick r:id="rId2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Pigment melanin</a:t>
            </a:r>
            <a:endParaRPr lang="cs-CZ" sz="3200" dirty="0"/>
          </a:p>
        </p:txBody>
      </p:sp>
      <p:sp>
        <p:nvSpPr>
          <p:cNvPr id="12" name="Obdélník 1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3. primární moč vzniká</a:t>
            </a:r>
            <a:endParaRPr lang="cs-CZ" sz="3600" dirty="0"/>
          </a:p>
        </p:txBody>
      </p:sp>
      <p:sp>
        <p:nvSpPr>
          <p:cNvPr id="9" name="Vývojový diagram: postup 8">
            <a:hlinkClick r:id="rId2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filtrací krve</a:t>
            </a:r>
            <a:endParaRPr lang="cs-CZ" sz="3200" dirty="0"/>
          </a:p>
        </p:txBody>
      </p:sp>
      <p:sp>
        <p:nvSpPr>
          <p:cNvPr id="12" name="Obdélník 1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4. kůži tvoří tyto vrstvy:</a:t>
            </a:r>
            <a:endParaRPr lang="cs-CZ" sz="3600" dirty="0"/>
          </a:p>
        </p:txBody>
      </p:sp>
      <p:sp>
        <p:nvSpPr>
          <p:cNvPr id="9" name="Vývojový diagram: postup 8">
            <a:hlinkClick r:id="rId2" action="ppaction://hlinksldjump"/>
          </p:cNvPr>
          <p:cNvSpPr/>
          <p:nvPr/>
        </p:nvSpPr>
        <p:spPr>
          <a:xfrm>
            <a:off x="2483768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pokožka, škára, podkožní vazivo</a:t>
            </a:r>
            <a:endParaRPr lang="cs-CZ" sz="3200" dirty="0"/>
          </a:p>
        </p:txBody>
      </p:sp>
      <p:sp>
        <p:nvSpPr>
          <p:cNvPr id="12" name="Obdélník 1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5. ledvina se skládá z</a:t>
            </a:r>
            <a:endParaRPr lang="cs-CZ" sz="3600" dirty="0"/>
          </a:p>
        </p:txBody>
      </p:sp>
      <p:sp>
        <p:nvSpPr>
          <p:cNvPr id="9" name="Vývojový diagram: postup 8">
            <a:hlinkClick r:id="rId2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ledvinové kůry, dřeně, pánvičky, tepny a žíly</a:t>
            </a:r>
            <a:endParaRPr lang="cs-CZ" sz="3200" dirty="0"/>
          </a:p>
        </p:txBody>
      </p:sp>
      <p:sp>
        <p:nvSpPr>
          <p:cNvPr id="12" name="Obdélník 1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6. definitivní moč vzniká</a:t>
            </a:r>
            <a:endParaRPr lang="cs-CZ" sz="3600" dirty="0"/>
          </a:p>
        </p:txBody>
      </p:sp>
      <p:sp>
        <p:nvSpPr>
          <p:cNvPr id="9" name="Vývojový diagram: postup 8">
            <a:hlinkClick r:id="rId2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 ledvinové dřeni</a:t>
            </a:r>
            <a:endParaRPr lang="cs-CZ" sz="3200" dirty="0"/>
          </a:p>
        </p:txBody>
      </p:sp>
      <p:sp>
        <p:nvSpPr>
          <p:cNvPr id="12" name="Obdélník 1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7. nefron se skládá</a:t>
            </a:r>
            <a:endParaRPr lang="cs-CZ" sz="3600" dirty="0"/>
          </a:p>
        </p:txBody>
      </p:sp>
      <p:sp>
        <p:nvSpPr>
          <p:cNvPr id="9" name="Vývojový diagram: postup 8">
            <a:hlinkClick r:id="rId2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 klubka vlásečnic a kanálku</a:t>
            </a:r>
            <a:endParaRPr lang="cs-CZ" sz="3200" dirty="0"/>
          </a:p>
        </p:txBody>
      </p:sp>
      <p:sp>
        <p:nvSpPr>
          <p:cNvPr id="12" name="Obdélník 1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8. ledviny leží </a:t>
            </a:r>
            <a:endParaRPr lang="cs-CZ" sz="3600" dirty="0"/>
          </a:p>
        </p:txBody>
      </p:sp>
      <p:sp>
        <p:nvSpPr>
          <p:cNvPr id="9" name="Vývojový diagram: postup 8">
            <a:hlinkClick r:id="rId2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po stranách bederní části páteře</a:t>
            </a:r>
            <a:endParaRPr lang="cs-CZ" sz="3200" dirty="0"/>
          </a:p>
        </p:txBody>
      </p:sp>
      <p:sp>
        <p:nvSpPr>
          <p:cNvPr id="12" name="Obdélník 1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9. mezi kožní útvary patří:</a:t>
            </a:r>
            <a:endParaRPr lang="cs-CZ" sz="3600" dirty="0"/>
          </a:p>
        </p:txBody>
      </p:sp>
      <p:sp>
        <p:nvSpPr>
          <p:cNvPr id="9" name="Vývojový diagram: postup 8">
            <a:hlinkClick r:id="rId2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vlasy, nehty, řasy, chlupy, obočí</a:t>
            </a:r>
            <a:endParaRPr lang="cs-CZ" sz="3200" dirty="0"/>
          </a:p>
        </p:txBody>
      </p:sp>
      <p:sp>
        <p:nvSpPr>
          <p:cNvPr id="12" name="Obdélník 1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15" name="Šipka dolů 14">
            <a:hlinkClick r:id="" action="ppaction://hlinkshowjump?jump=nextslide"/>
          </p:cNvPr>
          <p:cNvSpPr/>
          <p:nvPr/>
        </p:nvSpPr>
        <p:spPr>
          <a:xfrm>
            <a:off x="7812360" y="5229200"/>
            <a:ext cx="936104" cy="1296144"/>
          </a:xfrm>
          <a:prstGeom prst="down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8640"/>
            <a:ext cx="8147248" cy="1431032"/>
          </a:xfrm>
        </p:spPr>
        <p:txBody>
          <a:bodyPr>
            <a:norm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10. dialýza je</a:t>
            </a:r>
            <a:endParaRPr lang="cs-CZ" sz="3600" dirty="0"/>
          </a:p>
        </p:txBody>
      </p:sp>
      <p:sp>
        <p:nvSpPr>
          <p:cNvPr id="9" name="Vývojový diagram: postup 8">
            <a:hlinkClick r:id="rId2" action="ppaction://hlinksldjump"/>
          </p:cNvPr>
          <p:cNvSpPr/>
          <p:nvPr/>
        </p:nvSpPr>
        <p:spPr>
          <a:xfrm>
            <a:off x="2411760" y="4653136"/>
            <a:ext cx="4680520" cy="1152128"/>
          </a:xfrm>
          <a:prstGeom prst="flowChart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Přístroj, který nahrazuje ledviny</a:t>
            </a:r>
            <a:endParaRPr lang="cs-CZ" sz="3200" dirty="0"/>
          </a:p>
        </p:txBody>
      </p:sp>
      <p:sp>
        <p:nvSpPr>
          <p:cNvPr id="12" name="Obdélník 11">
            <a:hlinkClick r:id="rId3" action="ppaction://hlinksldjump">
              <a:snd r:embed="rId4" name="explode.wav"/>
            </a:hlinkClick>
          </p:cNvPr>
          <p:cNvSpPr/>
          <p:nvPr/>
        </p:nvSpPr>
        <p:spPr>
          <a:xfrm>
            <a:off x="1115616" y="4797152"/>
            <a:ext cx="1152128" cy="79208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Hodnocení:</a:t>
            </a:r>
            <a:endParaRPr lang="cs-CZ" dirty="0"/>
          </a:p>
        </p:txBody>
      </p:sp>
      <p:pic>
        <p:nvPicPr>
          <p:cNvPr id="2050" name="Picture 2" descr="C:\Documents and Settings\User\Local Settings\Temporary Internet Files\Content.IE5\SIXBAF0H\MP90040363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060848"/>
            <a:ext cx="5796136" cy="372220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907704" y="3573016"/>
            <a:ext cx="79208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1</a:t>
            </a:r>
          </a:p>
          <a:p>
            <a:pPr algn="ctr"/>
            <a:r>
              <a:rPr lang="cs-CZ" dirty="0" smtClean="0"/>
              <a:t>0-1 chyba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3284984"/>
            <a:ext cx="79208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2</a:t>
            </a:r>
          </a:p>
          <a:p>
            <a:pPr algn="ctr"/>
            <a:r>
              <a:rPr lang="cs-CZ" dirty="0" smtClean="0"/>
              <a:t>2-3 chyby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3645024"/>
            <a:ext cx="79208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3</a:t>
            </a:r>
          </a:p>
          <a:p>
            <a:pPr algn="ctr"/>
            <a:r>
              <a:rPr lang="cs-CZ" dirty="0" smtClean="0"/>
              <a:t>4-6 chyb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80112" y="3212976"/>
            <a:ext cx="79208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4</a:t>
            </a:r>
          </a:p>
          <a:p>
            <a:pPr algn="ctr"/>
            <a:r>
              <a:rPr lang="cs-CZ" dirty="0" smtClean="0"/>
              <a:t>7-8 chyb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8224" y="3645024"/>
            <a:ext cx="79208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</a:t>
            </a:r>
          </a:p>
          <a:p>
            <a:pPr algn="ctr"/>
            <a:r>
              <a:rPr lang="cs-CZ" dirty="0" smtClean="0"/>
              <a:t>9-10 chyb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  <a:defRPr/>
            </a:pPr>
            <a:r>
              <a:rPr lang="cs-CZ" sz="1200" dirty="0" smtClean="0"/>
              <a:t>není-li uvedeno jinak vlastní práce autora</a:t>
            </a:r>
          </a:p>
          <a:p>
            <a:pPr>
              <a:buNone/>
              <a:defRPr/>
            </a:pPr>
            <a:r>
              <a:rPr lang="cs-CZ" sz="1200" dirty="0" smtClean="0"/>
              <a:t>Obrázky jsou dostupné pod licencí Microsoft Office 2007 na Office.com</a:t>
            </a:r>
          </a:p>
          <a:p>
            <a:pPr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441</Words>
  <Application>Microsoft Office PowerPoint</Application>
  <PresentationFormat>Předvádění na obrazovce (4:3)</PresentationFormat>
  <Paragraphs>148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OVĚŘOVÁNÍ ZNALOSTÍ Z VYLUČOVACÍ SOUSTAVY A KŮŽE</vt:lpstr>
      <vt:lpstr> 1. Mezi orgány vylučovací soustavy patří:</vt:lpstr>
      <vt:lpstr> 2. Barvu kůže způsobuje</vt:lpstr>
      <vt:lpstr> 3. primární moč vzniká</vt:lpstr>
      <vt:lpstr> 4. kůži tvoří tyto vrstvy:</vt:lpstr>
      <vt:lpstr> 5. ledvina se skládá z</vt:lpstr>
      <vt:lpstr> 6. definitivní moč vzniká</vt:lpstr>
      <vt:lpstr> 7. nefron se skládá</vt:lpstr>
      <vt:lpstr> 8. ledviny leží </vt:lpstr>
      <vt:lpstr> 9. mezi kožní útvary patří:</vt:lpstr>
      <vt:lpstr> 10. dialýza je</vt:lpstr>
      <vt:lpstr>Snímek 13</vt:lpstr>
      <vt:lpstr>Snímek 14</vt:lpstr>
      <vt:lpstr>ŘEŠENÍ:</vt:lpstr>
      <vt:lpstr> 1. Mezi orgány vylučovací soustavy patří:</vt:lpstr>
      <vt:lpstr> 2. Barvu kůže způsobuje</vt:lpstr>
      <vt:lpstr> 3. primární moč vzniká</vt:lpstr>
      <vt:lpstr> 4. kůži tvoří tyto vrstvy:</vt:lpstr>
      <vt:lpstr> 5. ledvina se skládá z</vt:lpstr>
      <vt:lpstr> 6. definitivní moč vzniká</vt:lpstr>
      <vt:lpstr> 7. nefron se skládá</vt:lpstr>
      <vt:lpstr> 8. ledviny leží </vt:lpstr>
      <vt:lpstr> 9. mezi kožní útvary patří:</vt:lpstr>
      <vt:lpstr> 10. dialýza je</vt:lpstr>
      <vt:lpstr>Hodnocení: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VEDOUCI</cp:lastModifiedBy>
  <cp:revision>5</cp:revision>
  <dcterms:modified xsi:type="dcterms:W3CDTF">2013-04-10T07:14:06Z</dcterms:modified>
</cp:coreProperties>
</file>