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7" r:id="rId9"/>
    <p:sldId id="261" r:id="rId10"/>
    <p:sldId id="264" r:id="rId11"/>
    <p:sldId id="265" r:id="rId12"/>
    <p:sldId id="268" r:id="rId13"/>
    <p:sldId id="269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7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66FF33"/>
    <a:srgbClr val="FF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95" autoAdjust="0"/>
    <p:restoredTop sz="94643" autoAdjust="0"/>
  </p:normalViewPr>
  <p:slideViewPr>
    <p:cSldViewPr>
      <p:cViewPr>
        <p:scale>
          <a:sx n="100" d="100"/>
          <a:sy n="100" d="100"/>
        </p:scale>
        <p:origin x="-810" y="-2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18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258AC-4FE5-4064-9A50-4D5CA4245404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3" Type="http://schemas.openxmlformats.org/officeDocument/2006/relationships/slide" Target="slide6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8"/>
            <a:ext cx="8458200" cy="237626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  <a:t>Úměrnost </a:t>
            </a:r>
            <a:b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</a:b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  <a:t>SLOVNÍ ÚLOHY</a:t>
            </a:r>
            <a:endParaRPr lang="cs-CZ" b="1" dirty="0">
              <a:solidFill>
                <a:srgbClr val="002060"/>
              </a:solidFill>
              <a:latin typeface="Comic Sans MS" pitchFamily="66" charset="0"/>
              <a:cs typeface="Times New Roman" pitchFamily="18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Název školy: </a:t>
            </a:r>
            <a:r>
              <a:rPr lang="cs-CZ" b="1" dirty="0" smtClean="0"/>
              <a:t>Základní škola a Mateřská škola </a:t>
            </a:r>
            <a:r>
              <a:rPr lang="cs-CZ" b="1" dirty="0" err="1" smtClean="0"/>
              <a:t>Kokory</a:t>
            </a:r>
            <a:endParaRPr lang="cs-CZ" b="1" dirty="0" smtClean="0"/>
          </a:p>
          <a:p>
            <a:r>
              <a:rPr lang="cs-CZ" dirty="0" smtClean="0"/>
              <a:t>Číslo projektu: </a:t>
            </a:r>
            <a:r>
              <a:rPr lang="cs-CZ" b="1" dirty="0" smtClean="0"/>
              <a:t>CZ.1.07/1.4.00/21.2149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Mgr. Jitka </a:t>
            </a:r>
            <a:r>
              <a:rPr lang="cs-CZ" b="1" dirty="0" err="1" smtClean="0"/>
              <a:t>Vystavělová</a:t>
            </a:r>
            <a:endParaRPr lang="cs-CZ" b="1" dirty="0" smtClean="0"/>
          </a:p>
          <a:p>
            <a:r>
              <a:rPr lang="cs-CZ" dirty="0" smtClean="0"/>
              <a:t>Datum: </a:t>
            </a:r>
            <a:r>
              <a:rPr lang="cs-CZ" b="1" dirty="0" smtClean="0"/>
              <a:t>24. 3. 2013</a:t>
            </a:r>
            <a:endParaRPr lang="cs-CZ" dirty="0" smtClean="0"/>
          </a:p>
          <a:p>
            <a:r>
              <a:rPr lang="cs-CZ" dirty="0" smtClean="0"/>
              <a:t>Název</a:t>
            </a:r>
            <a:r>
              <a:rPr lang="cs-CZ" b="1" dirty="0" smtClean="0"/>
              <a:t>: VY_32_INOVACE_37_M_II_Úměrnost - slovní úlohy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b="1" dirty="0" smtClean="0"/>
              <a:t>Úměrnost</a:t>
            </a:r>
          </a:p>
          <a:p>
            <a:r>
              <a:rPr lang="cs-CZ" dirty="0" smtClean="0"/>
              <a:t>Anotace</a:t>
            </a:r>
            <a:r>
              <a:rPr lang="cs-CZ" b="1" dirty="0" smtClean="0"/>
              <a:t>: Hra slouží k procvičení znalostí poměru, přímé a nepřímé úměrnosti, rozvíjí schopnost aplikovat vědomosti na konkrétních příkladech, rozvíjí logické myšlení, podporuje týmovou spolupráci </a:t>
            </a:r>
            <a:endParaRPr lang="cs-CZ" dirty="0" smtClean="0"/>
          </a:p>
          <a:p>
            <a:r>
              <a:rPr lang="cs-CZ" dirty="0" smtClean="0"/>
              <a:t>Věková skupina: </a:t>
            </a:r>
            <a:r>
              <a:rPr lang="cs-CZ" b="1" dirty="0" smtClean="0"/>
              <a:t>7. ročník</a:t>
            </a:r>
            <a:endParaRPr lang="cs-CZ" dirty="0" smtClean="0"/>
          </a:p>
          <a:p>
            <a:r>
              <a:rPr lang="cs-CZ" dirty="0" smtClean="0"/>
              <a:t>Vzdělávací oblast: </a:t>
            </a:r>
            <a:r>
              <a:rPr lang="cs-CZ" b="1" dirty="0" smtClean="0"/>
              <a:t>Matematika a její aplikace</a:t>
            </a:r>
          </a:p>
          <a:p>
            <a:r>
              <a:rPr lang="cs-CZ" dirty="0" smtClean="0"/>
              <a:t>Vzdělávací obor: </a:t>
            </a:r>
            <a:r>
              <a:rPr lang="cs-CZ" b="1" dirty="0" smtClean="0"/>
              <a:t>Matematika</a:t>
            </a:r>
            <a:endParaRPr lang="cs-CZ" dirty="0" smtClean="0"/>
          </a:p>
          <a:p>
            <a:r>
              <a:rPr lang="cs-CZ" dirty="0" smtClean="0"/>
              <a:t>Přílohy: </a:t>
            </a:r>
            <a:r>
              <a:rPr lang="cs-CZ" b="1" dirty="0" smtClean="0"/>
              <a:t>zdroje materiálů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88640"/>
            <a:ext cx="60864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Pravidla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sz="3900" dirty="0" smtClean="0">
              <a:solidFill>
                <a:srgbClr val="002060"/>
              </a:solidFill>
            </a:endParaRPr>
          </a:p>
          <a:p>
            <a:r>
              <a:rPr lang="cs-CZ" sz="3900" dirty="0" smtClean="0">
                <a:solidFill>
                  <a:srgbClr val="002060"/>
                </a:solidFill>
              </a:rPr>
              <a:t>Žáci se rozdělí do skupin.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Vylosují si pořadí, ve kterém si budou vybírat otázky.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Kontrola odpovědi: Po kliknutí pod zadáním otázky se zobrazí správná odpověď. Další kliknutí – zpět - na výběr otázek.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Za správnou odpověď získává skupina bod.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Body zapisujeme na tabuli.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Pro samostatné procvičení učiva - možno hrát individuálně na PC.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051720" y="2204864"/>
          <a:ext cx="4824534" cy="2194560"/>
        </p:xfrm>
        <a:graphic>
          <a:graphicData uri="http://schemas.openxmlformats.org/drawingml/2006/table">
            <a:tbl>
              <a:tblPr bandRow="1">
                <a:tableStyleId>{284E427A-3D55-4303-BF80-6455036E1DE7}</a:tableStyleId>
              </a:tblPr>
              <a:tblGrid>
                <a:gridCol w="1608178"/>
                <a:gridCol w="1608178"/>
                <a:gridCol w="1608178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2" action="ppaction://hlinksldjump"/>
                        </a:rPr>
                        <a:t>1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3" action="ppaction://hlinksldjump"/>
                        </a:rPr>
                        <a:t>2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4" action="ppaction://hlinksldjump"/>
                        </a:rPr>
                        <a:t>3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5" action="ppaction://hlinksldjump"/>
                        </a:rPr>
                        <a:t>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6" action="ppaction://hlinksldjump"/>
                        </a:rPr>
                        <a:t>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7" action="ppaction://hlinksldjump"/>
                        </a:rPr>
                        <a:t>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8" action="ppaction://hlinksldjump"/>
                        </a:rPr>
                        <a:t>7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9" action="ppaction://hlinksldjump"/>
                        </a:rPr>
                        <a:t>8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0" action="ppaction://hlinksldjump"/>
                        </a:rPr>
                        <a:t>9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1" action="ppaction://hlinksldjump"/>
                        </a:rPr>
                        <a:t>10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2" action="ppaction://hlinksldjump"/>
                        </a:rPr>
                        <a:t>11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3" action="ppaction://hlinksldjump"/>
                        </a:rPr>
                        <a:t>12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4" action="ppaction://hlinksldjump"/>
                        </a:rPr>
                        <a:t>13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5" action="ppaction://hlinksldjump"/>
                        </a:rPr>
                        <a:t>14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6" action="ppaction://hlinksldjump"/>
                        </a:rPr>
                        <a:t>15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7" action="ppaction://hlinksldjump"/>
                        </a:rPr>
                        <a:t>16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8" action="ppaction://hlinksldjump"/>
                        </a:rPr>
                        <a:t>17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9" action="ppaction://hlinksldjump"/>
                        </a:rPr>
                        <a:t>18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1.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Na brigádě si vyděláš 140 Kč za hodinu. Kolik korun vyděláš za 5 hodin, za kolik hodin si vyděláš přes 1000 Kč?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 lvl="1">
              <a:buNone/>
            </a:pPr>
            <a:r>
              <a:rPr lang="cs-CZ" dirty="0" smtClean="0"/>
              <a:t>Přímá úměrnost</a:t>
            </a:r>
          </a:p>
          <a:p>
            <a:pPr lvl="1">
              <a:buNone/>
            </a:pPr>
            <a:r>
              <a:rPr lang="cs-CZ" dirty="0" smtClean="0"/>
              <a:t>140 . 5 = 700 Kč</a:t>
            </a:r>
          </a:p>
          <a:p>
            <a:pPr lvl="1">
              <a:buNone/>
            </a:pPr>
            <a:r>
              <a:rPr lang="cs-CZ" dirty="0" smtClean="0"/>
              <a:t>1000 : 140 = 7,1 </a:t>
            </a:r>
          </a:p>
          <a:p>
            <a:pPr lvl="1">
              <a:buNone/>
            </a:pPr>
            <a:r>
              <a:rPr lang="cs-CZ" dirty="0" smtClean="0"/>
              <a:t>Za 8 hodin vydělám přes 1000 Kč.	</a:t>
            </a:r>
          </a:p>
          <a:p>
            <a:pPr lvl="1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2.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 Čím více kůzlat krmíme ze zásoby krmení, tím delší nebo kratší dobu daná zásoba vydrží?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88843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nepřímá úměrnost</a:t>
            </a:r>
          </a:p>
          <a:p>
            <a:pPr>
              <a:buNone/>
            </a:pPr>
            <a:r>
              <a:rPr lang="cs-CZ" dirty="0" smtClean="0"/>
              <a:t>	Kratší doba</a:t>
            </a:r>
          </a:p>
          <a:p>
            <a:pPr>
              <a:buNone/>
            </a:pPr>
            <a:r>
              <a:rPr lang="cs-CZ" dirty="0" smtClean="0"/>
              <a:t>		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7" name="Elipsa 6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3.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Čím méně traktorů vyjede orat dané pole, tím větší nebo menší rozlohu každý z nich zorá?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936"/>
            <a:ext cx="8507288" cy="3273227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nepřímá úměrnost</a:t>
            </a:r>
          </a:p>
          <a:p>
            <a:pPr>
              <a:buNone/>
            </a:pPr>
            <a:r>
              <a:rPr lang="cs-CZ" dirty="0" smtClean="0"/>
              <a:t>	větší rozloha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/>
              <a:t> 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948264" y="4725144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938338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4.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Obdélník má rozměry a = 12 cm, b = 1 cm. Urči rozměry druhého obdélníka, který má stejný obsah. Celočíselné možnosti napiš do tabulky.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0968"/>
            <a:ext cx="7931224" cy="2985195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nepřímá úměrnost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baseline="30000" dirty="0" smtClean="0"/>
          </a:p>
          <a:p>
            <a:pPr>
              <a:buNone/>
            </a:pPr>
            <a:r>
              <a:rPr lang="cs-CZ" baseline="30000" dirty="0" smtClean="0"/>
              <a:t>     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156176" y="494116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99592" y="4293096"/>
          <a:ext cx="4267200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030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5.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Osm řezbářů vyřeže 32 figurek, kolik figurek vyřeže šest řezbářů?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4984"/>
            <a:ext cx="8229600" cy="284117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přímá úměrnost</a:t>
            </a:r>
          </a:p>
          <a:p>
            <a:pPr>
              <a:buNone/>
            </a:pPr>
            <a:r>
              <a:rPr lang="cs-CZ" sz="3500" dirty="0" smtClean="0"/>
              <a:t>	x = 6 . 32 / 8</a:t>
            </a:r>
          </a:p>
          <a:p>
            <a:pPr>
              <a:buNone/>
            </a:pPr>
            <a:r>
              <a:rPr lang="cs-CZ" sz="3500" dirty="0" smtClean="0"/>
              <a:t>	x = 24 figurek</a:t>
            </a:r>
          </a:p>
          <a:p>
            <a:pPr>
              <a:buNone/>
            </a:pPr>
            <a:r>
              <a:rPr lang="cs-CZ" sz="3500" dirty="0" smtClean="0"/>
              <a:t>    Šest řezbářů vyřeže 24 figurek.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164288" y="386104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54362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6.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Velikonoční mazanec váží 1,2 kg. Teta ho rozkrájela na 8 stejných kousků, kolik by vážilo pět kousků, kdyby ho rozkrájela na 24 stejných kousků?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56992"/>
            <a:ext cx="8229600" cy="2769171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x = 1,2 : 24 . 5 </a:t>
            </a:r>
          </a:p>
          <a:p>
            <a:pPr>
              <a:buNone/>
            </a:pPr>
            <a:r>
              <a:rPr lang="cs-CZ" dirty="0" smtClean="0"/>
              <a:t>	x = 0,25 kg	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660232" y="3789040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4322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7.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Šest řezbářů vyřeže 20 figurek za 5 hodin. Kolik řezbářů vyřeže tyto figurky za 15 hodin?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0968"/>
            <a:ext cx="8229600" cy="298519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nepřímá úměrnost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	  x = 6 . 5 / 15</a:t>
            </a:r>
          </a:p>
          <a:p>
            <a:pPr>
              <a:buNone/>
            </a:pPr>
            <a:r>
              <a:rPr lang="cs-CZ" dirty="0" smtClean="0"/>
              <a:t>	  x = 2 řezbáři 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084168" y="4365104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8.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 má spotřebu 6,5 l benzínu na 100 km. Jakou vzdálenost ujede na plnou nádrž (40 litrů) 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přímá úměrnost	 </a:t>
            </a:r>
          </a:p>
          <a:p>
            <a:pPr>
              <a:buNone/>
            </a:pPr>
            <a:r>
              <a:rPr lang="cs-CZ" dirty="0" smtClean="0"/>
              <a:t>	x = 100 . 40/6,5</a:t>
            </a:r>
          </a:p>
          <a:p>
            <a:pPr>
              <a:buNone/>
            </a:pPr>
            <a:r>
              <a:rPr lang="cs-CZ" dirty="0" smtClean="0"/>
              <a:t>	x = 615 km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300192" y="4293096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030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9.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Čtyři automaty splní zakázku za 62 hodiny. Za kolik hodin zvládne tuto zakázku šest strojů?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/>
              <a:t>nepřímá úměrnost</a:t>
            </a:r>
            <a:br>
              <a:rPr lang="cs-CZ" dirty="0" smtClean="0"/>
            </a:br>
            <a:r>
              <a:rPr lang="cs-CZ" dirty="0" smtClean="0"/>
              <a:t>x = 62 . 4/6</a:t>
            </a:r>
          </a:p>
          <a:p>
            <a:pPr>
              <a:buNone/>
            </a:pPr>
            <a:r>
              <a:rPr lang="cs-CZ" dirty="0" smtClean="0"/>
              <a:t>	x = 41,3 hodiny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724128" y="407707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0629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Skupina 12 osob zaplatí za zájezd celkem 10 320 Kč. Kolik osob jede na stejný zájezd, když zaplatili 7 740 Kč?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3273227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přímá úměrnost</a:t>
            </a:r>
            <a:endParaRPr lang="cs-CZ" baseline="30000" dirty="0" smtClean="0"/>
          </a:p>
          <a:p>
            <a:pPr>
              <a:buNone/>
            </a:pPr>
            <a:r>
              <a:rPr lang="cs-CZ" dirty="0" smtClean="0"/>
              <a:t>    x = 12 . 7 740/10 320</a:t>
            </a:r>
          </a:p>
          <a:p>
            <a:pPr>
              <a:buNone/>
            </a:pPr>
            <a:r>
              <a:rPr lang="cs-CZ" dirty="0" smtClean="0"/>
              <a:t>	x = 9 osob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0629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11.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Vzdálenost  mezi městy je 45 km. Jak velkou úsečkou je zakreslena na mapě s měřítkem 1 : 500 000.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996952"/>
            <a:ext cx="8229600" cy="3085803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1 : 500 000 = 1 cm : 5 km</a:t>
            </a:r>
          </a:p>
          <a:p>
            <a:pPr>
              <a:buNone/>
            </a:pPr>
            <a:r>
              <a:rPr lang="cs-CZ" dirty="0" smtClean="0"/>
              <a:t>	45 : 5 = 9</a:t>
            </a:r>
          </a:p>
          <a:p>
            <a:pPr>
              <a:buNone/>
            </a:pPr>
            <a:r>
              <a:rPr lang="cs-CZ" dirty="0" smtClean="0"/>
              <a:t>	Na mapě měří úsečka 9 cm.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42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12.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Urči měřítko mapy, jestliže 720 km ve skutečnosti představuje na mapě úsečka 9 cm.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 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708920"/>
            <a:ext cx="7200800" cy="3417243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9 : 72 000 </a:t>
            </a:r>
            <a:r>
              <a:rPr lang="cs-CZ" dirty="0" err="1" smtClean="0"/>
              <a:t>000</a:t>
            </a:r>
            <a:r>
              <a:rPr lang="cs-CZ" dirty="0" smtClean="0"/>
              <a:t> = 1 : 8 000 </a:t>
            </a:r>
            <a:r>
              <a:rPr lang="cs-CZ" dirty="0" err="1" smtClean="0"/>
              <a:t>000</a:t>
            </a:r>
            <a:r>
              <a:rPr lang="cs-CZ" dirty="0" smtClean="0"/>
              <a:t>				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796136" y="458112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13.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Naměřená vzdálenost na mapě s měřítkem 1 : 250 000 je 7,5 cm. Jaká je vzdálenost ve skutečnosti?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3"/>
            <a:ext cx="8229600" cy="30243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 1 : 250 000 = 1 cm : 2,5 km</a:t>
            </a:r>
          </a:p>
          <a:p>
            <a:pPr>
              <a:buNone/>
            </a:pPr>
            <a:r>
              <a:rPr lang="cs-CZ" dirty="0" smtClean="0"/>
              <a:t> 	 7,5 . 2,5 = 18,75 km</a:t>
            </a:r>
          </a:p>
          <a:p>
            <a:pPr>
              <a:buNone/>
            </a:pPr>
            <a:r>
              <a:rPr lang="cs-CZ" dirty="0" smtClean="0"/>
              <a:t>	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508104" y="407707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837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14.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Deset zaměstnanců splní zakázku za 75 hodin, po 15 hodinách museli tři zaměstnanci odejít na jinou práci. Za kolik dalších hodin bude zakázka hotova?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717032"/>
            <a:ext cx="8229600" cy="259228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	</a:t>
            </a:r>
            <a:r>
              <a:rPr lang="cs-CZ" dirty="0" smtClean="0"/>
              <a:t>75 – 10 = 60	nepřímá´úměrnost</a:t>
            </a:r>
          </a:p>
          <a:p>
            <a:pPr>
              <a:buNone/>
            </a:pPr>
            <a:r>
              <a:rPr lang="cs-CZ" dirty="0" smtClean="0"/>
              <a:t>10 z … 60 hod</a:t>
            </a:r>
          </a:p>
          <a:p>
            <a:pPr>
              <a:buNone/>
            </a:pPr>
            <a:r>
              <a:rPr lang="cs-CZ" dirty="0" smtClean="0"/>
              <a:t>7 z … x hod</a:t>
            </a:r>
          </a:p>
          <a:p>
            <a:pPr>
              <a:buNone/>
            </a:pPr>
            <a:r>
              <a:rPr lang="cs-CZ" dirty="0" smtClean="0"/>
              <a:t>x = 60 . 10/7 = 85,7 hod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516216" y="4365104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93833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15.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Mapa má měřítko 1 : 40 000. Na mapě je vyznačená trasa výletu 35 cm. Průměrná rychlost chůze je 4 km/</a:t>
            </a:r>
            <a:r>
              <a:rPr lang="cs-CZ" dirty="0" err="1" smtClean="0">
                <a:solidFill>
                  <a:srgbClr val="002060"/>
                </a:solidFill>
              </a:rPr>
              <a:t>h</a:t>
            </a:r>
            <a:r>
              <a:rPr lang="cs-CZ" dirty="0" smtClean="0">
                <a:solidFill>
                  <a:srgbClr val="002060"/>
                </a:solidFill>
              </a:rPr>
              <a:t>. Kolik hodin je třeba na projití trasy?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12976"/>
            <a:ext cx="8229600" cy="2913187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1 : 40 000 = 1 cm : 0,4 km	</a:t>
            </a:r>
          </a:p>
          <a:p>
            <a:pPr>
              <a:buNone/>
            </a:pPr>
            <a:r>
              <a:rPr lang="cs-CZ" dirty="0" smtClean="0"/>
              <a:t>	35 . 0,4 = 14 km trasa</a:t>
            </a:r>
          </a:p>
          <a:p>
            <a:pPr>
              <a:buNone/>
            </a:pPr>
            <a:r>
              <a:rPr lang="cs-CZ" dirty="0" smtClean="0"/>
              <a:t>	t = s/v</a:t>
            </a:r>
          </a:p>
          <a:p>
            <a:pPr>
              <a:buNone/>
            </a:pPr>
            <a:r>
              <a:rPr lang="cs-CZ" dirty="0" smtClean="0"/>
              <a:t>	t = 14 : 4 = 3,5 hodiny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588224" y="4509120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351440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16.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Ze sadu o výměře 4,5 ha získáme 6,4 t jablek. Jak velký je sad, ze kterého při stejné výnosnosti sklidíme 10 t jablek?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573016"/>
            <a:ext cx="8229600" cy="316835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přímá úměrnost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x = 4,5 . 10/6,4</a:t>
            </a:r>
          </a:p>
          <a:p>
            <a:pPr>
              <a:buNone/>
            </a:pPr>
            <a:r>
              <a:rPr lang="cs-CZ" dirty="0" smtClean="0"/>
              <a:t>	x = 7 ha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804248" y="515719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633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17.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Bazén se napustí třemi stejnými přívody za 42 hodin. Po 10 hodinách byly přidány ještě 2 přívody. Za kolik hodin se bazén napustí?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12976"/>
            <a:ext cx="8229600" cy="2913187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42 – 10 = </a:t>
            </a:r>
            <a:r>
              <a:rPr lang="cs-CZ" dirty="0" smtClean="0"/>
              <a:t>32</a:t>
            </a:r>
          </a:p>
          <a:p>
            <a:pPr>
              <a:buNone/>
            </a:pPr>
            <a:r>
              <a:rPr lang="cs-CZ" baseline="30000" dirty="0" smtClean="0"/>
              <a:t>	</a:t>
            </a:r>
            <a:r>
              <a:rPr lang="cs-CZ" dirty="0" smtClean="0"/>
              <a:t>nepřímá úměrnost x = 32 . 3/5 = 19,2</a:t>
            </a:r>
          </a:p>
          <a:p>
            <a:pPr>
              <a:buNone/>
            </a:pPr>
            <a:r>
              <a:rPr lang="cs-CZ" baseline="30000" dirty="0" smtClean="0"/>
              <a:t> </a:t>
            </a:r>
            <a:r>
              <a:rPr lang="cs-CZ" dirty="0" smtClean="0"/>
              <a:t>	19,2 + 10 = 29,2</a:t>
            </a:r>
          </a:p>
          <a:p>
            <a:pPr>
              <a:buNone/>
            </a:pPr>
            <a:r>
              <a:rPr lang="cs-CZ" dirty="0" smtClean="0"/>
              <a:t>	Bazén napustí za 29,2 hodiny.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804248" y="479715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18.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Cyklista urazí 105 km za 3 hodiny a 45 minut, turista ujde 38,5 km za 5,5 hodiny. V jakém poměru jsou jejich rychlosti? 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56992"/>
            <a:ext cx="8229600" cy="2769171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cyklista … 105 : 3,75 = 28 km/h</a:t>
            </a:r>
          </a:p>
          <a:p>
            <a:pPr>
              <a:buNone/>
            </a:pPr>
            <a:r>
              <a:rPr lang="cs-CZ" dirty="0" smtClean="0"/>
              <a:t>	turista … 38,5 : </a:t>
            </a:r>
            <a:r>
              <a:rPr lang="cs-CZ" dirty="0" err="1" smtClean="0"/>
              <a:t>5</a:t>
            </a:r>
            <a:r>
              <a:rPr lang="cs-CZ" dirty="0" smtClean="0"/>
              <a:t>,5 = 7 km /h</a:t>
            </a:r>
          </a:p>
          <a:p>
            <a:pPr>
              <a:buNone/>
            </a:pPr>
            <a:r>
              <a:rPr lang="cs-CZ" dirty="0" smtClean="0"/>
              <a:t>   28 : 7 = 4 : 1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732240" y="443711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Texty: vlastní práce autora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1045</TotalTime>
  <Words>318</Words>
  <Application>Microsoft Office PowerPoint</Application>
  <PresentationFormat>Předvádění na obrazovce (4:3)</PresentationFormat>
  <Paragraphs>167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Úměrnost  SLOVNÍ ÚLOHY</vt:lpstr>
      <vt:lpstr>Snímek 2</vt:lpstr>
      <vt:lpstr>Pravidla</vt:lpstr>
      <vt:lpstr>Snímek 4</vt:lpstr>
      <vt:lpstr>1.  Na brigádě si vyděláš 140 Kč za hodinu. Kolik korun vyděláš za 5 hodin, za kolik hodin si vyděláš přes 1000 Kč? </vt:lpstr>
      <vt:lpstr>  2.   Čím více kůzlat krmíme ze zásoby krmení, tím delší nebo kratší dobu daná zásoba vydrží?      </vt:lpstr>
      <vt:lpstr> 3.  Čím méně traktorů vyjede orat dané pole, tím větší nebo menší rozlohu každý z nich zorá?   </vt:lpstr>
      <vt:lpstr>4.  Obdélník má rozměry a = 12 cm, b = 1 cm. Urči rozměry druhého obdélníka, který má stejný obsah. Celočíselné možnosti napiš do tabulky.   </vt:lpstr>
      <vt:lpstr>  5.  Osm řezbářů vyřeže 32 figurek, kolik figurek vyřeže šest řezbářů?  </vt:lpstr>
      <vt:lpstr>6.  Velikonoční mazanec váží 1,2 kg. Teta ho rozkrájela na 8 stejných kousků, kolik by vážilo pět kousků, kdyby ho rozkrájela na 24 stejných kousků? </vt:lpstr>
      <vt:lpstr>7.  Šest řezbářů vyřeže 20 figurek za 5 hodin. Kolik řezbářů vyřeže tyto figurky za 15 hodin?  </vt:lpstr>
      <vt:lpstr> 8.  Auto má spotřebu 6,5 l benzínu na 100 km. Jakou vzdálenost ujede na plnou nádrž (40 litrů) ? </vt:lpstr>
      <vt:lpstr>9.  Čtyři automaty splní zakázku za 62 hodiny. Za kolik hodin zvládne tuto zakázku šest strojů? </vt:lpstr>
      <vt:lpstr>10.  Skupina 12 osob zaplatí za zájezd celkem 10 320 Kč. Kolik osob jede na stejný zájezd, když zaplatili 7 740 Kč?</vt:lpstr>
      <vt:lpstr> 11. Vzdálenost  mezi městy je 45 km. Jak velkou úsečkou je zakreslena na mapě s měřítkem 1 : 500 000.   </vt:lpstr>
      <vt:lpstr>  12. Urči měřítko mapy, jestliže 720 km ve skutečnosti představuje na mapě úsečka 9 cm.    </vt:lpstr>
      <vt:lpstr>13. Naměřená vzdálenost na mapě s měřítkem 1 : 250 000 je 7,5 cm. Jaká je vzdálenost ve skutečnosti?</vt:lpstr>
      <vt:lpstr>14.  Deset zaměstnanců splní zakázku za 75 hodin, po 15 hodinách museli tři zaměstnanci odejít na jinou práci. Za kolik dalších hodin bude zakázka hotova? </vt:lpstr>
      <vt:lpstr>15.  Mapa má měřítko 1 : 40 000. Na mapě je vyznačená trasa výletu 35 cm. Průměrná rychlost chůze je 4 km/h. Kolik hodin je třeba na projití trasy?</vt:lpstr>
      <vt:lpstr>16. Ze sadu o výměře 4,5 ha získáme 6,4 t jablek. Jak velký je sad, ze kterého při stejné výnosnosti sklidíme 10 t jablek? </vt:lpstr>
      <vt:lpstr>17. Bazén se napustí třemi stejnými přívody za 42 hodin. Po 10 hodinách byly přidány ještě 2 přívody. Za kolik hodin se bazén napustí?</vt:lpstr>
      <vt:lpstr>18. Cyklista urazí 105 km za 3 hodiny a 45 minut, turista ujde 38,5 km za 5,5 hodiny. V jakém poměru jsou jejich rychlosti? 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Jitka Vystavělová</dc:creator>
  <cp:lastModifiedBy>Ondra Vystavěl</cp:lastModifiedBy>
  <cp:revision>214</cp:revision>
  <dcterms:created xsi:type="dcterms:W3CDTF">2012-04-29T12:49:10Z</dcterms:created>
  <dcterms:modified xsi:type="dcterms:W3CDTF">2013-03-25T17:16:17Z</dcterms:modified>
</cp:coreProperties>
</file>