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7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52" autoAdjust="0"/>
    <p:restoredTop sz="94643" autoAdjust="0"/>
  </p:normalViewPr>
  <p:slideViewPr>
    <p:cSldViewPr>
      <p:cViewPr>
        <p:scale>
          <a:sx n="100" d="100"/>
          <a:sy n="100" d="100"/>
        </p:scale>
        <p:origin x="-1320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VÝRAZY S PROMĚNNOU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HRA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</a:t>
            </a:r>
            <a:r>
              <a:rPr lang="cs-CZ" smtClean="0"/>
              <a:t>: </a:t>
            </a:r>
            <a:r>
              <a:rPr lang="cs-CZ" b="1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17. 10. 2012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VY_32_INOVACE_56_M_II_Výrazy s proměnnou hra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Výrazy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znalostí tematického celku výrazy, rozvíjí schopnost aplikovat vědomosti na konkrétních příkladech,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8., 9.ročník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na 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Zjednodušte výrazy a pokud je zadáno,vypočtěte jejich hodnotu.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2" y="2852936"/>
          <a:ext cx="4824534" cy="2560320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2" action="ppaction://hlinksldjump"/>
                        </a:rPr>
                        <a:t>21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en-US" dirty="0" smtClean="0">
                <a:solidFill>
                  <a:srgbClr val="002060"/>
                </a:solidFill>
              </a:rPr>
              <a:t>[5b + 3c + </a:t>
            </a:r>
            <a:r>
              <a:rPr lang="cs-CZ" dirty="0" smtClean="0">
                <a:solidFill>
                  <a:srgbClr val="002060"/>
                </a:solidFill>
              </a:rPr>
              <a:t>(-5 + b – 4c) + 4b</a:t>
            </a:r>
            <a:r>
              <a:rPr lang="en-US" dirty="0" smtClean="0">
                <a:solidFill>
                  <a:srgbClr val="002060"/>
                </a:solidFill>
              </a:rPr>
              <a:t>]</a:t>
            </a:r>
            <a:r>
              <a:rPr lang="cs-CZ" dirty="0" smtClean="0">
                <a:solidFill>
                  <a:srgbClr val="002060"/>
                </a:solidFill>
              </a:rPr>
              <a:t> – 2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b = 2, c = -2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en-US" dirty="0" smtClean="0">
                <a:solidFill>
                  <a:srgbClr val="002060"/>
                </a:solidFill>
              </a:rPr>
              <a:t>[5b + 3c + </a:t>
            </a:r>
            <a:r>
              <a:rPr lang="cs-CZ" dirty="0" smtClean="0">
                <a:solidFill>
                  <a:srgbClr val="002060"/>
                </a:solidFill>
              </a:rPr>
              <a:t>(-5 + b – 4c) + 4b</a:t>
            </a:r>
            <a:r>
              <a:rPr lang="en-US" dirty="0" smtClean="0">
                <a:solidFill>
                  <a:srgbClr val="002060"/>
                </a:solidFill>
              </a:rPr>
              <a:t>]</a:t>
            </a:r>
            <a:r>
              <a:rPr lang="cs-CZ" dirty="0" smtClean="0">
                <a:solidFill>
                  <a:srgbClr val="002060"/>
                </a:solidFill>
              </a:rPr>
              <a:t> – 2 = 10b – c – 7</a:t>
            </a:r>
          </a:p>
          <a:p>
            <a:pPr lvl="1">
              <a:buNone/>
            </a:pPr>
            <a:r>
              <a:rPr lang="cs-CZ" dirty="0" smtClean="0">
                <a:solidFill>
                  <a:srgbClr val="002060"/>
                </a:solidFill>
              </a:rPr>
              <a:t>Hodnota výrazu: 15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930226"/>
          </a:xfrm>
        </p:spPr>
        <p:txBody>
          <a:bodyPr>
            <a:no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8 + </a:t>
            </a:r>
            <a:r>
              <a:rPr lang="en-US" dirty="0" smtClean="0">
                <a:solidFill>
                  <a:srgbClr val="002060"/>
                </a:solidFill>
              </a:rPr>
              <a:t>[</a:t>
            </a:r>
            <a:r>
              <a:rPr lang="cs-CZ" dirty="0" smtClean="0">
                <a:solidFill>
                  <a:srgbClr val="002060"/>
                </a:solidFill>
              </a:rPr>
              <a:t>4a -5 – 3c + (3a – 2c)</a:t>
            </a:r>
            <a:r>
              <a:rPr lang="en-US" dirty="0" smtClean="0">
                <a:solidFill>
                  <a:srgbClr val="002060"/>
                </a:solidFill>
              </a:rPr>
              <a:t>] </a:t>
            </a:r>
            <a:r>
              <a:rPr lang="cs-CZ" dirty="0" smtClean="0">
                <a:solidFill>
                  <a:srgbClr val="002060"/>
                </a:solidFill>
              </a:rPr>
              <a:t>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b =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24847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8 + </a:t>
            </a:r>
            <a:r>
              <a:rPr lang="en-US" sz="2800" dirty="0" smtClean="0">
                <a:solidFill>
                  <a:srgbClr val="002060"/>
                </a:solidFill>
              </a:rPr>
              <a:t>[</a:t>
            </a:r>
            <a:r>
              <a:rPr lang="cs-CZ" sz="2800" dirty="0" smtClean="0">
                <a:solidFill>
                  <a:srgbClr val="002060"/>
                </a:solidFill>
              </a:rPr>
              <a:t>4a -5 – 3c + (3a – 2c)</a:t>
            </a:r>
            <a:r>
              <a:rPr lang="en-US" sz="2800" dirty="0" smtClean="0">
                <a:solidFill>
                  <a:srgbClr val="002060"/>
                </a:solidFill>
              </a:rPr>
              <a:t>] </a:t>
            </a:r>
            <a:r>
              <a:rPr lang="cs-CZ" sz="2800" dirty="0" smtClean="0">
                <a:solidFill>
                  <a:srgbClr val="002060"/>
                </a:solidFill>
              </a:rPr>
              <a:t>= 7a  - 5c + 3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Hodnota výrazu: 34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Elipsa 5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592288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(5d + 5 – 7a) + (-2d – 4a – 8)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d = -1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20121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(5d + 5 – 7a) + (-2d – 4a – 8) = 3d – 3 – 11a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Hodnota výrazu: - 39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074242"/>
          </a:xfrm>
        </p:spPr>
        <p:txBody>
          <a:bodyPr>
            <a:no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4.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(2d – 4a + 7) – (-8d – 4a -2)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d = -1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(2d – 4a + 7) – (-8d – 4a -2) = 10d + 9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Hodnota výrazu: -1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91264" cy="244827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(7a – 2b + 3) + (4b – 2a – 1)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b =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284117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    </a:t>
            </a:r>
            <a:r>
              <a:rPr lang="cs-CZ" sz="2800" dirty="0" smtClean="0">
                <a:solidFill>
                  <a:srgbClr val="002060"/>
                </a:solidFill>
              </a:rPr>
              <a:t>(7a – 2b + 3) + (4b – 2a – 1) = 5a + 2b + 2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  Hodnota výrazu: 21</a:t>
            </a:r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44827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6.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(5d + 5 -7a) – (-2d – 4a – 8)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d = -1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075240" cy="284117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sz="2800" dirty="0" smtClean="0">
                <a:solidFill>
                  <a:srgbClr val="002060"/>
                </a:solidFill>
              </a:rPr>
              <a:t>(5d + 5 -7a) – (-2d – 4a – 8) = 7d – 3a + 3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 Hodnota výrazu: -25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79432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(2d – 4a + 7) + (-8d - 4a – 2)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d = -1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298519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(2d – 4a + 7) + (-8d - 4a – 2) = -8a – 6d + 5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rgbClr val="002060"/>
                </a:solidFill>
              </a:rPr>
              <a:t>Hodnota výrazu: -23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218258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8. </a:t>
            </a:r>
            <a:r>
              <a:rPr lang="en-US" dirty="0" smtClean="0">
                <a:solidFill>
                  <a:srgbClr val="002060"/>
                </a:solidFill>
              </a:rPr>
              <a:t/>
            </a:r>
            <a:br>
              <a:rPr lang="en-US" dirty="0" smtClean="0">
                <a:solidFill>
                  <a:srgbClr val="002060"/>
                </a:solidFill>
              </a:rPr>
            </a:br>
            <a:r>
              <a:rPr lang="en-US" dirty="0" smtClean="0">
                <a:solidFill>
                  <a:srgbClr val="002060"/>
                </a:solidFill>
              </a:rPr>
              <a:t>5a – [2a – </a:t>
            </a:r>
            <a:r>
              <a:rPr lang="cs-CZ" dirty="0" smtClean="0">
                <a:solidFill>
                  <a:srgbClr val="002060"/>
                </a:solidFill>
              </a:rPr>
              <a:t>(3a + 1) – 2</a:t>
            </a:r>
            <a:r>
              <a:rPr lang="en-US" dirty="0" smtClean="0">
                <a:solidFill>
                  <a:srgbClr val="002060"/>
                </a:solidFill>
              </a:rPr>
              <a:t>]</a:t>
            </a:r>
            <a:r>
              <a:rPr lang="cs-CZ" dirty="0" smtClean="0">
                <a:solidFill>
                  <a:srgbClr val="002060"/>
                </a:solidFill>
              </a:rPr>
              <a:t> – (5 – 7a)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70527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5a – [2a – </a:t>
            </a:r>
            <a:r>
              <a:rPr lang="cs-CZ" sz="2800" dirty="0" smtClean="0">
                <a:solidFill>
                  <a:srgbClr val="002060"/>
                </a:solidFill>
              </a:rPr>
              <a:t>(3a + 1) – 2</a:t>
            </a:r>
            <a:r>
              <a:rPr lang="en-US" sz="2800" dirty="0" smtClean="0">
                <a:solidFill>
                  <a:srgbClr val="002060"/>
                </a:solidFill>
              </a:rPr>
              <a:t>]</a:t>
            </a:r>
            <a:r>
              <a:rPr lang="cs-CZ" sz="2800" dirty="0" smtClean="0">
                <a:solidFill>
                  <a:srgbClr val="002060"/>
                </a:solidFill>
              </a:rPr>
              <a:t> – (5 – 7a) = 13a - 2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rgbClr val="002060"/>
                </a:solidFill>
              </a:rPr>
              <a:t>Hodnota výrazu: 37</a:t>
            </a:r>
          </a:p>
          <a:p>
            <a:pPr>
              <a:buNone/>
            </a:pPr>
            <a:r>
              <a:rPr lang="cs-CZ" dirty="0" smtClean="0"/>
              <a:t>	 </a:t>
            </a:r>
          </a:p>
          <a:p>
            <a:endParaRPr lang="cs-CZ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06686"/>
            <a:ext cx="8229600" cy="1570186"/>
          </a:xfrm>
        </p:spPr>
        <p:txBody>
          <a:bodyPr>
            <a:no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9.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7a + (5b – 4) – </a:t>
            </a:r>
            <a:r>
              <a:rPr lang="en-US" dirty="0" smtClean="0">
                <a:solidFill>
                  <a:srgbClr val="002060"/>
                </a:solidFill>
              </a:rPr>
              <a:t>[3a – </a:t>
            </a:r>
            <a:r>
              <a:rPr lang="cs-CZ" dirty="0" smtClean="0">
                <a:solidFill>
                  <a:srgbClr val="002060"/>
                </a:solidFill>
              </a:rPr>
              <a:t>(2b + 5)</a:t>
            </a:r>
            <a:r>
              <a:rPr lang="en-US" dirty="0" smtClean="0">
                <a:solidFill>
                  <a:srgbClr val="002060"/>
                </a:solidFill>
              </a:rPr>
              <a:t>]</a:t>
            </a:r>
            <a:r>
              <a:rPr lang="cs-CZ" dirty="0" smtClean="0">
                <a:solidFill>
                  <a:srgbClr val="002060"/>
                </a:solidFill>
              </a:rPr>
              <a:t> – 4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3, b =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7981"/>
            <a:ext cx="8229600" cy="4281339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 7a + (5b – 4) – </a:t>
            </a:r>
            <a:r>
              <a:rPr lang="en-US" sz="2800" dirty="0" smtClean="0">
                <a:solidFill>
                  <a:srgbClr val="002060"/>
                </a:solidFill>
              </a:rPr>
              <a:t>[3a – </a:t>
            </a:r>
            <a:r>
              <a:rPr lang="cs-CZ" sz="2800" dirty="0" smtClean="0">
                <a:solidFill>
                  <a:srgbClr val="002060"/>
                </a:solidFill>
              </a:rPr>
              <a:t>(2b + 5)</a:t>
            </a:r>
            <a:r>
              <a:rPr lang="en-US" sz="2800" dirty="0" smtClean="0">
                <a:solidFill>
                  <a:srgbClr val="002060"/>
                </a:solidFill>
              </a:rPr>
              <a:t>]</a:t>
            </a:r>
            <a:r>
              <a:rPr lang="cs-CZ" sz="2800" dirty="0" smtClean="0">
                <a:solidFill>
                  <a:srgbClr val="002060"/>
                </a:solidFill>
              </a:rPr>
              <a:t> – 4 = 4a + 5b – 3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Hodnota výrazu: 19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18654"/>
            <a:ext cx="8219256" cy="214625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3c – (5b + 4) – </a:t>
            </a:r>
            <a:r>
              <a:rPr lang="en-US" dirty="0" smtClean="0">
                <a:solidFill>
                  <a:srgbClr val="002060"/>
                </a:solidFill>
              </a:rPr>
              <a:t>[</a:t>
            </a:r>
            <a:r>
              <a:rPr lang="cs-CZ" dirty="0" smtClean="0">
                <a:solidFill>
                  <a:srgbClr val="002060"/>
                </a:solidFill>
              </a:rPr>
              <a:t>7c + (-3 – 7b)</a:t>
            </a:r>
            <a:r>
              <a:rPr lang="en-US" dirty="0" smtClean="0">
                <a:solidFill>
                  <a:srgbClr val="002060"/>
                </a:solidFill>
              </a:rPr>
              <a:t>]</a:t>
            </a:r>
            <a:r>
              <a:rPr lang="cs-CZ" dirty="0" smtClean="0">
                <a:solidFill>
                  <a:srgbClr val="002060"/>
                </a:solidFill>
              </a:rPr>
              <a:t>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b = 2, c = -2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4045"/>
            <a:ext cx="8075240" cy="341724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3c – (5b + 4) – </a:t>
            </a:r>
            <a:r>
              <a:rPr lang="en-US" sz="2800" dirty="0" smtClean="0">
                <a:solidFill>
                  <a:srgbClr val="002060"/>
                </a:solidFill>
              </a:rPr>
              <a:t>[</a:t>
            </a:r>
            <a:r>
              <a:rPr lang="cs-CZ" sz="2800" dirty="0" smtClean="0">
                <a:solidFill>
                  <a:srgbClr val="002060"/>
                </a:solidFill>
              </a:rPr>
              <a:t>7c + (-3 – 7b)</a:t>
            </a:r>
            <a:r>
              <a:rPr lang="en-US" sz="2800" dirty="0" smtClean="0">
                <a:solidFill>
                  <a:srgbClr val="002060"/>
                </a:solidFill>
              </a:rPr>
              <a:t>]</a:t>
            </a:r>
            <a:r>
              <a:rPr lang="cs-CZ" sz="2800" dirty="0" smtClean="0">
                <a:solidFill>
                  <a:srgbClr val="002060"/>
                </a:solidFill>
              </a:rPr>
              <a:t> = 2b – 4c -7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Hodnota výrazu: 5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008" y="418654"/>
            <a:ext cx="9036496" cy="1930226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11. </a:t>
            </a:r>
            <a:r>
              <a:rPr lang="cs-CZ" sz="4000" dirty="0" smtClean="0">
                <a:solidFill>
                  <a:srgbClr val="002060"/>
                </a:solidFill>
              </a:rPr>
              <a:t/>
            </a:r>
            <a:br>
              <a:rPr lang="cs-CZ" sz="4000" dirty="0" smtClean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-2a – (7 -3a) – </a:t>
            </a:r>
            <a:r>
              <a:rPr lang="en-US" sz="4000" dirty="0" smtClean="0">
                <a:solidFill>
                  <a:srgbClr val="002060"/>
                </a:solidFill>
              </a:rPr>
              <a:t>[5a –</a:t>
            </a:r>
            <a:r>
              <a:rPr lang="cs-CZ" sz="4000" dirty="0" smtClean="0">
                <a:solidFill>
                  <a:srgbClr val="002060"/>
                </a:solidFill>
              </a:rPr>
              <a:t> (</a:t>
            </a:r>
            <a:r>
              <a:rPr lang="en-US" sz="4000" dirty="0" smtClean="0">
                <a:solidFill>
                  <a:srgbClr val="002060"/>
                </a:solidFill>
              </a:rPr>
              <a:t>c + 4</a:t>
            </a:r>
            <a:r>
              <a:rPr lang="cs-CZ" sz="4000" dirty="0" smtClean="0">
                <a:solidFill>
                  <a:srgbClr val="002060"/>
                </a:solidFill>
              </a:rPr>
              <a:t>)</a:t>
            </a:r>
            <a:r>
              <a:rPr lang="en-US" sz="4000" dirty="0" smtClean="0">
                <a:solidFill>
                  <a:srgbClr val="002060"/>
                </a:solidFill>
              </a:rPr>
              <a:t> –</a:t>
            </a:r>
            <a:r>
              <a:rPr lang="cs-CZ" sz="4000" dirty="0" smtClean="0">
                <a:solidFill>
                  <a:srgbClr val="002060"/>
                </a:solidFill>
              </a:rPr>
              <a:t> 1</a:t>
            </a:r>
            <a:r>
              <a:rPr lang="en-US" sz="4000" dirty="0" smtClean="0">
                <a:solidFill>
                  <a:srgbClr val="002060"/>
                </a:solidFill>
              </a:rPr>
              <a:t>]</a:t>
            </a:r>
            <a:r>
              <a:rPr lang="cs-CZ" sz="4000" dirty="0" smtClean="0">
                <a:solidFill>
                  <a:srgbClr val="002060"/>
                </a:solidFill>
              </a:rPr>
              <a:t>- (8c – 7) =</a:t>
            </a:r>
            <a:br>
              <a:rPr lang="cs-CZ" sz="4000" dirty="0" smtClean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a = 3, c = -2 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7941568" cy="344584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-2a – (7 -3a) – </a:t>
            </a:r>
            <a:r>
              <a:rPr lang="en-US" sz="2800" dirty="0" smtClean="0">
                <a:solidFill>
                  <a:srgbClr val="002060"/>
                </a:solidFill>
              </a:rPr>
              <a:t>[5a –</a:t>
            </a:r>
            <a:r>
              <a:rPr lang="cs-CZ" sz="2800" dirty="0" smtClean="0">
                <a:solidFill>
                  <a:srgbClr val="002060"/>
                </a:solidFill>
              </a:rPr>
              <a:t> (</a:t>
            </a:r>
            <a:r>
              <a:rPr lang="en-US" sz="2800" dirty="0" smtClean="0">
                <a:solidFill>
                  <a:srgbClr val="002060"/>
                </a:solidFill>
              </a:rPr>
              <a:t>c + 4</a:t>
            </a:r>
            <a:r>
              <a:rPr lang="cs-CZ" sz="2800" dirty="0" smtClean="0">
                <a:solidFill>
                  <a:srgbClr val="002060"/>
                </a:solidFill>
              </a:rPr>
              <a:t>)</a:t>
            </a:r>
            <a:r>
              <a:rPr lang="en-US" sz="2800" dirty="0" smtClean="0">
                <a:solidFill>
                  <a:srgbClr val="002060"/>
                </a:solidFill>
              </a:rPr>
              <a:t> –</a:t>
            </a:r>
            <a:r>
              <a:rPr lang="cs-CZ" sz="2800" dirty="0" smtClean="0">
                <a:solidFill>
                  <a:srgbClr val="002060"/>
                </a:solidFill>
              </a:rPr>
              <a:t> 1</a:t>
            </a:r>
            <a:r>
              <a:rPr lang="en-US" sz="2800" dirty="0" smtClean="0">
                <a:solidFill>
                  <a:srgbClr val="002060"/>
                </a:solidFill>
              </a:rPr>
              <a:t>]</a:t>
            </a:r>
            <a:r>
              <a:rPr lang="cs-CZ" sz="2800" dirty="0" smtClean="0">
                <a:solidFill>
                  <a:srgbClr val="002060"/>
                </a:solidFill>
              </a:rPr>
              <a:t>- (8c – 7) =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= - 4a – 7c + 5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Hodnota výrazu: 5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16421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(3a + 6).(2 – 8c) + (4a + 2).(6 – 9c)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92129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(3a + 6).(2 – 8c) + (4a + 2).(6 – 9c) = 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= 30a – 66c – 54ac + 24 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221825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(4 + b).(5 – 3c) – 2.(2 – 2b)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(4 + b).(5 – 3c) – 2.(2 – 2b) =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= 9b – 12c – 3bc + 16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(c – 1).(b + 1) – (c +2).(b – 2) = 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76053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(c – 1).(b + 1) – (c +2).(b – 2) = - 3b + 3c +3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57808"/>
            <a:ext cx="8229600" cy="11430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(2d – 5).(3a – 1) – (d + 5).(3a – 1)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19461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(2d – 5).(3a – 1) – (d + 5).(3a – 1) =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=  -30a – d + 3ad +10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POZOR: Přednost násobení před odčítáním!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272231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16.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(16a – 4b) . (16a – 4b)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(16a – 4b) . (16a – 4b) = 256a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> – 128ab + 16b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404664"/>
            <a:ext cx="8229600" cy="144016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(14c + 2d) . (14c + 2d)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(14c + 2d) . (14c + 2d) = 196c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> + 56cd + 4d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18.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(17 – 13a) . (17 + 13a)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(17 – 13a) . (17 + 13a) = 289 – 169a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01622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19.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(7b – 2c) . (5a – 4b)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(7b – 2c) . (5a – 4b) = 35ab – 28b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> – 10ac + 8bc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74638"/>
            <a:ext cx="8363272" cy="171420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(9 – 3z) . (9 + 3z)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7859216" cy="356125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(9 – 3z) . (9 + 3z) = 81 – 9z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6646"/>
            <a:ext cx="8229600" cy="149817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21.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(a – 7) . ( b + 7)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(a – 7) . ( b + 7) = ab + 7a – 7b - 49</a:t>
            </a:r>
            <a:endParaRPr lang="cs-CZ" sz="2800" dirty="0"/>
          </a:p>
        </p:txBody>
      </p:sp>
      <p:sp>
        <p:nvSpPr>
          <p:cNvPr id="5" name="Elipsa 4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508</TotalTime>
  <Words>374</Words>
  <Application>Microsoft Office PowerPoint</Application>
  <PresentationFormat>Předvádění na obrazovce (4:3)</PresentationFormat>
  <Paragraphs>143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VÝRAZY S PROMĚNNOU  HRA</vt:lpstr>
      <vt:lpstr>Snímek 2</vt:lpstr>
      <vt:lpstr>Pravidla</vt:lpstr>
      <vt:lpstr>Zjednodušte výrazy a pokud je zadáno,vypočtěte jejich hodnotu.  </vt:lpstr>
      <vt:lpstr>1.  [5b + 3c + (-5 + b – 4c) + 4b] – 2 = b = 2, c = -2</vt:lpstr>
      <vt:lpstr>2.  8 + [4a -5 – 3c + (3a – 2c)] = a = 3, b = 2</vt:lpstr>
      <vt:lpstr>3.  (5d + 5 – 7a) + (-2d – 4a – 8) = a = 3, d = -1</vt:lpstr>
      <vt:lpstr>4.  (2d – 4a + 7) – (-8d – 4a -2) = a = 3, d = -1</vt:lpstr>
      <vt:lpstr>5.  (7a – 2b + 3) + (4b – 2a – 1) = a = 3, b = 2</vt:lpstr>
      <vt:lpstr>6.  (5d + 5 -7a) – (-2d – 4a – 8) = a = 3, d = -1</vt:lpstr>
      <vt:lpstr>7.  (2d – 4a + 7) + (-8d - 4a – 2) = a = 3, d = -1</vt:lpstr>
      <vt:lpstr>8.  5a – [2a – (3a + 1) – 2] – (5 – 7a) = a = 3</vt:lpstr>
      <vt:lpstr>9.  7a + (5b – 4) – [3a – (2b + 5)] – 4 = a = 3, b = 2</vt:lpstr>
      <vt:lpstr>10.  3c – (5b + 4) – [7c + (-3 – 7b)] = b = 2, c = -2</vt:lpstr>
      <vt:lpstr>11.  -2a – (7 -3a) – [5a – (c + 4) – 1]- (8c – 7) = a = 3, c = -2 </vt:lpstr>
      <vt:lpstr>12.  (3a + 6).(2 – 8c) + (4a + 2).(6 – 9c) =</vt:lpstr>
      <vt:lpstr>13.  (4 + b).(5 – 3c) – 2.(2 – 2b) =</vt:lpstr>
      <vt:lpstr>14. (c – 1).(b + 1) – (c +2).(b – 2) =  </vt:lpstr>
      <vt:lpstr>15. (2d – 5).(3a – 1) – (d + 5).(3a – 1) =</vt:lpstr>
      <vt:lpstr>16. (16a – 4b) . (16a – 4b) =</vt:lpstr>
      <vt:lpstr>17. (14c + 2d) . (14c + 2d) = </vt:lpstr>
      <vt:lpstr>18. (17 – 13a) . (17 + 13a) = </vt:lpstr>
      <vt:lpstr>19. (7b – 2c) . (5a – 4b) = </vt:lpstr>
      <vt:lpstr>20. (9 – 3z) . (9 + 3z) = </vt:lpstr>
      <vt:lpstr>21. (a – 7) . ( b + 7) =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Jitka Vystavělová</cp:lastModifiedBy>
  <cp:revision>95</cp:revision>
  <dcterms:created xsi:type="dcterms:W3CDTF">2012-04-29T12:49:10Z</dcterms:created>
  <dcterms:modified xsi:type="dcterms:W3CDTF">2013-03-17T16:44:51Z</dcterms:modified>
</cp:coreProperties>
</file>