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7" r:id="rId9"/>
    <p:sldId id="261" r:id="rId10"/>
    <p:sldId id="264" r:id="rId11"/>
    <p:sldId id="265" r:id="rId12"/>
    <p:sldId id="268" r:id="rId13"/>
    <p:sldId id="269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FFCC66"/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97" autoAdjust="0"/>
    <p:restoredTop sz="94643" autoAdjust="0"/>
  </p:normalViewPr>
  <p:slideViewPr>
    <p:cSldViewPr>
      <p:cViewPr>
        <p:scale>
          <a:sx n="100" d="100"/>
          <a:sy n="100" d="100"/>
        </p:scale>
        <p:origin x="-1602" y="-2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18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258AC-4FE5-4064-9A50-4D5CA424540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slide" Target="slide8.xml"/><Relationship Id="rId10" Type="http://schemas.openxmlformats.org/officeDocument/2006/relationships/slide" Target="slide13.xml"/><Relationship Id="rId4" Type="http://schemas.openxmlformats.org/officeDocument/2006/relationships/slide" Target="slide7.xml"/><Relationship Id="rId9" Type="http://schemas.openxmlformats.org/officeDocument/2006/relationships/slide" Target="slide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8"/>
            <a:ext cx="8458200" cy="237626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Slovní úlohy</a:t>
            </a:r>
            <a:b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</a:b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HRA</a:t>
            </a:r>
            <a:endParaRPr lang="cs-CZ" b="1" dirty="0">
              <a:solidFill>
                <a:srgbClr val="002060"/>
              </a:solidFill>
              <a:latin typeface="Comic Sans MS" pitchFamily="66" charset="0"/>
              <a:cs typeface="Times New Roman" pitchFamily="18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</a:t>
            </a:r>
            <a:r>
              <a:rPr lang="cs-CZ" b="1" dirty="0" err="1" smtClean="0"/>
              <a:t>Kokory</a:t>
            </a:r>
            <a:endParaRPr lang="cs-CZ" b="1" dirty="0" smtClean="0"/>
          </a:p>
          <a:p>
            <a:r>
              <a:rPr lang="cs-CZ" dirty="0" smtClean="0"/>
              <a:t>Číslo projektu</a:t>
            </a:r>
            <a:r>
              <a:rPr lang="cs-CZ" smtClean="0"/>
              <a:t>: </a:t>
            </a:r>
            <a:r>
              <a:rPr lang="cs-CZ" b="1" smtClean="0"/>
              <a:t>CZ.1.07/1.4.00/21.2149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</a:t>
            </a:r>
            <a:r>
              <a:rPr lang="cs-CZ" b="1" dirty="0" err="1" smtClean="0"/>
              <a:t>Vystavělová</a:t>
            </a:r>
            <a:endParaRPr lang="cs-CZ" b="1" dirty="0" smtClean="0"/>
          </a:p>
          <a:p>
            <a:r>
              <a:rPr lang="cs-CZ" dirty="0" smtClean="0"/>
              <a:t>Datum: </a:t>
            </a:r>
            <a:r>
              <a:rPr lang="cs-CZ" b="1" dirty="0" smtClean="0"/>
              <a:t>14. 1. 2013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dirty="0" smtClean="0"/>
              <a:t>: VY_32_INOVACE_58_M_II_Slovní úlohy hra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 Lineární rovnice</a:t>
            </a:r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b="1" dirty="0" smtClean="0"/>
              <a:t>: Hra slouží k procvičení  řešení slovních úloh pomocí lineární rovnice s jednou neznámou, rozvíjí schopnost aplikovat vědomosti na konkrétních příkladech, podporuje týmovou spolupráci, slouží pro práci ve skupině i k samostatné práci na PC</a:t>
            </a:r>
            <a:endParaRPr lang="cs-CZ" dirty="0" smtClean="0"/>
          </a:p>
          <a:p>
            <a:r>
              <a:rPr lang="cs-CZ" dirty="0" smtClean="0"/>
              <a:t>Věková skupina: </a:t>
            </a:r>
            <a:r>
              <a:rPr lang="cs-CZ" b="1" dirty="0" smtClean="0"/>
              <a:t>8.ročník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Matematika a její aplikace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Matematika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Pravidla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sz="3900" dirty="0" smtClean="0">
              <a:solidFill>
                <a:srgbClr val="002060"/>
              </a:solidFill>
            </a:endParaRPr>
          </a:p>
          <a:p>
            <a:r>
              <a:rPr lang="cs-CZ" sz="3900" dirty="0" smtClean="0">
                <a:solidFill>
                  <a:srgbClr val="002060"/>
                </a:solidFill>
              </a:rPr>
              <a:t>Žáci se rozdělí do skupin.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Vylosují si pořadí, ve kterém si budou vybírat otázky.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Kontrola odpovědi: Po kliknutí pod zadáním otázky se zobrazí správná odpověď. Další kliknutí – zpět - na výběr otázek.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Za správnou odpověď získává skupina bod.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Body zapisujeme na tabuli.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Pro samostatné procvičení učiva - možno hrát individuálně na PC.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051722" y="2852936"/>
          <a:ext cx="4824534" cy="1097280"/>
        </p:xfrm>
        <a:graphic>
          <a:graphicData uri="http://schemas.openxmlformats.org/drawingml/2006/table">
            <a:tbl>
              <a:tblPr bandRow="1">
                <a:tableStyleId>{284E427A-3D55-4303-BF80-6455036E1DE7}</a:tableStyleId>
              </a:tblPr>
              <a:tblGrid>
                <a:gridCol w="1608178"/>
                <a:gridCol w="1608178"/>
                <a:gridCol w="1608178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2" action="ppaction://hlinksldjump"/>
                        </a:rPr>
                        <a:t>1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3" action="ppaction://hlinksldjump"/>
                        </a:rPr>
                        <a:t>2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4" action="ppaction://hlinksldjump"/>
                        </a:rPr>
                        <a:t>3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3082354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1.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Lyžařské středisko navštívilo během tří týdnů 4520 lidí. První týden zde bylo o 250 lidí více než druhý týden, třetí týden 1,5krát více lidí než v druhém týdnu. Kolik lidí navštívilo středisko v jednotlivých týdnech?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717032"/>
            <a:ext cx="8352928" cy="30243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	druhý týden ….. x lidí</a:t>
            </a:r>
          </a:p>
          <a:p>
            <a:pPr lvl="1">
              <a:buNone/>
            </a:pPr>
            <a:r>
              <a:rPr lang="cs-CZ" dirty="0" smtClean="0"/>
              <a:t>	x + 250 + x + 1,5x = 4520</a:t>
            </a:r>
          </a:p>
          <a:p>
            <a:pPr lvl="1">
              <a:buNone/>
            </a:pPr>
            <a:r>
              <a:rPr lang="cs-CZ" dirty="0" smtClean="0"/>
              <a:t>                           3,5x = 4270</a:t>
            </a:r>
          </a:p>
          <a:p>
            <a:pPr lvl="1">
              <a:buNone/>
            </a:pPr>
            <a:r>
              <a:rPr lang="cs-CZ" dirty="0" smtClean="0"/>
              <a:t>                                 x = 1220</a:t>
            </a:r>
          </a:p>
          <a:p>
            <a:pPr lvl="1">
              <a:buNone/>
            </a:pPr>
            <a:r>
              <a:rPr lang="cs-CZ" dirty="0" smtClean="0"/>
              <a:t>Druhý týden navštívilo lyžařské středisko 1220 lidí,</a:t>
            </a:r>
          </a:p>
          <a:p>
            <a:pPr lvl="1">
              <a:buNone/>
            </a:pPr>
            <a:r>
              <a:rPr lang="cs-CZ" dirty="0" smtClean="0"/>
              <a:t>první týden 1470 lidí, třetí týden 1830 lidí.  </a:t>
            </a:r>
          </a:p>
          <a:p>
            <a:pPr lvl="1">
              <a:buNone/>
            </a:pP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948264" y="407707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496944" cy="288032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2.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Martin si koupil svetr, tričko stálo o 150 Kč méně než svetr, kalhoty stály dvakrát více než svetr. Celkem nákup stál 1846 Kč. Kolik stály jednotlivé kusy oblečení?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068960"/>
            <a:ext cx="8219256" cy="352839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>
                <a:solidFill>
                  <a:srgbClr val="0070C0"/>
                </a:solidFill>
              </a:rPr>
              <a:t>svetr …….x Kč</a:t>
            </a:r>
          </a:p>
          <a:p>
            <a:pPr>
              <a:buNone/>
            </a:pPr>
            <a:r>
              <a:rPr lang="cs-CZ" dirty="0" smtClean="0"/>
              <a:t>		x + (x – 150) + 2x = 1846</a:t>
            </a:r>
          </a:p>
          <a:p>
            <a:pPr>
              <a:buNone/>
            </a:pPr>
            <a:r>
              <a:rPr lang="cs-CZ" dirty="0" smtClean="0"/>
              <a:t>                                    4x = 1996</a:t>
            </a:r>
          </a:p>
          <a:p>
            <a:pPr>
              <a:buNone/>
            </a:pPr>
            <a:r>
              <a:rPr lang="cs-CZ" dirty="0" smtClean="0"/>
              <a:t>                                       x = 499</a:t>
            </a:r>
          </a:p>
          <a:p>
            <a:pPr>
              <a:buNone/>
            </a:pPr>
            <a:r>
              <a:rPr lang="cs-CZ" dirty="0" smtClean="0"/>
              <a:t>Svetr stál 499 Kč, tričko 349 Kč a kalhoty 998 Kč.</a:t>
            </a:r>
            <a:endParaRPr lang="cs-CZ" dirty="0"/>
          </a:p>
        </p:txBody>
      </p:sp>
      <p:sp>
        <p:nvSpPr>
          <p:cNvPr id="7" name="Elipsa 6">
            <a:hlinkClick r:id="rId2" action="ppaction://hlinksldjump"/>
          </p:cNvPr>
          <p:cNvSpPr/>
          <p:nvPr/>
        </p:nvSpPr>
        <p:spPr>
          <a:xfrm>
            <a:off x="7164288" y="4293096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358641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3.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8.A nasbírala o 128 kg starého papíru více než 8.B, 8.C nasbírala 1,5 krát více papíru než </a:t>
            </a:r>
            <a:r>
              <a:rPr lang="cs-CZ" sz="4000" dirty="0" smtClean="0">
                <a:solidFill>
                  <a:srgbClr val="002060"/>
                </a:solidFill>
              </a:rPr>
              <a:t>8.A. Třídy </a:t>
            </a:r>
            <a:r>
              <a:rPr lang="cs-CZ" sz="4000" dirty="0" smtClean="0">
                <a:solidFill>
                  <a:srgbClr val="002060"/>
                </a:solidFill>
              </a:rPr>
              <a:t>nasbíraly </a:t>
            </a:r>
            <a:r>
              <a:rPr lang="cs-CZ" sz="4000" dirty="0" smtClean="0">
                <a:solidFill>
                  <a:srgbClr val="002060"/>
                </a:solidFill>
              </a:rPr>
              <a:t>dohromady</a:t>
            </a:r>
            <a:r>
              <a:rPr lang="cs-CZ" sz="4000" dirty="0" smtClean="0">
                <a:solidFill>
                  <a:srgbClr val="002060"/>
                </a:solidFill>
              </a:rPr>
              <a:t> </a:t>
            </a:r>
            <a:r>
              <a:rPr lang="cs-CZ" sz="4000" dirty="0" smtClean="0">
                <a:solidFill>
                  <a:srgbClr val="002060"/>
                </a:solidFill>
              </a:rPr>
              <a:t>3 470 kg starého papíru. Kolik kg papíru nasbíraly jednotlivé třídy?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573016"/>
            <a:ext cx="8964488" cy="3024336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Správná odpověď:    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0070C0"/>
                </a:solidFill>
              </a:rPr>
              <a:t>8.B ……. x kg papíru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</a:t>
            </a:r>
            <a:r>
              <a:rPr lang="cs-CZ" sz="2400" dirty="0" smtClean="0"/>
              <a:t>x + 128 + x + 1,5(x + 128) = 3470</a:t>
            </a:r>
          </a:p>
          <a:p>
            <a:pPr>
              <a:buNone/>
            </a:pPr>
            <a:r>
              <a:rPr lang="cs-CZ" sz="2400" dirty="0" smtClean="0"/>
              <a:t>                   3,5x + 128 + 192 = 3470</a:t>
            </a:r>
          </a:p>
          <a:p>
            <a:pPr>
              <a:buNone/>
            </a:pPr>
            <a:r>
              <a:rPr lang="cs-CZ" sz="2400" dirty="0" smtClean="0"/>
              <a:t>                                         3,5x = 3150</a:t>
            </a:r>
          </a:p>
          <a:p>
            <a:pPr>
              <a:buNone/>
            </a:pPr>
            <a:r>
              <a:rPr lang="cs-CZ" sz="2400" dirty="0" smtClean="0"/>
              <a:t>                                               x = 900</a:t>
            </a:r>
          </a:p>
          <a:p>
            <a:pPr>
              <a:buNone/>
            </a:pPr>
            <a:r>
              <a:rPr lang="cs-CZ" sz="2400" dirty="0" smtClean="0"/>
              <a:t>8.A nasbírala 1028 kg, 8.B 900 kg a 8.C 1542 kg starého papíru.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</a:t>
            </a:r>
            <a:endParaRPr lang="cs-CZ" sz="2000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164288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4.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Tyč je ukotvena ¾ metru pod zemí, což </a:t>
            </a:r>
            <a:r>
              <a:rPr lang="cs-CZ" dirty="0" smtClean="0">
                <a:solidFill>
                  <a:srgbClr val="002060"/>
                </a:solidFill>
              </a:rPr>
              <a:t>jsou dvě sedminy </a:t>
            </a:r>
            <a:r>
              <a:rPr lang="cs-CZ" dirty="0" smtClean="0">
                <a:solidFill>
                  <a:srgbClr val="002060"/>
                </a:solidFill>
              </a:rPr>
              <a:t>její délky. Kolik cm měří tyč?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507288" cy="388843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0070C0"/>
                </a:solidFill>
              </a:rPr>
              <a:t>délka tyče …..x metrů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dirty="0" smtClean="0">
                <a:solidFill>
                  <a:srgbClr val="002060"/>
                </a:solidFill>
              </a:rPr>
              <a:t>¾ m = 75 cm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     75 = 2/7 </a:t>
            </a:r>
            <a:r>
              <a:rPr lang="cs-CZ" dirty="0" smtClean="0">
                <a:solidFill>
                  <a:srgbClr val="002060"/>
                </a:solidFill>
              </a:rPr>
              <a:t>x   l .7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   525 = 2x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262,5 = x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Tyč měří 262,5 cm.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508104" y="443711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91264" cy="280831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5.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Myslím si číslo. Když od něho odečtu jeho šestinu, získám 40.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229600" cy="2841179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0070C0"/>
                </a:solidFill>
              </a:rPr>
              <a:t>hledané číslo ……x</a:t>
            </a:r>
          </a:p>
          <a:p>
            <a:pPr>
              <a:buNone/>
            </a:pPr>
            <a:r>
              <a:rPr lang="cs-CZ" dirty="0" smtClean="0"/>
              <a:t>	x – 1/6 x = 40</a:t>
            </a:r>
          </a:p>
          <a:p>
            <a:pPr>
              <a:buNone/>
            </a:pPr>
            <a:r>
              <a:rPr lang="cs-CZ" dirty="0" smtClean="0"/>
              <a:t>          5/6 x = </a:t>
            </a:r>
            <a:r>
              <a:rPr lang="cs-CZ" dirty="0" smtClean="0"/>
              <a:t>40     l . 6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5x = 240</a:t>
            </a:r>
          </a:p>
          <a:p>
            <a:pPr>
              <a:buNone/>
            </a:pPr>
            <a:r>
              <a:rPr lang="cs-CZ" dirty="0" smtClean="0"/>
              <a:t>                  x = 48</a:t>
            </a:r>
          </a:p>
          <a:p>
            <a:pPr>
              <a:buNone/>
            </a:pPr>
            <a:r>
              <a:rPr lang="cs-CZ" dirty="0" smtClean="0"/>
              <a:t>Myslím si číslo 48.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164288" y="386104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2722314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6.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Čtvrtina čísla je stejná jako jeho polovina zmenšená o šest.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996952"/>
            <a:ext cx="7931224" cy="3129211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0070C0"/>
                </a:solidFill>
              </a:rPr>
              <a:t>hledané číslo …… x</a:t>
            </a:r>
          </a:p>
          <a:p>
            <a:pPr>
              <a:buNone/>
            </a:pPr>
            <a:r>
              <a:rPr lang="cs-CZ" dirty="0" smtClean="0"/>
              <a:t>	X/4 = X/2 – 6         </a:t>
            </a:r>
            <a:r>
              <a:rPr lang="cs-CZ" dirty="0" smtClean="0"/>
              <a:t>l </a:t>
            </a:r>
            <a:r>
              <a:rPr lang="cs-CZ" dirty="0" smtClean="0"/>
              <a:t>. 4</a:t>
            </a:r>
          </a:p>
          <a:p>
            <a:pPr>
              <a:buNone/>
            </a:pPr>
            <a:r>
              <a:rPr lang="cs-CZ" dirty="0" smtClean="0"/>
              <a:t>        x = 2x – 24</a:t>
            </a:r>
          </a:p>
          <a:p>
            <a:pPr>
              <a:buNone/>
            </a:pPr>
            <a:r>
              <a:rPr lang="cs-CZ" dirty="0" smtClean="0"/>
              <a:t>      - x = - 24</a:t>
            </a:r>
          </a:p>
          <a:p>
            <a:pPr>
              <a:buNone/>
            </a:pPr>
            <a:r>
              <a:rPr lang="cs-CZ" dirty="0" smtClean="0"/>
              <a:t>         x = 24</a:t>
            </a:r>
          </a:p>
          <a:p>
            <a:pPr>
              <a:buNone/>
            </a:pPr>
            <a:r>
              <a:rPr lang="cs-CZ" dirty="0" smtClean="0"/>
              <a:t>      Hledané číslo je 24.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876256" y="4365104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3082354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7.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Utratil jsem za dárky 510 Kč. Sestře jsem koupil v akci parfém, mladšímu bratrovi karty o 30% levnější než parfém. Kolik Kč stály karty?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8363272" cy="371703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0070C0"/>
                </a:solidFill>
              </a:rPr>
              <a:t>parfém …… x Kč</a:t>
            </a:r>
          </a:p>
          <a:p>
            <a:pPr>
              <a:buNone/>
            </a:pPr>
            <a:r>
              <a:rPr lang="cs-CZ" dirty="0" smtClean="0"/>
              <a:t>	  x + 0,70x = 510	70% z 300 = 210</a:t>
            </a:r>
          </a:p>
          <a:p>
            <a:pPr>
              <a:buNone/>
            </a:pPr>
            <a:r>
              <a:rPr lang="cs-CZ" dirty="0" smtClean="0"/>
              <a:t>              1,7x = 510</a:t>
            </a:r>
          </a:p>
          <a:p>
            <a:pPr>
              <a:buNone/>
            </a:pPr>
            <a:r>
              <a:rPr lang="cs-CZ" dirty="0" smtClean="0"/>
              <a:t>                    x = 300 </a:t>
            </a:r>
          </a:p>
          <a:p>
            <a:pPr>
              <a:buNone/>
            </a:pPr>
            <a:r>
              <a:rPr lang="cs-CZ" dirty="0" smtClean="0"/>
              <a:t>Karty stály 210 Kč.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164288" y="4293096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8.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Mé tety mají celkem 189 let. Alice je o 5 % mladší než Bára, Cilka je o 20 % starší než Bára. Jak staré jsou tety?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19256" cy="4320480"/>
          </a:xfrm>
        </p:spPr>
        <p:txBody>
          <a:bodyPr>
            <a:normAutofit fontScale="62500" lnSpcReduction="20000"/>
          </a:bodyPr>
          <a:lstStyle/>
          <a:p>
            <a:r>
              <a:rPr lang="cs-CZ" sz="4500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4500" dirty="0" smtClean="0">
                <a:solidFill>
                  <a:srgbClr val="FF0000"/>
                </a:solidFill>
              </a:rPr>
              <a:t>	</a:t>
            </a:r>
            <a:r>
              <a:rPr lang="cs-CZ" sz="4500" dirty="0" smtClean="0">
                <a:solidFill>
                  <a:srgbClr val="0070C0"/>
                </a:solidFill>
              </a:rPr>
              <a:t>věk Báry …… x</a:t>
            </a:r>
          </a:p>
          <a:p>
            <a:pPr>
              <a:buNone/>
            </a:pPr>
            <a:r>
              <a:rPr lang="cs-CZ" sz="4500" dirty="0" smtClean="0">
                <a:solidFill>
                  <a:srgbClr val="FF0000"/>
                </a:solidFill>
              </a:rPr>
              <a:t>	</a:t>
            </a:r>
            <a:r>
              <a:rPr lang="cs-CZ" sz="4500" dirty="0" smtClean="0"/>
              <a:t>0,95x + x + 1,2x = 189	  		 95% z 60 = 57</a:t>
            </a:r>
          </a:p>
          <a:p>
            <a:pPr>
              <a:buNone/>
            </a:pPr>
            <a:r>
              <a:rPr lang="cs-CZ" sz="4500" dirty="0" smtClean="0"/>
              <a:t>                     3,15 x = 189        		120% z 60 = 72</a:t>
            </a:r>
          </a:p>
          <a:p>
            <a:pPr>
              <a:buNone/>
            </a:pPr>
            <a:r>
              <a:rPr lang="cs-CZ" sz="4500" dirty="0" smtClean="0"/>
              <a:t>                              x = 60 </a:t>
            </a:r>
          </a:p>
          <a:p>
            <a:pPr>
              <a:buNone/>
            </a:pPr>
            <a:endParaRPr lang="cs-CZ" sz="4500" dirty="0" smtClean="0"/>
          </a:p>
          <a:p>
            <a:pPr>
              <a:buNone/>
            </a:pPr>
            <a:r>
              <a:rPr lang="cs-CZ" sz="4500" dirty="0" smtClean="0"/>
              <a:t>Alice má 57 let, Bára má 60 let</a:t>
            </a:r>
          </a:p>
          <a:p>
            <a:pPr>
              <a:buNone/>
            </a:pPr>
            <a:r>
              <a:rPr lang="cs-CZ" sz="4500" dirty="0" smtClean="0"/>
              <a:t>a Cilka má 72 let.</a:t>
            </a:r>
            <a:br>
              <a:rPr lang="cs-CZ" sz="4500" dirty="0" smtClean="0"/>
            </a:br>
            <a:endParaRPr lang="cs-CZ" sz="4500" dirty="0" smtClean="0"/>
          </a:p>
          <a:p>
            <a:pPr>
              <a:buNone/>
            </a:pPr>
            <a:r>
              <a:rPr lang="cs-CZ" dirty="0" smtClean="0"/>
              <a:t>	 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43711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337038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9.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5% žáků třídy chodí hrát šachy, čtvrtina třídy hraje florbal, 30% chodí do tanečního kroužku a 8 žáků navštěvuje keramiku. Kolik žáků je celkem ve třídě?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140968"/>
            <a:ext cx="8435280" cy="36004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0070C0"/>
                </a:solidFill>
              </a:rPr>
              <a:t>počet žáků ve třídě …… x</a:t>
            </a:r>
          </a:p>
          <a:p>
            <a:pPr>
              <a:buNone/>
            </a:pPr>
            <a:r>
              <a:rPr lang="cs-CZ" dirty="0" smtClean="0"/>
              <a:t>	0,05x + 0,25x + 0,30x + 8 = x</a:t>
            </a:r>
          </a:p>
          <a:p>
            <a:pPr>
              <a:buNone/>
            </a:pPr>
            <a:r>
              <a:rPr lang="cs-CZ" dirty="0" smtClean="0"/>
              <a:t>                                  0,6x + 8 = x</a:t>
            </a:r>
          </a:p>
          <a:p>
            <a:pPr>
              <a:buNone/>
            </a:pPr>
            <a:r>
              <a:rPr lang="cs-CZ" dirty="0" smtClean="0"/>
              <a:t>                                              8 = 0,4x   </a:t>
            </a:r>
            <a:r>
              <a:rPr lang="cs-CZ" dirty="0" smtClean="0"/>
              <a:t>l</a:t>
            </a:r>
            <a:r>
              <a:rPr lang="cs-CZ" dirty="0" smtClean="0"/>
              <a:t> </a:t>
            </a:r>
            <a:r>
              <a:rPr lang="cs-CZ" dirty="0" smtClean="0"/>
              <a:t>: 0,4</a:t>
            </a:r>
          </a:p>
          <a:p>
            <a:pPr>
              <a:buNone/>
            </a:pPr>
            <a:r>
              <a:rPr lang="cs-CZ" dirty="0" smtClean="0"/>
              <a:t>                                            20 = x</a:t>
            </a:r>
          </a:p>
          <a:p>
            <a:pPr>
              <a:buNone/>
            </a:pPr>
            <a:r>
              <a:rPr lang="cs-CZ" dirty="0" smtClean="0"/>
              <a:t>Ve třídě je 20 žáků.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092280" y="494116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Texty: vlastní práce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610</TotalTime>
  <Words>232</Words>
  <Application>Microsoft Office PowerPoint</Application>
  <PresentationFormat>Předvádění na obrazovce (4:3)</PresentationFormat>
  <Paragraphs>116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Slovní úlohy HRA</vt:lpstr>
      <vt:lpstr>Snímek 2</vt:lpstr>
      <vt:lpstr>Pravidla</vt:lpstr>
      <vt:lpstr>Snímek 4</vt:lpstr>
      <vt:lpstr>1.  Lyžařské středisko navštívilo během tří týdnů 4520 lidí. První týden zde bylo o 250 lidí více než druhý týden, třetí týden 1,5krát více lidí než v druhém týdnu. Kolik lidí navštívilo středisko v jednotlivých týdnech?</vt:lpstr>
      <vt:lpstr>2.  Martin si koupil svetr, tričko stálo o 150 Kč méně než svetr, kalhoty stály dvakrát více než svetr. Celkem nákup stál 1846 Kč. Kolik stály jednotlivé kusy oblečení? </vt:lpstr>
      <vt:lpstr>3.  8.A nasbírala o 128 kg starého papíru více než 8.B, 8.C nasbírala 1,5 krát více papíru než 8.A. Třídy nasbíraly dohromady 3 470 kg starého papíru. Kolik kg papíru nasbíraly jednotlivé třídy?  </vt:lpstr>
      <vt:lpstr>4.   Tyč je ukotvena ¾ metru pod zemí, což jsou dvě sedminy její délky. Kolik cm měří tyč? </vt:lpstr>
      <vt:lpstr>5.  Myslím si číslo. Když od něho odečtu jeho šestinu, získám 40.  </vt:lpstr>
      <vt:lpstr>6.  Čtvrtina čísla je stejná jako jeho polovina zmenšená o šest. </vt:lpstr>
      <vt:lpstr>7.  Utratil jsem za dárky 510 Kč. Sestře jsem koupil v akci parfém, mladšímu bratrovi karty o 30% levnější než parfém. Kolik Kč stály karty?  </vt:lpstr>
      <vt:lpstr>8.  Mé tety mají celkem 189 let. Alice je o 5 % mladší než Bára, Cilka je o 20 % starší než Bára. Jak staré jsou tety? </vt:lpstr>
      <vt:lpstr>9.  5% žáků třídy chodí hrát šachy, čtvrtina třídy hraje florbal, 30% chodí do tanečního kroužku a 8 žáků navštěvuje keramiku. Kolik žáků je celkem ve třídě? 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Jitka Vystavělová</dc:creator>
  <cp:lastModifiedBy>Jitka Vystavělová</cp:lastModifiedBy>
  <cp:revision>143</cp:revision>
  <dcterms:created xsi:type="dcterms:W3CDTF">2012-04-29T12:49:10Z</dcterms:created>
  <dcterms:modified xsi:type="dcterms:W3CDTF">2013-04-06T08:03:13Z</dcterms:modified>
</cp:coreProperties>
</file>