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7" r:id="rId9"/>
    <p:sldId id="261" r:id="rId10"/>
    <p:sldId id="264" r:id="rId11"/>
    <p:sldId id="265" r:id="rId12"/>
    <p:sldId id="268" r:id="rId13"/>
    <p:sldId id="269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FFCC66"/>
    <a:srgbClr val="FF66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797" autoAdjust="0"/>
    <p:restoredTop sz="94643" autoAdjust="0"/>
  </p:normalViewPr>
  <p:slideViewPr>
    <p:cSldViewPr>
      <p:cViewPr>
        <p:scale>
          <a:sx n="100" d="100"/>
          <a:sy n="100" d="100"/>
        </p:scale>
        <p:origin x="-516" y="-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718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D258AC-4FE5-4064-9A50-4D5CA4245404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3" Type="http://schemas.openxmlformats.org/officeDocument/2006/relationships/slide" Target="slide6.xml"/><Relationship Id="rId7" Type="http://schemas.openxmlformats.org/officeDocument/2006/relationships/slide" Target="slide10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6" Type="http://schemas.openxmlformats.org/officeDocument/2006/relationships/slide" Target="slide9.xml"/><Relationship Id="rId5" Type="http://schemas.openxmlformats.org/officeDocument/2006/relationships/slide" Target="slide8.xml"/><Relationship Id="rId10" Type="http://schemas.openxmlformats.org/officeDocument/2006/relationships/slide" Target="slide13.xml"/><Relationship Id="rId4" Type="http://schemas.openxmlformats.org/officeDocument/2006/relationships/slide" Target="slide7.xml"/><Relationship Id="rId9" Type="http://schemas.openxmlformats.org/officeDocument/2006/relationships/slide" Target="slide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2.bin"/><Relationship Id="rId4" Type="http://schemas.openxmlformats.org/officeDocument/2006/relationships/oleObject" Target="../embeddings/oleObject1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oleObject" Target="../embeddings/oleObject4.bin"/><Relationship Id="rId4" Type="http://schemas.openxmlformats.org/officeDocument/2006/relationships/oleObject" Target="../embeddings/oleObject3.bin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5" Type="http://schemas.openxmlformats.org/officeDocument/2006/relationships/oleObject" Target="../embeddings/oleObject6.bin"/><Relationship Id="rId4" Type="http://schemas.openxmlformats.org/officeDocument/2006/relationships/oleObject" Target="../embeddings/oleObject5.bin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Rovnice</a:t>
            </a:r>
            <a:br>
              <a:rPr lang="cs-CZ" dirty="0" smtClean="0"/>
            </a:br>
            <a:r>
              <a:rPr lang="cs-CZ" dirty="0" smtClean="0"/>
              <a:t>HRA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>
            <a:normAutofit fontScale="55000" lnSpcReduction="20000"/>
          </a:bodyPr>
          <a:lstStyle/>
          <a:p>
            <a:r>
              <a:rPr lang="cs-CZ" dirty="0" smtClean="0"/>
              <a:t>Název školy: </a:t>
            </a:r>
            <a:r>
              <a:rPr lang="cs-CZ" b="1" dirty="0" smtClean="0"/>
              <a:t>Základní škola a Mateřská škola </a:t>
            </a:r>
            <a:r>
              <a:rPr lang="cs-CZ" b="1" dirty="0" err="1" smtClean="0"/>
              <a:t>Kokory</a:t>
            </a:r>
            <a:endParaRPr lang="cs-CZ" b="1" dirty="0" smtClean="0"/>
          </a:p>
          <a:p>
            <a:r>
              <a:rPr lang="cs-CZ" dirty="0" smtClean="0"/>
              <a:t>Číslo projektu: </a:t>
            </a:r>
            <a:r>
              <a:rPr lang="cs-CZ" b="1" dirty="0" smtClean="0"/>
              <a:t>CZ.1.07/1.4.00/21.2149</a:t>
            </a:r>
            <a:endParaRPr lang="cs-CZ" dirty="0" smtClean="0"/>
          </a:p>
          <a:p>
            <a:r>
              <a:rPr lang="cs-CZ" dirty="0" smtClean="0"/>
              <a:t>Autor: </a:t>
            </a:r>
            <a:r>
              <a:rPr lang="cs-CZ" b="1" dirty="0" smtClean="0"/>
              <a:t>Mgr. Jitka </a:t>
            </a:r>
            <a:r>
              <a:rPr lang="cs-CZ" b="1" dirty="0" err="1" smtClean="0"/>
              <a:t>Vystavělová</a:t>
            </a:r>
            <a:endParaRPr lang="cs-CZ" b="1" dirty="0" smtClean="0"/>
          </a:p>
          <a:p>
            <a:r>
              <a:rPr lang="cs-CZ" dirty="0" smtClean="0"/>
              <a:t>Datum: </a:t>
            </a:r>
            <a:r>
              <a:rPr lang="cs-CZ" b="1" dirty="0" smtClean="0"/>
              <a:t>11. 1. 2013</a:t>
            </a:r>
            <a:endParaRPr lang="cs-CZ" dirty="0" smtClean="0"/>
          </a:p>
          <a:p>
            <a:r>
              <a:rPr lang="cs-CZ" dirty="0" smtClean="0"/>
              <a:t>Název</a:t>
            </a:r>
            <a:r>
              <a:rPr lang="cs-CZ" b="1" dirty="0" smtClean="0"/>
              <a:t>: VY_32_INOVACE_57_M_Rovnice hra</a:t>
            </a:r>
            <a:endParaRPr lang="cs-CZ" dirty="0" smtClean="0"/>
          </a:p>
          <a:p>
            <a:r>
              <a:rPr lang="cs-CZ" dirty="0" smtClean="0"/>
              <a:t>Téma: </a:t>
            </a:r>
            <a:r>
              <a:rPr lang="cs-CZ" b="1" dirty="0" smtClean="0"/>
              <a:t> Lineární rovnice</a:t>
            </a:r>
            <a:endParaRPr lang="cs-CZ" dirty="0" smtClean="0"/>
          </a:p>
          <a:p>
            <a:r>
              <a:rPr lang="cs-CZ" dirty="0" smtClean="0"/>
              <a:t>Anotace</a:t>
            </a:r>
            <a:r>
              <a:rPr lang="cs-CZ" b="1" dirty="0" smtClean="0"/>
              <a:t>: Hra slouží k procvičení  řešení slovních úloh pomocí lineární rovnice </a:t>
            </a:r>
            <a:r>
              <a:rPr lang="cs-CZ" b="1" dirty="0" smtClean="0"/>
              <a:t>                        s </a:t>
            </a:r>
            <a:r>
              <a:rPr lang="cs-CZ" b="1" dirty="0" smtClean="0"/>
              <a:t>jednou neznámou, rozvíjí schopnost aplikovat vědomosti na konkrétních příkladech, podporuje týmovou spolupráci, slouží pro práci ve </a:t>
            </a:r>
            <a:r>
              <a:rPr lang="cs-CZ" b="1" dirty="0" smtClean="0"/>
              <a:t>skupině                                </a:t>
            </a:r>
            <a:r>
              <a:rPr lang="cs-CZ" b="1" dirty="0" smtClean="0"/>
              <a:t>i k samostatné práci na PC</a:t>
            </a:r>
            <a:endParaRPr lang="cs-CZ" dirty="0" smtClean="0"/>
          </a:p>
          <a:p>
            <a:r>
              <a:rPr lang="cs-CZ" dirty="0" smtClean="0"/>
              <a:t>Věková skupina: </a:t>
            </a:r>
            <a:r>
              <a:rPr lang="cs-CZ" b="1" dirty="0" smtClean="0"/>
              <a:t>8. ročník</a:t>
            </a:r>
            <a:endParaRPr lang="cs-CZ" dirty="0" smtClean="0"/>
          </a:p>
          <a:p>
            <a:r>
              <a:rPr lang="cs-CZ" dirty="0" smtClean="0"/>
              <a:t>Vzdělávací oblast: </a:t>
            </a:r>
            <a:r>
              <a:rPr lang="cs-CZ" b="1" dirty="0" smtClean="0"/>
              <a:t>Matematika a její aplikace</a:t>
            </a:r>
          </a:p>
          <a:p>
            <a:r>
              <a:rPr lang="cs-CZ" dirty="0" smtClean="0"/>
              <a:t>Vzdělávací obor: </a:t>
            </a:r>
            <a:r>
              <a:rPr lang="cs-CZ" b="1" dirty="0" smtClean="0"/>
              <a:t>Matematika</a:t>
            </a:r>
            <a:endParaRPr lang="cs-CZ" dirty="0" smtClean="0"/>
          </a:p>
          <a:p>
            <a:r>
              <a:rPr lang="cs-CZ" dirty="0" smtClean="0"/>
              <a:t>Přílohy: </a:t>
            </a:r>
            <a:r>
              <a:rPr lang="cs-CZ" b="1" dirty="0" smtClean="0"/>
              <a:t>zdroje materiálů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88640"/>
            <a:ext cx="608647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Pravidla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endParaRPr lang="cs-CZ" sz="3900" dirty="0" smtClean="0">
              <a:solidFill>
                <a:srgbClr val="002060"/>
              </a:solidFill>
            </a:endParaRPr>
          </a:p>
          <a:p>
            <a:r>
              <a:rPr lang="cs-CZ" sz="3900" dirty="0" smtClean="0">
                <a:solidFill>
                  <a:srgbClr val="002060"/>
                </a:solidFill>
              </a:rPr>
              <a:t>Žáci se rozdělí do skupin.</a:t>
            </a:r>
          </a:p>
          <a:p>
            <a:r>
              <a:rPr lang="cs-CZ" sz="3900" dirty="0" smtClean="0">
                <a:solidFill>
                  <a:srgbClr val="002060"/>
                </a:solidFill>
              </a:rPr>
              <a:t>Vylosují si pořadí, ve kterém si budou vybírat otázky.</a:t>
            </a:r>
          </a:p>
          <a:p>
            <a:r>
              <a:rPr lang="cs-CZ" sz="3900" dirty="0" smtClean="0">
                <a:solidFill>
                  <a:srgbClr val="002060"/>
                </a:solidFill>
              </a:rPr>
              <a:t>Kontrola odpovědi: Po kliknutí pod zadáním otázky se zobrazí správná odpověď. Další kliknutí – zpět - na výběr otázek.</a:t>
            </a:r>
          </a:p>
          <a:p>
            <a:r>
              <a:rPr lang="cs-CZ" sz="3900" dirty="0" smtClean="0">
                <a:solidFill>
                  <a:srgbClr val="002060"/>
                </a:solidFill>
              </a:rPr>
              <a:t>Za správnou odpověď získává skupina bod.</a:t>
            </a:r>
          </a:p>
          <a:p>
            <a:r>
              <a:rPr lang="cs-CZ" sz="3900" dirty="0" smtClean="0">
                <a:solidFill>
                  <a:srgbClr val="002060"/>
                </a:solidFill>
              </a:rPr>
              <a:t>Body zapisujeme na tabuli.</a:t>
            </a:r>
          </a:p>
          <a:p>
            <a:r>
              <a:rPr lang="cs-CZ" sz="3900" dirty="0" smtClean="0">
                <a:solidFill>
                  <a:srgbClr val="002060"/>
                </a:solidFill>
              </a:rPr>
              <a:t>Pro samostatné procvičení učiva - možno hrát individuálně na PC.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051722" y="2852936"/>
          <a:ext cx="4824534" cy="1097280"/>
        </p:xfrm>
        <a:graphic>
          <a:graphicData uri="http://schemas.openxmlformats.org/drawingml/2006/table">
            <a:tbl>
              <a:tblPr bandRow="1">
                <a:tableStyleId>{18603FDC-E32A-4AB5-989C-0864C3EAD2B8}</a:tableStyleId>
              </a:tblPr>
              <a:tblGrid>
                <a:gridCol w="1608178"/>
                <a:gridCol w="1608178"/>
                <a:gridCol w="1608178"/>
              </a:tblGrid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hlinkClick r:id="rId2" action="ppaction://hlinksldjump"/>
                        </a:rPr>
                        <a:t>1</a:t>
                      </a:r>
                      <a:endParaRPr lang="cs-CZ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hlinkClick r:id="rId3" action="ppaction://hlinksldjump"/>
                        </a:rPr>
                        <a:t>2</a:t>
                      </a:r>
                      <a:endParaRPr lang="cs-CZ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hlinkClick r:id="rId4" action="ppaction://hlinksldjump"/>
                        </a:rPr>
                        <a:t>3</a:t>
                      </a:r>
                      <a:endParaRPr lang="cs-CZ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66FF33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hlinkClick r:id="rId5" action="ppaction://hlinksldjump"/>
                        </a:rPr>
                        <a:t>4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hlinkClick r:id="rId6" action="ppaction://hlinksldjump"/>
                        </a:rPr>
                        <a:t>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hlinkClick r:id="rId7" action="ppaction://hlinksldjump"/>
                        </a:rPr>
                        <a:t>6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66FF33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hlinkClick r:id="rId8" action="ppaction://hlinksldjump"/>
                        </a:rPr>
                        <a:t>7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hlinkClick r:id="rId9" action="ppaction://hlinksldjump"/>
                        </a:rPr>
                        <a:t>8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hlinkClick r:id="rId10" action="ppaction://hlinksldjump"/>
                        </a:rPr>
                        <a:t>9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66FF33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92696"/>
            <a:ext cx="8208912" cy="1800200"/>
          </a:xfrm>
        </p:spPr>
        <p:txBody>
          <a:bodyPr>
            <a:normAutofit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1.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5x + 6(7 – x) = 4(8 + x) - 15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708920"/>
            <a:ext cx="8352928" cy="3024336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 lvl="1">
              <a:buNone/>
            </a:pPr>
            <a:r>
              <a:rPr lang="cs-CZ" dirty="0" smtClean="0"/>
              <a:t>	5x + 6(7 – x) = 4(8 + x) – 15</a:t>
            </a:r>
          </a:p>
          <a:p>
            <a:pPr lvl="1">
              <a:buNone/>
            </a:pPr>
            <a:r>
              <a:rPr lang="cs-CZ" dirty="0" smtClean="0"/>
              <a:t>    5x + 42 – 6x = 32 + 4x – 15</a:t>
            </a:r>
          </a:p>
          <a:p>
            <a:pPr lvl="1">
              <a:buNone/>
            </a:pPr>
            <a:r>
              <a:rPr lang="cs-CZ" dirty="0" smtClean="0"/>
              <a:t>             42 – x   = 17 + 4x</a:t>
            </a:r>
          </a:p>
          <a:p>
            <a:pPr lvl="1">
              <a:buNone/>
            </a:pPr>
            <a:r>
              <a:rPr lang="cs-CZ" dirty="0" smtClean="0"/>
              <a:t>                    25  = 5x</a:t>
            </a:r>
          </a:p>
          <a:p>
            <a:pPr lvl="1">
              <a:buNone/>
            </a:pPr>
            <a:r>
              <a:rPr lang="cs-CZ" dirty="0" smtClean="0"/>
              <a:t>                        5 = x			</a:t>
            </a:r>
            <a:r>
              <a:rPr lang="cs-CZ" dirty="0" err="1" smtClean="0">
                <a:solidFill>
                  <a:srgbClr val="7030A0"/>
                </a:solidFill>
              </a:rPr>
              <a:t>Zk</a:t>
            </a:r>
            <a:r>
              <a:rPr lang="cs-CZ" dirty="0" smtClean="0">
                <a:solidFill>
                  <a:srgbClr val="7030A0"/>
                </a:solidFill>
              </a:rPr>
              <a:t>: L = P = 37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876256" y="3212976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764704"/>
            <a:ext cx="8352928" cy="1728192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2.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2(1 – x) = 2(x + 7)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7931224" cy="3312368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2(1 – x) = 2(x + 7)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 </a:t>
            </a:r>
            <a:r>
              <a:rPr lang="cs-CZ" dirty="0" smtClean="0"/>
              <a:t>2 – 2x   = </a:t>
            </a:r>
            <a:r>
              <a:rPr lang="cs-CZ" dirty="0" err="1" smtClean="0"/>
              <a:t>2x</a:t>
            </a:r>
            <a:r>
              <a:rPr lang="cs-CZ" dirty="0" smtClean="0"/>
              <a:t> + 14</a:t>
            </a:r>
          </a:p>
          <a:p>
            <a:pPr>
              <a:buNone/>
            </a:pPr>
            <a:r>
              <a:rPr lang="cs-CZ" dirty="0" smtClean="0"/>
              <a:t>          - 4x = 12</a:t>
            </a:r>
          </a:p>
          <a:p>
            <a:pPr>
              <a:buNone/>
            </a:pPr>
            <a:r>
              <a:rPr lang="cs-CZ" dirty="0" smtClean="0"/>
              <a:t>               x = - 3                   </a:t>
            </a:r>
            <a:r>
              <a:rPr lang="cs-CZ" dirty="0" err="1" smtClean="0">
                <a:solidFill>
                  <a:srgbClr val="7030A0"/>
                </a:solidFill>
              </a:rPr>
              <a:t>Zk</a:t>
            </a:r>
            <a:r>
              <a:rPr lang="cs-CZ" dirty="0" smtClean="0">
                <a:solidFill>
                  <a:srgbClr val="7030A0"/>
                </a:solidFill>
              </a:rPr>
              <a:t>: L = P = 8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7" name="Elipsa 6">
            <a:hlinkClick r:id="rId2" action="ppaction://hlinksldjump"/>
          </p:cNvPr>
          <p:cNvSpPr/>
          <p:nvPr/>
        </p:nvSpPr>
        <p:spPr>
          <a:xfrm>
            <a:off x="6516216" y="2636912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20688"/>
            <a:ext cx="8291264" cy="2002234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3.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4(x – 3) – 6( 3x – 2) = - 4 - 12x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88840"/>
            <a:ext cx="8352928" cy="374441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dirty="0" smtClean="0"/>
              <a:t>4(x – 3) – 6( 3x – 2) = - 4 - 12x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    </a:t>
            </a:r>
            <a:r>
              <a:rPr lang="cs-CZ" dirty="0" smtClean="0"/>
              <a:t>4x – 12 -18x + 12 = - 4 – 12x</a:t>
            </a:r>
          </a:p>
          <a:p>
            <a:pPr>
              <a:buNone/>
            </a:pPr>
            <a:r>
              <a:rPr lang="cs-CZ" dirty="0" smtClean="0"/>
              <a:t>                             - 14x = - 4 – 12x</a:t>
            </a:r>
          </a:p>
          <a:p>
            <a:pPr>
              <a:buNone/>
            </a:pPr>
            <a:r>
              <a:rPr lang="cs-CZ" dirty="0" smtClean="0"/>
              <a:t>                               - 2x = - 4</a:t>
            </a:r>
          </a:p>
          <a:p>
            <a:pPr>
              <a:buNone/>
            </a:pPr>
            <a:r>
              <a:rPr lang="cs-CZ" dirty="0" smtClean="0"/>
              <a:t>                                    x = 2		</a:t>
            </a:r>
            <a:r>
              <a:rPr lang="cs-CZ" dirty="0" err="1" smtClean="0">
                <a:solidFill>
                  <a:srgbClr val="7030A0"/>
                </a:solidFill>
              </a:rPr>
              <a:t>Zk</a:t>
            </a:r>
            <a:r>
              <a:rPr lang="cs-CZ" dirty="0" smtClean="0">
                <a:solidFill>
                  <a:srgbClr val="7030A0"/>
                </a:solidFill>
              </a:rPr>
              <a:t>: L = P = - 28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876256" y="242088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4.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507288" cy="388843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obě strany rovnice násobíme 15</a:t>
            </a:r>
          </a:p>
          <a:p>
            <a:pPr>
              <a:buNone/>
            </a:pPr>
            <a:r>
              <a:rPr lang="cs-CZ" dirty="0" smtClean="0"/>
              <a:t>	20x – 6x = 15x – 15</a:t>
            </a:r>
          </a:p>
          <a:p>
            <a:pPr>
              <a:buNone/>
            </a:pPr>
            <a:r>
              <a:rPr lang="cs-CZ" dirty="0" smtClean="0"/>
              <a:t>		        14x = 15x – 15</a:t>
            </a:r>
          </a:p>
          <a:p>
            <a:pPr>
              <a:buNone/>
            </a:pPr>
            <a:r>
              <a:rPr lang="cs-CZ" dirty="0" smtClean="0"/>
              <a:t>                     -x = - 15</a:t>
            </a:r>
          </a:p>
          <a:p>
            <a:pPr>
              <a:buNone/>
            </a:pPr>
            <a:r>
              <a:rPr lang="cs-CZ" dirty="0" smtClean="0"/>
              <a:t>                       x = 15		</a:t>
            </a:r>
            <a:r>
              <a:rPr lang="cs-CZ" dirty="0" err="1" smtClean="0">
                <a:solidFill>
                  <a:srgbClr val="7030A0"/>
                </a:solidFill>
              </a:rPr>
              <a:t>Zk</a:t>
            </a:r>
            <a:r>
              <a:rPr lang="cs-CZ" dirty="0" smtClean="0">
                <a:solidFill>
                  <a:srgbClr val="7030A0"/>
                </a:solidFill>
              </a:rPr>
              <a:t>: L=P = 14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7092280" y="3933056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  <p:sp>
        <p:nvSpPr>
          <p:cNvPr id="1945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9460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9462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9464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946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9468" name="Rectangle 1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44" name="Picture 20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43608" y="1484784"/>
            <a:ext cx="190500" cy="857250"/>
          </a:xfrm>
          <a:prstGeom prst="rect">
            <a:avLst/>
          </a:prstGeom>
          <a:noFill/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688" y="1484784"/>
            <a:ext cx="295275" cy="857250"/>
          </a:xfrm>
          <a:prstGeom prst="rect">
            <a:avLst/>
          </a:prstGeom>
          <a:noFill/>
        </p:spPr>
      </p:pic>
      <p:sp>
        <p:nvSpPr>
          <p:cNvPr id="1045" name="Rectangle 2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46" name="Rectangle 22"/>
          <p:cNvSpPr>
            <a:spLocks noChangeArrowheads="1"/>
          </p:cNvSpPr>
          <p:nvPr/>
        </p:nvSpPr>
        <p:spPr bwMode="auto">
          <a:xfrm flipH="1" flipV="1">
            <a:off x="1115616" y="1628800"/>
            <a:ext cx="792088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-x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47" name="Rectangle 23"/>
          <p:cNvSpPr>
            <a:spLocks noChangeArrowheads="1"/>
          </p:cNvSpPr>
          <p:nvPr/>
        </p:nvSpPr>
        <p:spPr bwMode="auto">
          <a:xfrm>
            <a:off x="1979712" y="1541081"/>
            <a:ext cx="7164288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x = </a:t>
            </a: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rgbClr val="00206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x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- 1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91264" cy="2808312"/>
          </a:xfrm>
        </p:spPr>
        <p:txBody>
          <a:bodyPr>
            <a:normAutofit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5.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284984"/>
            <a:ext cx="8435280" cy="331236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                           /. 12</a:t>
            </a:r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sz="2800" dirty="0" smtClean="0"/>
              <a:t>3x – 15 – 2x + 8 = 6x – 30</a:t>
            </a:r>
          </a:p>
          <a:p>
            <a:pPr>
              <a:buNone/>
            </a:pPr>
            <a:r>
              <a:rPr lang="cs-CZ" sz="2800" dirty="0" smtClean="0"/>
              <a:t>                         x – 7 = 6x - 30</a:t>
            </a:r>
          </a:p>
          <a:p>
            <a:pPr>
              <a:buNone/>
            </a:pPr>
            <a:r>
              <a:rPr lang="cs-CZ" sz="2800" dirty="0" smtClean="0"/>
              <a:t>	                         23 = 5x</a:t>
            </a:r>
          </a:p>
          <a:p>
            <a:pPr>
              <a:buNone/>
            </a:pPr>
            <a:r>
              <a:rPr lang="cs-CZ" sz="2800" dirty="0" smtClean="0"/>
              <a:t>                            4,6 = x		</a:t>
            </a:r>
            <a:r>
              <a:rPr lang="cs-CZ" sz="2800" dirty="0" smtClean="0">
                <a:solidFill>
                  <a:srgbClr val="7030A0"/>
                </a:solidFill>
              </a:rPr>
              <a:t>ZK: L=P = - 0,2</a:t>
            </a:r>
            <a:endParaRPr lang="cs-CZ" sz="2800" dirty="0"/>
          </a:p>
        </p:txBody>
      </p:sp>
      <p:sp>
        <p:nvSpPr>
          <p:cNvPr id="4" name="Elipsa 3">
            <a:hlinkClick r:id="rId3" action="ppaction://hlinksldjump"/>
          </p:cNvPr>
          <p:cNvSpPr/>
          <p:nvPr/>
        </p:nvSpPr>
        <p:spPr>
          <a:xfrm>
            <a:off x="7164288" y="386104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3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1907704" y="3861048"/>
          <a:ext cx="1257300" cy="393700"/>
        </p:xfrm>
        <a:graphic>
          <a:graphicData uri="http://schemas.openxmlformats.org/presentationml/2006/ole">
            <p:oleObj spid="_x0000_s7173" name="Rovnice" r:id="rId4" imgW="1256755" imgH="393529" progId="Equation.3">
              <p:embed/>
            </p:oleObj>
          </a:graphicData>
        </a:graphic>
      </p:graphicFrame>
      <p:graphicFrame>
        <p:nvGraphicFramePr>
          <p:cNvPr id="7170" name="Object 2"/>
          <p:cNvGraphicFramePr>
            <a:graphicFrameLocks noChangeAspect="1"/>
          </p:cNvGraphicFramePr>
          <p:nvPr/>
        </p:nvGraphicFramePr>
        <p:xfrm>
          <a:off x="1907704" y="1628800"/>
          <a:ext cx="4308027" cy="1348978"/>
        </p:xfrm>
        <a:graphic>
          <a:graphicData uri="http://schemas.openxmlformats.org/presentationml/2006/ole">
            <p:oleObj spid="_x0000_s7174" name="Rovnice" r:id="rId5" imgW="1256755" imgH="393529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2722314"/>
          </a:xfrm>
        </p:spPr>
        <p:txBody>
          <a:bodyPr>
            <a:normAutofit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6.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996952"/>
            <a:ext cx="7931224" cy="3129211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                           / . 4</a:t>
            </a:r>
          </a:p>
          <a:p>
            <a:pPr>
              <a:buNone/>
            </a:pPr>
            <a:r>
              <a:rPr lang="cs-CZ" dirty="0" smtClean="0"/>
              <a:t>        x = 2x – 24</a:t>
            </a:r>
          </a:p>
          <a:p>
            <a:pPr>
              <a:buNone/>
            </a:pPr>
            <a:r>
              <a:rPr lang="cs-CZ" dirty="0" smtClean="0"/>
              <a:t>      - x = - 24</a:t>
            </a:r>
          </a:p>
          <a:p>
            <a:pPr>
              <a:buNone/>
            </a:pPr>
            <a:r>
              <a:rPr lang="cs-CZ" dirty="0" smtClean="0"/>
              <a:t>        x = 24               </a:t>
            </a:r>
            <a:r>
              <a:rPr lang="cs-CZ" dirty="0" err="1" smtClean="0">
                <a:solidFill>
                  <a:srgbClr val="7030A0"/>
                </a:solidFill>
              </a:rPr>
              <a:t>Zk</a:t>
            </a:r>
            <a:r>
              <a:rPr lang="cs-CZ" dirty="0" smtClean="0">
                <a:solidFill>
                  <a:srgbClr val="7030A0"/>
                </a:solidFill>
              </a:rPr>
              <a:t>: L=P = 6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Elipsa 3">
            <a:hlinkClick r:id="rId3" action="ppaction://hlinksldjump"/>
          </p:cNvPr>
          <p:cNvSpPr/>
          <p:nvPr/>
        </p:nvSpPr>
        <p:spPr>
          <a:xfrm>
            <a:off x="6876256" y="4365104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3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  <p:graphicFrame>
        <p:nvGraphicFramePr>
          <p:cNvPr id="6147" name="Object 3"/>
          <p:cNvGraphicFramePr>
            <a:graphicFrameLocks noChangeAspect="1"/>
          </p:cNvGraphicFramePr>
          <p:nvPr/>
        </p:nvGraphicFramePr>
        <p:xfrm>
          <a:off x="3275856" y="1556792"/>
          <a:ext cx="2088740" cy="1348978"/>
        </p:xfrm>
        <a:graphic>
          <a:graphicData uri="http://schemas.openxmlformats.org/presentationml/2006/ole">
            <p:oleObj spid="_x0000_s6151" name="Rovnice" r:id="rId4" imgW="609336" imgH="393529" progId="Equation.3">
              <p:embed/>
            </p:oleObj>
          </a:graphicData>
        </a:graphic>
      </p:graphicFrame>
      <p:graphicFrame>
        <p:nvGraphicFramePr>
          <p:cNvPr id="6148" name="Object 4"/>
          <p:cNvGraphicFramePr>
            <a:graphicFrameLocks noChangeAspect="1"/>
          </p:cNvGraphicFramePr>
          <p:nvPr/>
        </p:nvGraphicFramePr>
        <p:xfrm>
          <a:off x="1591798" y="3501008"/>
          <a:ext cx="891970" cy="576064"/>
        </p:xfrm>
        <a:graphic>
          <a:graphicData uri="http://schemas.openxmlformats.org/presentationml/2006/ole">
            <p:oleObj spid="_x0000_s6152" name="Rovnice" r:id="rId5" imgW="609336" imgH="393529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08912" cy="2506290"/>
          </a:xfrm>
        </p:spPr>
        <p:txBody>
          <a:bodyPr>
            <a:normAutofit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7.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7- </a:t>
            </a:r>
            <a:r>
              <a:rPr lang="en-US" dirty="0" smtClean="0">
                <a:solidFill>
                  <a:srgbClr val="002060"/>
                </a:solidFill>
              </a:rPr>
              <a:t>[</a:t>
            </a:r>
            <a:r>
              <a:rPr lang="cs-CZ" dirty="0" smtClean="0">
                <a:solidFill>
                  <a:srgbClr val="002060"/>
                </a:solidFill>
              </a:rPr>
              <a:t>5 – (3-x)</a:t>
            </a:r>
            <a:r>
              <a:rPr lang="en-US" dirty="0" smtClean="0">
                <a:solidFill>
                  <a:srgbClr val="002060"/>
                </a:solidFill>
              </a:rPr>
              <a:t>] </a:t>
            </a:r>
            <a:r>
              <a:rPr lang="cs-CZ" dirty="0" smtClean="0">
                <a:solidFill>
                  <a:srgbClr val="002060"/>
                </a:solidFill>
              </a:rPr>
              <a:t>= 2x –(-5 + 3x)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3140968"/>
            <a:ext cx="8496944" cy="36004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7- </a:t>
            </a:r>
            <a:r>
              <a:rPr lang="en-US" dirty="0" smtClean="0"/>
              <a:t>[</a:t>
            </a:r>
            <a:r>
              <a:rPr lang="cs-CZ" dirty="0" smtClean="0"/>
              <a:t>5 – (3-x)</a:t>
            </a:r>
            <a:r>
              <a:rPr lang="en-US" dirty="0" smtClean="0"/>
              <a:t>] </a:t>
            </a:r>
            <a:r>
              <a:rPr lang="cs-CZ" dirty="0" smtClean="0"/>
              <a:t>= 2x –(-5 + 3x) </a:t>
            </a:r>
          </a:p>
          <a:p>
            <a:pPr>
              <a:buNone/>
            </a:pPr>
            <a:r>
              <a:rPr lang="cs-CZ" dirty="0" smtClean="0"/>
              <a:t>    7 – </a:t>
            </a:r>
            <a:r>
              <a:rPr lang="en-US" dirty="0" smtClean="0"/>
              <a:t>[</a:t>
            </a:r>
            <a:r>
              <a:rPr lang="cs-CZ" dirty="0" smtClean="0"/>
              <a:t>5 -3 + x</a:t>
            </a:r>
            <a:r>
              <a:rPr lang="en-US" dirty="0" smtClean="0"/>
              <a:t>]</a:t>
            </a:r>
            <a:r>
              <a:rPr lang="cs-CZ" dirty="0" smtClean="0"/>
              <a:t> = 2x + 5 – 3x</a:t>
            </a:r>
          </a:p>
          <a:p>
            <a:pPr>
              <a:buNone/>
            </a:pPr>
            <a:r>
              <a:rPr lang="cs-CZ" dirty="0" smtClean="0"/>
              <a:t>     7 -5 + 3 – x   = 5 – x </a:t>
            </a:r>
          </a:p>
          <a:p>
            <a:pPr>
              <a:buNone/>
            </a:pPr>
            <a:r>
              <a:rPr lang="cs-CZ" dirty="0" smtClean="0"/>
              <a:t>                 5 – x  = 5 – x</a:t>
            </a:r>
          </a:p>
          <a:p>
            <a:pPr>
              <a:buNone/>
            </a:pPr>
            <a:r>
              <a:rPr lang="cs-CZ" dirty="0" smtClean="0"/>
              <a:t>                        0 = </a:t>
            </a:r>
            <a:r>
              <a:rPr lang="cs-CZ" dirty="0" err="1" smtClean="0"/>
              <a:t>0</a:t>
            </a:r>
            <a:r>
              <a:rPr lang="cs-CZ" dirty="0" smtClean="0"/>
              <a:t>          nekonečně mnoho řešení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7164288" y="4293096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8258"/>
          </a:xfrm>
        </p:spPr>
        <p:txBody>
          <a:bodyPr>
            <a:normAutofit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8. 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370527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                      </a:t>
            </a:r>
            <a:r>
              <a:rPr lang="cs-CZ" dirty="0" smtClean="0"/>
              <a:t>/ . 8</a:t>
            </a:r>
          </a:p>
          <a:p>
            <a:pPr>
              <a:buNone/>
            </a:pPr>
            <a:r>
              <a:rPr lang="cs-CZ" dirty="0" smtClean="0"/>
              <a:t>      18 – 15x = 6 – 16x</a:t>
            </a:r>
          </a:p>
          <a:p>
            <a:pPr>
              <a:buNone/>
            </a:pPr>
            <a:r>
              <a:rPr lang="cs-CZ" dirty="0" smtClean="0"/>
              <a:t>                   x = -12  	</a:t>
            </a:r>
            <a:r>
              <a:rPr lang="cs-CZ" dirty="0" err="1" smtClean="0">
                <a:solidFill>
                  <a:srgbClr val="7030A0"/>
                </a:solidFill>
              </a:rPr>
              <a:t>Zk</a:t>
            </a:r>
            <a:r>
              <a:rPr lang="cs-CZ" dirty="0" smtClean="0">
                <a:solidFill>
                  <a:srgbClr val="7030A0"/>
                </a:solidFill>
              </a:rPr>
              <a:t>: L=P = 24,75 = 24 3/4</a:t>
            </a:r>
            <a:r>
              <a:rPr lang="cs-CZ" dirty="0" smtClean="0"/>
              <a:t> </a:t>
            </a:r>
            <a:br>
              <a:rPr lang="cs-CZ" dirty="0" smtClean="0"/>
            </a:br>
            <a:endParaRPr lang="cs-CZ" dirty="0" smtClean="0"/>
          </a:p>
          <a:p>
            <a:pPr>
              <a:buNone/>
            </a:pPr>
            <a:r>
              <a:rPr lang="cs-CZ" dirty="0" smtClean="0"/>
              <a:t>	 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Elipsa 3">
            <a:hlinkClick r:id="rId3" action="ppaction://hlinksldjump"/>
          </p:cNvPr>
          <p:cNvSpPr/>
          <p:nvPr/>
        </p:nvSpPr>
        <p:spPr>
          <a:xfrm>
            <a:off x="6300192" y="2708920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3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  <p:graphicFrame>
        <p:nvGraphicFramePr>
          <p:cNvPr id="4098" name="Object 2"/>
          <p:cNvGraphicFramePr>
            <a:graphicFrameLocks noChangeAspect="1"/>
          </p:cNvGraphicFramePr>
          <p:nvPr/>
        </p:nvGraphicFramePr>
        <p:xfrm>
          <a:off x="3059832" y="1196752"/>
          <a:ext cx="2991816" cy="1008112"/>
        </p:xfrm>
        <a:graphic>
          <a:graphicData uri="http://schemas.openxmlformats.org/presentationml/2006/ole">
            <p:oleObj spid="_x0000_s4102" name="Rovnice" r:id="rId4" imgW="1167893" imgH="393529" progId="Equation.3">
              <p:embed/>
            </p:oleObj>
          </a:graphicData>
        </a:graphic>
      </p:graphicFrame>
      <p:graphicFrame>
        <p:nvGraphicFramePr>
          <p:cNvPr id="4099" name="Object 3"/>
          <p:cNvGraphicFramePr>
            <a:graphicFrameLocks noChangeAspect="1"/>
          </p:cNvGraphicFramePr>
          <p:nvPr/>
        </p:nvGraphicFramePr>
        <p:xfrm>
          <a:off x="1043608" y="2996952"/>
          <a:ext cx="1709609" cy="576064"/>
        </p:xfrm>
        <a:graphic>
          <a:graphicData uri="http://schemas.openxmlformats.org/presentationml/2006/ole">
            <p:oleObj spid="_x0000_s4103" name="Rovnice" r:id="rId5" imgW="1167893" imgH="393529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568952" cy="2578298"/>
          </a:xfrm>
        </p:spPr>
        <p:txBody>
          <a:bodyPr>
            <a:normAutofit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9.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4(5 – x) = 3x – 7(x +2)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3140968"/>
            <a:ext cx="8003232" cy="3312368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4(5 – x) = 3x – 7(x +2)</a:t>
            </a:r>
          </a:p>
          <a:p>
            <a:pPr>
              <a:buNone/>
            </a:pPr>
            <a:r>
              <a:rPr lang="cs-CZ" dirty="0" smtClean="0"/>
              <a:t>     20 – 4x = 3x – 7x – 14</a:t>
            </a:r>
          </a:p>
          <a:p>
            <a:pPr>
              <a:buNone/>
            </a:pPr>
            <a:r>
              <a:rPr lang="cs-CZ" dirty="0" smtClean="0"/>
              <a:t>	 20 – 7x = -7x – 14</a:t>
            </a:r>
          </a:p>
          <a:p>
            <a:pPr>
              <a:buNone/>
            </a:pPr>
            <a:r>
              <a:rPr lang="cs-CZ" dirty="0" smtClean="0"/>
              <a:t>              20 = - 14</a:t>
            </a:r>
            <a:br>
              <a:rPr lang="cs-CZ" dirty="0" smtClean="0"/>
            </a:br>
            <a:r>
              <a:rPr lang="cs-CZ" dirty="0" smtClean="0"/>
              <a:t>            rovnice nemá řešení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372200" y="422108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Texty: vlastní práce autora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724</TotalTime>
  <Words>235</Words>
  <Application>Microsoft Office PowerPoint</Application>
  <PresentationFormat>Předvádění na obrazovce (4:3)</PresentationFormat>
  <Paragraphs>102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sady Office</vt:lpstr>
      <vt:lpstr>Rovnice</vt:lpstr>
      <vt:lpstr>Rovnice HRA</vt:lpstr>
      <vt:lpstr>Snímek 2</vt:lpstr>
      <vt:lpstr>Pravidla</vt:lpstr>
      <vt:lpstr>Snímek 4</vt:lpstr>
      <vt:lpstr>1.  5x + 6(7 – x) = 4(8 + x) - 15</vt:lpstr>
      <vt:lpstr>2. 2(1 – x) = 2(x + 7)   </vt:lpstr>
      <vt:lpstr>3. 4(x – 3) – 6( 3x – 2) = - 4 - 12x   </vt:lpstr>
      <vt:lpstr>4. </vt:lpstr>
      <vt:lpstr>5.   </vt:lpstr>
      <vt:lpstr>6.  </vt:lpstr>
      <vt:lpstr>7.  7- [5 – (3-x)] = 2x –(-5 + 3x)</vt:lpstr>
      <vt:lpstr>8.   </vt:lpstr>
      <vt:lpstr>9.  4(5 – x) = 3x – 7(x +2) 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hra</dc:title>
  <dc:creator>Jitka Vystavělová</dc:creator>
  <cp:lastModifiedBy>Dum</cp:lastModifiedBy>
  <cp:revision>144</cp:revision>
  <dcterms:created xsi:type="dcterms:W3CDTF">2012-04-29T12:49:10Z</dcterms:created>
  <dcterms:modified xsi:type="dcterms:W3CDTF">2013-04-11T18:48:21Z</dcterms:modified>
</cp:coreProperties>
</file>