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7" r:id="rId10"/>
    <p:sldId id="266" r:id="rId11"/>
    <p:sldId id="269" r:id="rId12"/>
    <p:sldId id="270" r:id="rId13"/>
    <p:sldId id="268" r:id="rId14"/>
    <p:sldId id="272" r:id="rId15"/>
    <p:sldId id="280" r:id="rId16"/>
    <p:sldId id="275" r:id="rId17"/>
    <p:sldId id="274" r:id="rId18"/>
    <p:sldId id="277" r:id="rId19"/>
    <p:sldId id="278" r:id="rId20"/>
    <p:sldId id="279" r:id="rId21"/>
    <p:sldId id="273" r:id="rId22"/>
    <p:sldId id="276" r:id="rId23"/>
    <p:sldId id="281" r:id="rId24"/>
    <p:sldId id="264" r:id="rId25"/>
    <p:sldId id="27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E6B414F-32A5-41DE-BE60-78DA70FCD5C7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842443B-5F1A-451C-B646-AF950CBE7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8/Bohemiae_Moraviae_et_Silesiae_(Merian)_139.jpg/773px-Bohemiae_Moraviae_et_Silesiae_(Merian)_139.jpg" TargetMode="External"/><Relationship Id="rId7" Type="http://schemas.openxmlformats.org/officeDocument/2006/relationships/hyperlink" Target="http://upload.wikimedia.org/wikipedia/commons/7/7d/Hette%C5%A1,_Ferdinand_-_Por%C3%A1%C5%BEka_%C5%BEelezn%C3%BDch_p%C3%A1n%C5%AF_u_Sudom%C4%9B%C5%99e_dne_25._b%C5%99ezna_1420.jpg" TargetMode="External"/><Relationship Id="rId2" Type="http://schemas.openxmlformats.org/officeDocument/2006/relationships/hyperlink" Target="http://upload.wikimedia.org/wikipedia/commons/2/24/Liebscher,_Adolf_-_Svr%C5%BEen%C3%AD_kon%C5%A1el%C5%AF_s_Novom%C4%9Bstsk%C3%A9_radnice_30._%C4%8Dervence_141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8/Jan_%C5%BDi%C5%BEka_z_Kalicha.gif/411px-Jan_%C5%BDi%C5%BEka_z_Kalicha.gif" TargetMode="External"/><Relationship Id="rId5" Type="http://schemas.openxmlformats.org/officeDocument/2006/relationships/hyperlink" Target="http://upload.wikimedia.org/wikipedia/commons/f/f0/Mikolas_ales_zizka.jpg" TargetMode="External"/><Relationship Id="rId4" Type="http://schemas.openxmlformats.org/officeDocument/2006/relationships/hyperlink" Target="http://upload.wikimedia.org/wikipedia/commons/thumb/7/77/Kotnov_a_Bechy%C5%88sk%C3%A1_br%C3%A1na_v_T%C3%A1bo%C5%99e.jpg/800px-Kotnov_a_Bechy%C5%88sk%C3%A1_br%C3%A1na_v_T%C3%A1bo%C5%99e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7/Jan_Skraml%C3%ADk_-_%C4%8C%C3%A1slavsk%C3%BDsn%C4%9Bm_v_%C4%8Dervnu_1421.jpg" TargetMode="External"/><Relationship Id="rId3" Type="http://schemas.openxmlformats.org/officeDocument/2006/relationships/hyperlink" Target="http://www.husitstvi.cz/pic/jednotky4.jpg" TargetMode="External"/><Relationship Id="rId7" Type="http://schemas.openxmlformats.org/officeDocument/2006/relationships/hyperlink" Target="http://www.husitstvi.cz/pic/vyzbroj14.jpg" TargetMode="External"/><Relationship Id="rId2" Type="http://schemas.openxmlformats.org/officeDocument/2006/relationships/hyperlink" Target="http://upload.wikimedia.org/wikipedia/commons/4/44/Josef_Mathauser_-_Jan_%C5%BDi%C5%BEka_s_kn%C4%9Bzem_V%C3%A1clavem_Korandou_roku_1420_hled%C3%AD_s_V%C3%ADtkova_na_Prah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usitstvi.cz/pic/jednotky3.jpg" TargetMode="External"/><Relationship Id="rId5" Type="http://schemas.openxmlformats.org/officeDocument/2006/relationships/hyperlink" Target="http://www.husitstvi.cz/pic/vyzbroj1.jpg" TargetMode="External"/><Relationship Id="rId4" Type="http://schemas.openxmlformats.org/officeDocument/2006/relationships/hyperlink" Target="http://www.husitstvi.cz/pic/jednotky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428736"/>
            <a:ext cx="8229600" cy="45688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VY_32_INOVACE_23_D7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Husitská vítězství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Počátky husitského hnutí. Výkladová prezentace 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smtClean="0">
                <a:solidFill>
                  <a:schemeClr val="tx2"/>
                </a:solidFill>
                <a:latin typeface="Century Schoolbook" pitchFamily="18" charset="0"/>
              </a:rPr>
              <a:t>	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Vznik husitského hnutí, pražská defenestrace, první 	husitská vítězství. 	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4.4. 2013</a:t>
            </a: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57166"/>
            <a:ext cx="7489825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Husitská vítězství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Počátky husitského hnutí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Výkladová prezentace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01080" cy="4525963"/>
          </a:xfrm>
        </p:spPr>
        <p:txBody>
          <a:bodyPr/>
          <a:lstStyle/>
          <a:p>
            <a:r>
              <a:rPr lang="cs-CZ" dirty="0" smtClean="0"/>
              <a:t>Husova smrt vyvolala v Čechách velikou bouři. 	452 pánů a zemanů se připojilo k protestnímu 	listu, který byl zaslán koncilu.  </a:t>
            </a:r>
          </a:p>
          <a:p>
            <a:r>
              <a:rPr lang="cs-CZ" dirty="0" smtClean="0"/>
              <a:t>Lidé se bouřili, v kostelech a na „poutích na hory“ 	se scházeli lidé, kněží opakovali v kázáních 	Husovy myšlenky, četly se Husovy listy 		z Kostnice.</a:t>
            </a:r>
          </a:p>
          <a:p>
            <a:r>
              <a:rPr lang="cs-CZ" dirty="0" smtClean="0"/>
              <a:t>Husitští kněží podporovaní universitou praktikovali 	přijímání podobojí, které se stalo symbolem 	husitského hnutí.</a:t>
            </a:r>
          </a:p>
          <a:p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Husově smrti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Svaté přijímání je symbolické přijímání „těla a 	krve“ Ježíše Krista, tedy chleba (hostie) a vína.</a:t>
            </a:r>
          </a:p>
          <a:p>
            <a:r>
              <a:rPr lang="cs-CZ" dirty="0" smtClean="0"/>
              <a:t>Věřící tak během bohoslužby přijímají za své 	Kristovo učení. </a:t>
            </a:r>
          </a:p>
          <a:p>
            <a:r>
              <a:rPr lang="cs-CZ" dirty="0" smtClean="0"/>
              <a:t>Od počátku 13. století ale přijímali podobojí jen 	kněží, ostatní  věřící jen podjednou, tedy chléb. </a:t>
            </a:r>
          </a:p>
          <a:p>
            <a:r>
              <a:rPr lang="cs-CZ" dirty="0" smtClean="0">
                <a:solidFill>
                  <a:srgbClr val="993300"/>
                </a:solidFill>
              </a:rPr>
              <a:t>Požadavek </a:t>
            </a:r>
            <a:r>
              <a:rPr lang="cs-CZ" u="sng" dirty="0" smtClean="0">
                <a:solidFill>
                  <a:srgbClr val="993300"/>
                </a:solidFill>
              </a:rPr>
              <a:t>přijímání podobojí </a:t>
            </a:r>
          </a:p>
          <a:p>
            <a:pPr>
              <a:buNone/>
            </a:pPr>
            <a:r>
              <a:rPr lang="cs-CZ" dirty="0" smtClean="0">
                <a:solidFill>
                  <a:srgbClr val="993300"/>
                </a:solidFill>
              </a:rPr>
              <a:t>	se stal pro husity symbolem</a:t>
            </a:r>
          </a:p>
          <a:p>
            <a:pPr>
              <a:buNone/>
            </a:pPr>
            <a:r>
              <a:rPr lang="cs-CZ" dirty="0" smtClean="0">
                <a:solidFill>
                  <a:srgbClr val="993300"/>
                </a:solidFill>
              </a:rPr>
              <a:t>	rovnosti lidí před Bohem.</a:t>
            </a:r>
          </a:p>
          <a:p>
            <a:pPr>
              <a:buNone/>
            </a:pPr>
            <a:r>
              <a:rPr lang="cs-CZ" dirty="0" smtClean="0">
                <a:solidFill>
                  <a:srgbClr val="993300"/>
                </a:solidFill>
              </a:rPr>
              <a:t>	Proto se na husitských</a:t>
            </a:r>
          </a:p>
          <a:p>
            <a:pPr>
              <a:buNone/>
            </a:pPr>
            <a:r>
              <a:rPr lang="cs-CZ" dirty="0" smtClean="0">
                <a:solidFill>
                  <a:srgbClr val="993300"/>
                </a:solidFill>
              </a:rPr>
              <a:t>	praporech často objevuje </a:t>
            </a:r>
            <a:r>
              <a:rPr lang="cs-CZ" u="sng" dirty="0" smtClean="0">
                <a:solidFill>
                  <a:srgbClr val="993300"/>
                </a:solidFill>
              </a:rPr>
              <a:t>kalich.</a:t>
            </a:r>
            <a:endParaRPr lang="cs-CZ" u="sng" dirty="0">
              <a:solidFill>
                <a:srgbClr val="99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Přijímání podobojí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 descr="C:\Documents and Settings\Doma\Local Settings\Temporary Internet Files\Content.IE5\XZA1XNZE\MC9002165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500570"/>
            <a:ext cx="1847088" cy="16706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  <a:latin typeface="Century Schoolbook" pitchFamily="18" charset="0"/>
              </a:rPr>
              <a:t>První pražská defenestrace</a:t>
            </a:r>
            <a:endParaRPr lang="cs-CZ" sz="2400" u="sng" dirty="0">
              <a:solidFill>
                <a:srgbClr val="C00000"/>
              </a:solidFill>
              <a:latin typeface="Century Schoolbook" pitchFamily="18" charset="0"/>
            </a:endParaRPr>
          </a:p>
        </p:txBody>
      </p:sp>
      <p:pic>
        <p:nvPicPr>
          <p:cNvPr id="2050" name="Picture 2" descr="C:\Documents and Settings\Doma\Dokumenty\Obrázky\2013-04-04\220px-Liebscher,_Adolf_-_Svržení_konšelů_s_Novoměstské_radnice_30._července_14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714356"/>
            <a:ext cx="3416322" cy="5293281"/>
          </a:xfrm>
          <a:prstGeom prst="rect">
            <a:avLst/>
          </a:prstGeom>
          <a:solidFill>
            <a:srgbClr val="993300"/>
          </a:solidFill>
          <a:ln w="28575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14282" y="1500174"/>
            <a:ext cx="408637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30. července roku 1419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radikální pražští husité,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které vedl kněz</a:t>
            </a:r>
          </a:p>
          <a:p>
            <a:r>
              <a:rPr lang="cs-CZ" sz="2400" b="1" dirty="0" smtClean="0">
                <a:solidFill>
                  <a:srgbClr val="993300"/>
                </a:solidFill>
                <a:latin typeface="Century Schoolbook" pitchFamily="18" charset="0"/>
              </a:rPr>
              <a:t>Jan  Želivský,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svrhli z oken Novoměstské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radnice konšely, kteří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odmítli propustit zajaté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entury Schoolbook" pitchFamily="18" charset="0"/>
              </a:rPr>
              <a:t>husity</a:t>
            </a:r>
            <a:r>
              <a:rPr lang="cs-CZ" sz="2400" b="1" dirty="0" smtClean="0">
                <a:latin typeface="Century Schoolbook" pitchFamily="18" charset="0"/>
              </a:rPr>
              <a:t>.  </a:t>
            </a:r>
          </a:p>
          <a:p>
            <a:r>
              <a:rPr lang="cs-CZ" sz="2400" b="1" dirty="0" smtClean="0">
                <a:solidFill>
                  <a:srgbClr val="993300"/>
                </a:solidFill>
                <a:latin typeface="Century Schoolbook" pitchFamily="18" charset="0"/>
              </a:rPr>
              <a:t>Tato událost zahájila </a:t>
            </a:r>
          </a:p>
          <a:p>
            <a:r>
              <a:rPr lang="cs-CZ" sz="2400" b="1" dirty="0" smtClean="0">
                <a:solidFill>
                  <a:srgbClr val="993300"/>
                </a:solidFill>
                <a:latin typeface="Century Schoolbook" pitchFamily="18" charset="0"/>
              </a:rPr>
              <a:t>období husitských </a:t>
            </a:r>
            <a:r>
              <a:rPr lang="cs-CZ" sz="2400" b="1" dirty="0" smtClean="0">
                <a:solidFill>
                  <a:srgbClr val="993300"/>
                </a:solidFill>
                <a:latin typeface="Century Schoolbook" pitchFamily="18" charset="0"/>
              </a:rPr>
              <a:t>válek.</a:t>
            </a:r>
            <a:endParaRPr lang="cs-CZ" sz="2400" b="1" dirty="0">
              <a:solidFill>
                <a:srgbClr val="99330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Katolická strana: </a:t>
            </a:r>
          </a:p>
          <a:p>
            <a:pPr lvl="2">
              <a:buFont typeface="Wingdings" pitchFamily="2" charset="2"/>
              <a:buChar char="v"/>
            </a:pPr>
            <a:r>
              <a:rPr lang="cs-CZ" b="1" dirty="0" smtClean="0"/>
              <a:t> </a:t>
            </a:r>
            <a:r>
              <a:rPr lang="cs-CZ" sz="2400" b="1" dirty="0" smtClean="0"/>
              <a:t>vyšší kněží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 </a:t>
            </a:r>
            <a:r>
              <a:rPr lang="cs-CZ" sz="2400" b="1" dirty="0" smtClean="0">
                <a:latin typeface="Century Schoolbook" pitchFamily="18" charset="0"/>
              </a:rPr>
              <a:t>kláštery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 většina pánů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 městský patriciát </a:t>
            </a:r>
          </a:p>
          <a:p>
            <a:pPr lvl="2">
              <a:buNone/>
            </a:pPr>
            <a:r>
              <a:rPr lang="cs-CZ" sz="2400" b="1" dirty="0" smtClean="0"/>
              <a:t>		   (německý)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 část měst </a:t>
            </a:r>
          </a:p>
          <a:p>
            <a:endParaRPr lang="cs-CZ" b="1" dirty="0" smtClean="0"/>
          </a:p>
          <a:p>
            <a:pPr lvl="2">
              <a:buNone/>
            </a:pPr>
            <a:endParaRPr lang="cs-CZ" b="1" dirty="0" smtClean="0"/>
          </a:p>
          <a:p>
            <a:pPr lvl="2">
              <a:buNone/>
            </a:pPr>
            <a:endParaRPr lang="cs-CZ" b="1" dirty="0" smtClean="0"/>
          </a:p>
          <a:p>
            <a:pPr lvl="2">
              <a:buNone/>
            </a:pPr>
            <a:r>
              <a:rPr lang="cs-CZ" b="1" dirty="0" smtClean="0">
                <a:solidFill>
                  <a:srgbClr val="993300"/>
                </a:solidFill>
              </a:rPr>
              <a:t>Proč se zdá, že se konflikt mezi katolickou a husitskou</a:t>
            </a:r>
          </a:p>
          <a:p>
            <a:pPr lvl="2">
              <a:buNone/>
            </a:pPr>
            <a:r>
              <a:rPr lang="cs-CZ" b="1" dirty="0" smtClean="0">
                <a:solidFill>
                  <a:srgbClr val="993300"/>
                </a:solidFill>
              </a:rPr>
              <a:t>stranou se projevuje ve městech jako národnostní?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Dva tábory v době </a:t>
            </a:r>
            <a:r>
              <a:rPr lang="cs-CZ" sz="3600" u="sng" dirty="0" smtClean="0">
                <a:solidFill>
                  <a:srgbClr val="993300"/>
                </a:solidFill>
                <a:latin typeface="Century Schoolbook" pitchFamily="18" charset="0"/>
              </a:rPr>
              <a:t>husitské</a:t>
            </a:r>
            <a:r>
              <a:rPr lang="cs-CZ" sz="3600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:</a:t>
            </a:r>
            <a:endParaRPr lang="cs-CZ" sz="3600" u="sng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071934" y="1500174"/>
            <a:ext cx="5072066" cy="39417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Husitská strana: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nižší duchovenstvo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zemané a menší část </a:t>
            </a:r>
          </a:p>
          <a:p>
            <a:pPr lvl="2">
              <a:buNone/>
            </a:pPr>
            <a:r>
              <a:rPr lang="cs-CZ" sz="2400" b="1" dirty="0" smtClean="0"/>
              <a:t>        pánů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měšťané (Češi)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universitní mistři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venkovské   obyvatelstvo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b="1" dirty="0" smtClean="0"/>
              <a:t>chudina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 březnu 1420 se husité rozhodli založit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společenství  bratří a sester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kteří by si byli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sobě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rovni a řídili se jen zákony božími.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Začali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proto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za výšině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nad řekou Lužnicí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budovat město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Tábor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Po příchodu do města se vzdávali majetku a odevzdávali ho do kádí umístěných na náměstí. Z těchto prostředků pak byly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hrazeny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všechny výdaje města a jeho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obyvatel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 čele Tábora byli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čtyři hejtmani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jedním z nich byl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Jan Žižka z Trocnova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.  (1420 – 1423)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accent1">
                <a:lumMod val="60000"/>
                <a:lumOff val="40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/>
            <a:r>
              <a:rPr lang="cs-CZ" u="sng" dirty="0" smtClean="0">
                <a:solidFill>
                  <a:srgbClr val="993300"/>
                </a:solidFill>
                <a:latin typeface="Century Schoolbook" pitchFamily="18" charset="0"/>
              </a:rPr>
              <a:t>Založení Tábora</a:t>
            </a:r>
            <a:endParaRPr lang="cs-CZ" u="sng" dirty="0">
              <a:solidFill>
                <a:srgbClr val="99330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Doma\Dokumenty\Obrázky\2013-04-04\Tábor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285992"/>
            <a:ext cx="6286512" cy="391134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54038" y="285728"/>
            <a:ext cx="898996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</a:rPr>
              <a:t>Zobrazení Tábora na mapě z roku 1650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Najděte na obrázku prvky středověkého města.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Jak poznáš, že jde o město založené „na zeleném drnu“?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Jak je město chráněno?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Doma\Dokumenty\Obrázky\2013-04-04\220px-Kotnov_a_Bechyňská_brána_v_Táboře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3" y="1571612"/>
            <a:ext cx="4762533" cy="35719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14414" y="714356"/>
            <a:ext cx="6858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Pozůstatky táborského opevnění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481328"/>
            <a:ext cx="8929718" cy="4525963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Husité  od počátku museli bránit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svou věc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, bojovali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přesvědčením, za svoji víru. T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o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jim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dodávalo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síly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Veleli jim zkušení hejtmani, většinou zemané,  			s vojenskými zkušenostmi.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Mezi nimi vynikal Jan Žižka z Trocnova, zchudlý jihočeský zeman, který před  husitskými válkami  působil ve službách Václava IV.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Husité byli dobře vyzbrojeni, vozová hradba, jízda a 	početné pěší vojsko jim umožnily bojovat v jakýchkoliv podmínkách. 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Husitská  vítězství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Doma\Dokumenty\Obrázky\2013-04-04\Mikolas_ales_zizk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42918"/>
            <a:ext cx="4105274" cy="52190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2844" y="642918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Jan Žižka z Trocnova</a:t>
            </a:r>
            <a:endParaRPr lang="cs-CZ" sz="2800" b="1" u="sng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857364"/>
            <a:ext cx="431881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Skutečnou podobu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husitského hejtmana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neznáme.</a:t>
            </a:r>
          </a:p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Kresba Mikoláše Alše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Představuje Žižku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jako husitského hejtmana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 palcátem ve zdvižené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ruce, jak velí k útoku.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Doma\Dokumenty\Obrázky\2013-04-04\411px-Jan_Žižka_z_Kalicha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28604"/>
            <a:ext cx="391477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4282" y="1071546"/>
            <a:ext cx="4286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Jiné známé Alšovo ztvárnění Jana Žižky ho představuje v roce 1424, tedy krátce před jeho smrtí u Přibyslavi.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Je už slepý na obě oči.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85720" y="1214422"/>
            <a:ext cx="4857784" cy="45259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Žižkovým prvním vítězstvím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pod husitským praporem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byla 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Century Schoolbook" pitchFamily="18" charset="0"/>
              </a:rPr>
              <a:t>bitva u Sudoměře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entury Schoolbook" pitchFamily="18" charset="0"/>
              </a:rPr>
              <a:t>roku 1420.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Na hrázi dvou rybníků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porazil vojsko dvou tisíc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rytířů, které proti husitům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přicházejícím do Tábora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poslali jihočeští páni.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8194" name="Picture 2" descr="C:\Documents and Settings\Doma\Dokumenty\Obrázky\2013-04-04\260px-Hetteš,_Ferdinand_-_Porážka_železných_pánů_u_Sudoměře_dne_25._března_14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928670"/>
            <a:ext cx="3524274" cy="51571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00760" y="6215082"/>
            <a:ext cx="18694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>
                <a:latin typeface="Century Schoolbook" pitchFamily="18" charset="0"/>
              </a:rPr>
              <a:t>Ferdinand </a:t>
            </a:r>
            <a:r>
              <a:rPr lang="cs-CZ" sz="1600" dirty="0" err="1" smtClean="0">
                <a:latin typeface="Century Schoolbook" pitchFamily="18" charset="0"/>
              </a:rPr>
              <a:t>Hetteš</a:t>
            </a:r>
            <a:endParaRPr lang="cs-CZ" sz="1600" dirty="0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9094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Zikmund Lucemburský prosadil křížovou 	výpravu proti českým kacířům. Chtěl 	tak 	získat český trůn po smrti 	Václava IV.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Křižáci přitáhli do Čech ze severu ze 	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Svídnice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obsadili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Hradec Králové, 	Kutnou Horu a nakonec obsadili část 	Prahy s Pražským hradem.</a:t>
            </a:r>
          </a:p>
          <a:p>
            <a:pPr>
              <a:buNone/>
            </a:pPr>
            <a:r>
              <a:rPr lang="cs-CZ" sz="2800" b="1" dirty="0" smtClean="0">
                <a:latin typeface="Century Schoolbook" pitchFamily="18" charset="0"/>
              </a:rPr>
              <a:t>	</a:t>
            </a:r>
          </a:p>
          <a:p>
            <a:pPr>
              <a:buNone/>
            </a:pPr>
            <a:endParaRPr lang="cs-CZ" sz="2400" b="1" dirty="0" smtClean="0">
              <a:latin typeface="Century Schoolbook" pitchFamily="18" charset="0"/>
            </a:endParaRPr>
          </a:p>
          <a:p>
            <a:endParaRPr lang="cs-CZ" sz="2400" b="1" dirty="0" smtClean="0">
              <a:latin typeface="Century Schoolbook" pitchFamily="18" charset="0"/>
            </a:endParaRPr>
          </a:p>
          <a:p>
            <a:endParaRPr lang="cs-CZ" sz="2400" b="1" dirty="0">
              <a:latin typeface="Century Schoolbook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effectLst/>
                <a:latin typeface="Century Schoolbook" pitchFamily="18" charset="0"/>
              </a:rPr>
              <a:t>První křížové tažení - 1420</a:t>
            </a:r>
            <a:endParaRPr lang="cs-CZ" dirty="0">
              <a:effectLst/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715008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993300"/>
                </a:solidFill>
                <a:effectLst/>
                <a:latin typeface="Century Schoolbook" pitchFamily="18" charset="0"/>
              </a:rPr>
              <a:t>Bitva na Vítkově 1420</a:t>
            </a:r>
            <a:endParaRPr lang="cs-CZ" sz="4000" dirty="0">
              <a:solidFill>
                <a:srgbClr val="993300"/>
              </a:solidFill>
              <a:effectLst/>
              <a:latin typeface="Century Schoolbook" pitchFamily="18" charset="0"/>
            </a:endParaRPr>
          </a:p>
        </p:txBody>
      </p:sp>
      <p:pic>
        <p:nvPicPr>
          <p:cNvPr id="5" name="Obrázek 4" descr="C:\Documents and Settings\Doma\Dokumenty\Obrázky\2013-04-04\Josef_Mathauser_-_Jan_Žižka_s_knězem_Václavem_Korandou_roku_1420_hledí_s_Vítkova_na_Prahu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357298"/>
            <a:ext cx="400052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446880" y="928670"/>
            <a:ext cx="469712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Pražanům přitáhli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na pomoc táborité v čele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s Janem Žižkou z Trocnova.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Opevnili se na hoře Vítkově.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Vozová hradba a opevněné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sruby vyrovnaly částečně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převahu křížových rytířů.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V rozhodné chvíli vpadli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křižákům do boku pražané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a pomohli rozprášit a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porazit rytíře.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Husité zvítězili. </a:t>
            </a:r>
          </a:p>
          <a:p>
            <a:pPr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7158" y="4572008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b="1" dirty="0" smtClean="0">
                <a:latin typeface="Century Schoolbook" pitchFamily="18" charset="0"/>
              </a:rPr>
              <a:t>Jan Žižka s knězem Václavem </a:t>
            </a:r>
            <a:r>
              <a:rPr lang="cs-CZ" b="1" dirty="0" err="1" smtClean="0">
                <a:latin typeface="Century Schoolbook" pitchFamily="18" charset="0"/>
              </a:rPr>
              <a:t>Korandou</a:t>
            </a:r>
            <a:r>
              <a:rPr lang="cs-CZ" b="1" dirty="0" smtClean="0">
                <a:latin typeface="Century Schoolbook" pitchFamily="18" charset="0"/>
              </a:rPr>
              <a:t> roku 1420 hledí </a:t>
            </a:r>
          </a:p>
          <a:p>
            <a:pPr>
              <a:buNone/>
            </a:pPr>
            <a:r>
              <a:rPr lang="cs-CZ" b="1" dirty="0" smtClean="0">
                <a:latin typeface="Century Schoolbook" pitchFamily="18" charset="0"/>
              </a:rPr>
              <a:t>z Vítkova na Prahu.</a:t>
            </a:r>
          </a:p>
          <a:p>
            <a:pPr>
              <a:buNone/>
            </a:pPr>
            <a:r>
              <a:rPr lang="cs-CZ" dirty="0" smtClean="0">
                <a:latin typeface="Century Schoolbook" pitchFamily="18" charset="0"/>
              </a:rPr>
              <a:t>Jan </a:t>
            </a:r>
            <a:r>
              <a:rPr lang="cs-CZ" dirty="0" err="1" smtClean="0">
                <a:latin typeface="Century Schoolbook" pitchFamily="18" charset="0"/>
              </a:rPr>
              <a:t>Mathauser</a:t>
            </a:r>
            <a:r>
              <a:rPr lang="cs-CZ" sz="2000" dirty="0" smtClean="0">
                <a:latin typeface="Century Schoolbook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2013-04-04\husitský jezd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57166"/>
            <a:ext cx="3333750" cy="4667250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071670" y="5288340"/>
            <a:ext cx="6192722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Husitský jezdec</a:t>
            </a:r>
            <a:r>
              <a:rPr kumimoji="0" lang="cs-CZ" sz="20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/>
            </a:r>
            <a:br>
              <a:rPr kumimoji="0" lang="cs-CZ" sz="20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</a:br>
            <a:r>
              <a:rPr kumimoji="0" lang="cs-CZ" sz="20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 (</a:t>
            </a:r>
            <a:r>
              <a:rPr kumimoji="0" lang="cs-CZ" sz="200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Durdík</a:t>
            </a:r>
            <a:r>
              <a:rPr kumimoji="0" lang="cs-CZ" sz="20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 Jan.</a:t>
            </a:r>
            <a:r>
              <a:rPr kumimoji="0" lang="cs-CZ" sz="200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 </a:t>
            </a:r>
            <a:r>
              <a:rPr kumimoji="0" lang="cs-CZ" sz="200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Husitské vojenství)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  <a:t/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entury Schoolbook" pitchFamily="18" charset="0"/>
              </a:rPr>
            </a:b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C:\Documents and Settings\Doma\Dokumenty\Obrázky\2013-04-04\jednotky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214290"/>
            <a:ext cx="4452957" cy="62341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2844" y="4214818"/>
            <a:ext cx="3804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entury Schoolbook" pitchFamily="18" charset="0"/>
              </a:rPr>
              <a:t>Osádka bojového vozu</a:t>
            </a:r>
          </a:p>
          <a:p>
            <a:endParaRPr lang="cs-CZ" b="1" dirty="0" smtClean="0">
              <a:latin typeface="Century Schoolbook" pitchFamily="18" charset="0"/>
            </a:endParaRPr>
          </a:p>
          <a:p>
            <a:r>
              <a:rPr lang="cs-CZ" dirty="0" smtClean="0">
                <a:latin typeface="Century Schoolbook" pitchFamily="18" charset="0"/>
              </a:rPr>
              <a:t>(</a:t>
            </a:r>
            <a:r>
              <a:rPr lang="cs-CZ" dirty="0" err="1" smtClean="0">
                <a:latin typeface="Century Schoolbook" pitchFamily="18" charset="0"/>
              </a:rPr>
              <a:t>Durdík</a:t>
            </a:r>
            <a:r>
              <a:rPr lang="cs-CZ" dirty="0" smtClean="0">
                <a:latin typeface="Century Schoolbook" pitchFamily="18" charset="0"/>
              </a:rPr>
              <a:t> Jan. Husitské </a:t>
            </a:r>
            <a:r>
              <a:rPr lang="cs-CZ" dirty="0" smtClean="0">
                <a:latin typeface="Century Schoolbook" pitchFamily="18" charset="0"/>
              </a:rPr>
              <a:t>vojenství)</a:t>
            </a:r>
            <a:endParaRPr lang="cs-CZ" dirty="0" smtClean="0">
              <a:latin typeface="Century Schoolboo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C:\Documents and Settings\Doma\Dokumenty\Obrázky\2013-04-04\vyzbroj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14290"/>
            <a:ext cx="4592426" cy="64293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4282" y="2928934"/>
            <a:ext cx="427072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halapartna, 2) kopí, 3) sudlice, </a:t>
            </a:r>
          </a:p>
          <a:p>
            <a:pPr marL="342900" indent="-342900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4) sekyra, 5) sudlice, 6) šídlo,</a:t>
            </a:r>
          </a:p>
          <a:p>
            <a:pPr marL="342900" indent="-342900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7) meč, 8) cep, 9) kropáč, </a:t>
            </a:r>
          </a:p>
          <a:p>
            <a:pPr marL="342900" indent="-342900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10) řemdih, 11) sudlice ušatá</a:t>
            </a:r>
          </a:p>
          <a:p>
            <a:pPr marL="342900" indent="-342900"/>
            <a:endParaRPr lang="cs-CZ" i="1" dirty="0" smtClean="0"/>
          </a:p>
          <a:p>
            <a:pPr marL="342900" indent="-342900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Durdík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Jan. Husitské vojenství) 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</a:br>
            <a:endParaRPr lang="cs-CZ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143116"/>
            <a:ext cx="24256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entury Schoolbook" pitchFamily="18" charset="0"/>
              </a:rPr>
              <a:t>Husitské zbraně:</a:t>
            </a:r>
            <a:endParaRPr lang="cs-CZ" sz="2000" b="1" dirty="0">
              <a:solidFill>
                <a:srgbClr val="C0000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C:\Documents and Settings\Doma\Dokumenty\Obrázky\2013-04-04\jednotky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785794"/>
            <a:ext cx="3333750" cy="46672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15008" y="3214686"/>
            <a:ext cx="232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3300"/>
                </a:solidFill>
                <a:latin typeface="Century Schoolbook" pitchFamily="18" charset="0"/>
              </a:rPr>
              <a:t>Střelec s kuší</a:t>
            </a:r>
          </a:p>
          <a:p>
            <a:endParaRPr lang="cs-CZ" sz="2400" b="1" dirty="0" smtClean="0">
              <a:solidFill>
                <a:srgbClr val="993300"/>
              </a:solidFill>
              <a:latin typeface="Century Schoolbook" pitchFamily="18" charset="0"/>
            </a:endParaRPr>
          </a:p>
          <a:p>
            <a:endParaRPr lang="cs-CZ" sz="2400" b="1" dirty="0">
              <a:solidFill>
                <a:srgbClr val="993300"/>
              </a:solidFill>
              <a:latin typeface="Century Schoolbook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3504" y="5072074"/>
            <a:ext cx="37401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Durdík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Jan. Husitské vojenství) 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00826" y="2928934"/>
            <a:ext cx="2502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entury Schoolbook" pitchFamily="18" charset="0"/>
              </a:rPr>
              <a:t>Houfnice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entury Schoolbook" pitchFamily="18" charset="0"/>
              </a:rPr>
              <a:t>ve vozové hradbě</a:t>
            </a:r>
            <a:endParaRPr lang="cs-CZ" sz="2000" b="1" dirty="0">
              <a:solidFill>
                <a:srgbClr val="C00000"/>
              </a:solidFill>
              <a:latin typeface="Century Schoolbook" pitchFamily="18" charset="0"/>
            </a:endParaRPr>
          </a:p>
        </p:txBody>
      </p:sp>
      <p:pic>
        <p:nvPicPr>
          <p:cNvPr id="3687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42918"/>
            <a:ext cx="6077025" cy="4340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1071538" y="51435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Durdík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Jan. Husitské vojenství) 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</a:br>
            <a:endParaRPr lang="cs-CZ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Husité žádali:</a:t>
            </a:r>
          </a:p>
          <a:p>
            <a:pPr lvl="0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přijímání z kalicha (pod obojí způsobou)</a:t>
            </a:r>
          </a:p>
          <a:p>
            <a:pPr lvl="0">
              <a:buNone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 lvl="0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svobodu kázání slova Božího </a:t>
            </a:r>
          </a:p>
          <a:p>
            <a:pPr lvl="0"/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 lvl="0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zbavit církev majetku a světské moci</a:t>
            </a:r>
          </a:p>
          <a:p>
            <a:pPr lvl="0">
              <a:buNone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 lvl="0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trestání smrtelných hříchů bez rozdílu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postavení hříšníků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Čtyři artikuly pražské – 1420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C:\Documents and Settings\Doma\Dokumenty\Obrázky\2013-04-04\400px-Jan_Skramlík_-_Čáslavskýsněm_v_červnu_1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357166"/>
            <a:ext cx="7687544" cy="495271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500430" y="5572140"/>
            <a:ext cx="34563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3300"/>
                </a:solidFill>
                <a:latin typeface="Century Schoolbook" pitchFamily="18" charset="0"/>
              </a:rPr>
              <a:t>ČÁSLAVSKÝ SNĚM 1420</a:t>
            </a:r>
            <a:endParaRPr lang="cs-CZ" sz="2000" b="1" dirty="0">
              <a:solidFill>
                <a:srgbClr val="99330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Na sněmu poprvé zasedli společně s pány a rytíři zástupci měst.</a:t>
            </a:r>
          </a:p>
          <a:p>
            <a:pPr>
              <a:buNone/>
            </a:pPr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Sněm odmítl Zikmunda Lucemburského jako českého krále a zbavil ho trůnu.</a:t>
            </a:r>
          </a:p>
          <a:p>
            <a:pPr>
              <a:buNone/>
            </a:pPr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Sněm přijal čtyři artikuly pražské jako společný program. 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19050">
            <a:solidFill>
              <a:schemeClr val="bg2">
                <a:lumMod val="75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effectLst/>
                <a:latin typeface="Century Schoolbook" pitchFamily="18" charset="0"/>
              </a:rPr>
              <a:t>Čáslavský sněm 1420</a:t>
            </a:r>
            <a:endParaRPr lang="cs-CZ" sz="4000" dirty="0">
              <a:solidFill>
                <a:schemeClr val="accent2">
                  <a:lumMod val="50000"/>
                </a:schemeClr>
              </a:solidFill>
              <a:effectLst/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5: Svržení konšelů z Novoměstské radnice 30. července 1419. Jan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Liebscher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hlinkClick r:id="rId2"/>
              </a:rPr>
              <a:t>http://upload.wikimedia.org/wikipedia/commons/2/24/Liebscher%2C_Adolf_-_Svr%C5%BEen%C3%AD_kon%C5%A1el%C5%AF_s_Novom%C4%9Bstsk%C3%A9_radnice_30._%C4%8Dervence_1419.jpg</a:t>
            </a:r>
            <a:endParaRPr lang="cs-CZ" sz="1400" dirty="0" smtClean="0"/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8: Mapa Tábora.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Topographia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Bohemiae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Moraviae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Silesiae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Matthäus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Merian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 	       Frankfurt nad Mohanem, 1650.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http://upload.wikimedia.org/wikipedia/commons/thumb/4/48/Bohemiae_Moraviae_et_Silesiae_%28Merian%29_139.jpg/773px-Bohemiae_Moraviae_et_Silesiae_%28Merian%29_139.jpg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9: Táborské opevnění.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http://upload.wikimedia.org/wikipedia/commons/thumb/7/77/Kotnov_a_Bechy%C5%88sk%C3%A1_br%C3%A1na_v_T%C3%A1bo%C5%99e.jpg/800px-Kotnov_a_Bechy%C5%88sk%C3%A1_br%C3%A1na_v_T%C3%A1bo%C5%99e.jpg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Snímek 11: Jan Žižka z Trocnova. Mikoláš Aleš.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http://upload.wikimedia.org/wikipedia/commons/f/f0/Mikolas_ales_zizka.jpg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12: Jan Žižka. Mikoláš Aleš.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http://upload.wikimedia.org/wikipedia/commons/thumb/c/c8/Jan_%C5%BDi%C5%BEka_z_Kalicha.gif/411px-Jan_%C5%BDi%C5%BEka_z_Kalicha.gif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13: Porážka železných pánů u Sudoměře. Ferdinand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Hetteš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   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http://upload.wikimedia.org/wikipedia/commons/7/7d/Hette%C5%A1%2C_Ferdinand_-_Por%C3%A1%C5%BEka_%C5%BEelezn%C3%BDch_p%C3%A1n%C5%AF_u_Sudom%C4%9B%C5%99e_dne_25._b%C5%99ezna_1420.jpg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Century Schoolbook" pitchFamily="18" charset="0"/>
              <a:cs typeface="Times New Roman" pitchFamily="18" charset="0"/>
            </a:endParaRPr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u="sng" dirty="0" smtClean="0">
                <a:latin typeface="Century Schoolbook" pitchFamily="18" charset="0"/>
              </a:rPr>
              <a:t>Citováno v licenci </a:t>
            </a:r>
            <a:r>
              <a:rPr lang="cs-CZ" sz="2800" u="sng" dirty="0" err="1" smtClean="0">
                <a:latin typeface="Century Schoolbook" pitchFamily="18" charset="0"/>
              </a:rPr>
              <a:t>Wikimedia</a:t>
            </a:r>
            <a:r>
              <a:rPr lang="cs-CZ" sz="2800" u="sng" dirty="0" smtClean="0">
                <a:latin typeface="Century Schoolbook" pitchFamily="18" charset="0"/>
              </a:rPr>
              <a:t> </a:t>
            </a:r>
            <a:r>
              <a:rPr lang="cs-CZ" sz="2800" u="sng" dirty="0" err="1" smtClean="0">
                <a:latin typeface="Century Schoolbook" pitchFamily="18" charset="0"/>
              </a:rPr>
              <a:t>Commons</a:t>
            </a:r>
            <a:r>
              <a:rPr lang="cs-CZ" sz="2800" dirty="0" smtClean="0">
                <a:latin typeface="Century Schoolbook" pitchFamily="18" charset="0"/>
              </a:rPr>
              <a:t/>
            </a:r>
            <a:br>
              <a:rPr lang="cs-CZ" sz="2800" dirty="0" smtClean="0">
                <a:latin typeface="Century Schoolbook" pitchFamily="18" charset="0"/>
              </a:rPr>
            </a:br>
            <a:r>
              <a:rPr lang="cs-CZ" sz="2800" u="sng" dirty="0" smtClean="0">
                <a:latin typeface="Century Schoolbook" pitchFamily="18" charset="0"/>
              </a:rPr>
              <a:t>4.4. 2013 </a:t>
            </a:r>
            <a:endParaRPr lang="cs-CZ" sz="2800" u="sng" dirty="0"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15: Jan Žižka na Vítkově.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vojsko. 	Praha 1953.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http://upload.wikimedia.org/wikipedia/commons/4/44/Josef_Mathauser_-_Jan_%C5%BDi%C5%BEka_s_kn%C4%9Bzem_V%C3%A1clavem_Korandou_roku_1420_hled%C3%AD_s_V%C3%ADtkova_na_Prahu.jpg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16: Husitský jezdec.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vojsko. 	Praha 1953.                                       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husitstvi.cz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/pic/jednotky4.jpg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17: Osádka bojového vozu.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	vojsko. Praha 1953.                           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husitstvi.cz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/pic/jednotky1.jpg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18: Husitské zbraně.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vojsko.   	Praha 1953.                            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husitstvi.cz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/pic/vyzbroj1.jpg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19: Střelec s kuší.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vojsko. 	Praha 1953.                                    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husitstvi.cz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/pic/jednotky3.jpg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20: Houfnice ve vozové hradbě. Husitské vojenství.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Durdík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Jan . Vojenský historický ústav, Naše 	vojsko. Praha 1953.              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husitstvi.cz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/pic/vyzbroj14.jpg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22:Čáslavský sněm. Josef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Mathauser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u="sng" dirty="0" smtClean="0">
                <a:hlinkClick r:id="rId8"/>
              </a:rPr>
              <a:t>http://upload.wikimedia.org/wikipedia/commons/7/77/Jan_Skraml%C3%ADk_-_%C4%8C%C3%A1slavsk%C3%BDsn%C4%9Bm_v_%C4%8Dervnu_1421.jpg</a:t>
            </a:r>
            <a:r>
              <a:rPr lang="cs-CZ" sz="1400" dirty="0" smtClean="0"/>
              <a:t>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800" u="sng" dirty="0" smtClean="0">
                <a:latin typeface="Century Schoolbook" pitchFamily="18" charset="0"/>
              </a:rPr>
              <a:t>Citováno v licenci </a:t>
            </a:r>
            <a:r>
              <a:rPr lang="cs-CZ" sz="2800" u="sng" dirty="0" err="1" smtClean="0">
                <a:latin typeface="Century Schoolbook" pitchFamily="18" charset="0"/>
              </a:rPr>
              <a:t>Wikimedia</a:t>
            </a:r>
            <a:r>
              <a:rPr lang="cs-CZ" sz="2800" u="sng" dirty="0" smtClean="0">
                <a:latin typeface="Century Schoolbook" pitchFamily="18" charset="0"/>
              </a:rPr>
              <a:t> </a:t>
            </a:r>
            <a:r>
              <a:rPr lang="cs-CZ" sz="2800" u="sng" dirty="0" err="1" smtClean="0">
                <a:latin typeface="Century Schoolbook" pitchFamily="18" charset="0"/>
              </a:rPr>
              <a:t>Commons</a:t>
            </a:r>
            <a:r>
              <a:rPr lang="cs-CZ" sz="2800" dirty="0" smtClean="0">
                <a:latin typeface="Century Schoolbook" pitchFamily="18" charset="0"/>
              </a:rPr>
              <a:t/>
            </a:r>
            <a:br>
              <a:rPr lang="cs-CZ" sz="2800" dirty="0" smtClean="0">
                <a:latin typeface="Century Schoolbook" pitchFamily="18" charset="0"/>
              </a:rPr>
            </a:br>
            <a:r>
              <a:rPr lang="cs-CZ" sz="2800" u="sng" dirty="0" smtClean="0">
                <a:latin typeface="Century Schoolbook" pitchFamily="18" charset="0"/>
              </a:rPr>
              <a:t>4.4. 2013 </a:t>
            </a:r>
            <a:endParaRPr lang="cs-CZ" sz="2800" u="sng" dirty="0"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487</TotalTime>
  <Words>626</Words>
  <Application>Microsoft Office PowerPoint</Application>
  <PresentationFormat>Předvádění na obrazovce (4:3)</PresentationFormat>
  <Paragraphs>176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Husitská vítězství</vt:lpstr>
      <vt:lpstr>Po Husově smrti</vt:lpstr>
      <vt:lpstr>Přijímání podobojí</vt:lpstr>
      <vt:lpstr>První pražská defenestrace</vt:lpstr>
      <vt:lpstr>Dva tábory v době husitské:</vt:lpstr>
      <vt:lpstr>Založení Tábora</vt:lpstr>
      <vt:lpstr>Snímek 8</vt:lpstr>
      <vt:lpstr>Snímek 9</vt:lpstr>
      <vt:lpstr>Husitská  vítězství</vt:lpstr>
      <vt:lpstr>Snímek 11</vt:lpstr>
      <vt:lpstr>Snímek 12</vt:lpstr>
      <vt:lpstr>Snímek 13</vt:lpstr>
      <vt:lpstr>První křížové tažení - 1420</vt:lpstr>
      <vt:lpstr>Bitva na Vítkově 1420</vt:lpstr>
      <vt:lpstr>Snímek 16</vt:lpstr>
      <vt:lpstr>Snímek 17</vt:lpstr>
      <vt:lpstr>Snímek 18</vt:lpstr>
      <vt:lpstr>Snímek 19</vt:lpstr>
      <vt:lpstr>Snímek 20</vt:lpstr>
      <vt:lpstr>Čtyři artikuly pražské – 1420</vt:lpstr>
      <vt:lpstr>Snímek 22</vt:lpstr>
      <vt:lpstr>Čáslavský sněm 1420</vt:lpstr>
      <vt:lpstr>Citováno v licenci Wikimedia Commons 4.4. 2013 </vt:lpstr>
      <vt:lpstr>Citováno v licenci Wikimedia Commons 4.4. 2013 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53</cp:revision>
  <dcterms:created xsi:type="dcterms:W3CDTF">2013-04-04T18:19:01Z</dcterms:created>
  <dcterms:modified xsi:type="dcterms:W3CDTF">2013-04-12T16:05:42Z</dcterms:modified>
</cp:coreProperties>
</file>