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9" r:id="rId2"/>
    <p:sldId id="257" r:id="rId3"/>
    <p:sldId id="260" r:id="rId4"/>
    <p:sldId id="261" r:id="rId5"/>
    <p:sldId id="262" r:id="rId6"/>
    <p:sldId id="258" r:id="rId7"/>
    <p:sldId id="264" r:id="rId8"/>
    <p:sldId id="267" r:id="rId9"/>
    <p:sldId id="268" r:id="rId10"/>
    <p:sldId id="263" r:id="rId11"/>
    <p:sldId id="271" r:id="rId12"/>
    <p:sldId id="265" r:id="rId13"/>
    <p:sldId id="272" r:id="rId14"/>
    <p:sldId id="269" r:id="rId15"/>
    <p:sldId id="270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BB5BDFA-E019-499D-8BE9-24B9E6801A27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820D5D7-2B2E-4488-B9D2-5EF310785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quote.org/wiki/Jan_Hus" TargetMode="External"/><Relationship Id="rId3" Type="http://schemas.openxmlformats.org/officeDocument/2006/relationships/hyperlink" Target="http://upload.wikimedia.org/wikipedia/commons/thumb/0/06/Betlemska_kaple.jpg/220px-Betlemska_kaple.jpg" TargetMode="External"/><Relationship Id="rId7" Type="http://schemas.openxmlformats.org/officeDocument/2006/relationships/hyperlink" Target="http://www.hotelpraguecity.com/fotky/okoli/janhus.jpg" TargetMode="External"/><Relationship Id="rId2" Type="http://schemas.openxmlformats.org/officeDocument/2006/relationships/hyperlink" Target="http://upload.wikimedia.org/wikipedia/commons/thumb/4/4c/Jan_Vil%C3%ADmek_-Mistr_Jan_Hus.jpg/438px-Jan_Vil%C3%ADmek_-Mistr_Jan_H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0/Jan_Hus_at_the_Stake.jpg" TargetMode="External"/><Relationship Id="rId5" Type="http://schemas.openxmlformats.org/officeDocument/2006/relationships/hyperlink" Target="http://upload.wikimedia.org/wikipedia/commons/thumb/a/a2/Muttich,_Kamil_Vladislav_-Posledni_vyzvani_mistru_Husovi.jpg/220px-Muttich,_Kamil_Vladislav_-Posledni_vyzvani_mistru_Husovi.jpg" TargetMode="External"/><Relationship Id="rId4" Type="http://schemas.openxmlformats.org/officeDocument/2006/relationships/hyperlink" Target="http://upload.wikimedia.org/wikipedia/commons/3/39/Brozik,_Vaclav_-Jan_Hus_souzen_na_snemu_Kostnickem_r._141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4F4C02-0B0B-4FC8-BB05-73616F78B22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  <p:sp>
        <p:nvSpPr>
          <p:cNvPr id="1433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428736"/>
            <a:ext cx="8229600" cy="45688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Hana Míčová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VY_32_INOVACE_22_D</a:t>
            </a:r>
            <a:r>
              <a:rPr lang="cs-CZ" sz="1600" dirty="0" smtClean="0">
                <a:solidFill>
                  <a:schemeClr val="tx2"/>
                </a:solidFill>
                <a:latin typeface="Arial" charset="0"/>
              </a:rPr>
              <a:t>7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Mistr Jan Hus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Výkladová prezentace</a:t>
            </a:r>
            <a:endParaRPr lang="cs-CZ" sz="1600" b="1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2.4. 2013</a:t>
            </a:r>
          </a:p>
        </p:txBody>
      </p:sp>
      <p:pic>
        <p:nvPicPr>
          <p:cNvPr id="14338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85728"/>
            <a:ext cx="7489825" cy="1143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/>
              </a:rPr>
              <a:t>Mistr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Jan Hus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atin typeface="Century Schoolbook" pitchFamily="18" charset="0"/>
              </a:rPr>
              <a:t>Jan Hus</a:t>
            </a:r>
            <a:endParaRPr lang="cs-CZ" b="1" dirty="0"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714488"/>
            <a:ext cx="8229600" cy="4740277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Narodil se kolem 1370 v Husinci v jižních 	Čechách.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Studoval na pražské universitě, stal se		mistrem svobodných umění, byl 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kněz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, 	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kazatel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.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Byl stoupencem reformy katolické církve, 	kterou hlásal Jan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Viklef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(John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Wycliff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). 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Od roku 1398 byl mistrem pražské 	university, od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roku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1401 děkanem 	artistické fakulty.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V letech 1409 – 1410 po vydání Dekretu		kutnohorského a odchodu části mistrů		ze země se stal 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rektorem university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. 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7"/>
            <a:ext cx="3892422" cy="5323198"/>
          </a:xfrm>
          <a:prstGeom prst="snip1Rect">
            <a:avLst/>
          </a:prstGeom>
          <a:noFill/>
          <a:ln w="2857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3" name="TextovéPole 2"/>
          <p:cNvSpPr txBox="1"/>
          <p:nvPr/>
        </p:nvSpPr>
        <p:spPr>
          <a:xfrm>
            <a:off x="4543060" y="836712"/>
            <a:ext cx="460094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Mistr Jan Hus 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na obraze Jana Vilímka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(2.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pol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. 19. stol.)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543060" y="4221088"/>
            <a:ext cx="41472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Malíři 19. století zobrazovali 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významné osobnosti českých 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dějin, postava Jana Husa patřila 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k nejoblíbenějším.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Husova kritika církve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1328"/>
            <a:ext cx="8543956" cy="4525963"/>
          </a:xfrm>
        </p:spPr>
        <p:txBody>
          <a:bodyPr>
            <a:normAutofit fontScale="92500" lnSpcReduction="10000"/>
          </a:bodyPr>
          <a:lstStyle/>
          <a:p>
            <a:pPr>
              <a:buClr>
                <a:schemeClr val="accent2"/>
              </a:buCl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Církev žije v rozporu s učením </a:t>
            </a: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bible:</a:t>
            </a:r>
          </a:p>
          <a:p>
            <a:pPr>
              <a:buClr>
                <a:schemeClr val="accent2"/>
              </a:buClr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1">
              <a:buClr>
                <a:schemeClr val="bg2">
                  <a:lumMod val="25000"/>
                </a:schemeClr>
              </a:buCl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Hromadí majetek, místo aby pečovala o věřící.</a:t>
            </a:r>
          </a:p>
          <a:p>
            <a:pPr lvl="1">
              <a:buClr>
                <a:schemeClr val="bg2">
                  <a:lumMod val="25000"/>
                </a:schemeClr>
              </a:buCl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Kněží žijí v přepychu, nedodržují celibát.</a:t>
            </a:r>
          </a:p>
          <a:p>
            <a:pPr lvl="1">
              <a:buClr>
                <a:schemeClr val="bg2">
                  <a:lumMod val="25000"/>
                </a:schemeClr>
              </a:buCl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Nepečují o chudé a nemocné, nerozdělují 	almužny.</a:t>
            </a:r>
          </a:p>
          <a:p>
            <a:pPr lvl="1">
              <a:buClr>
                <a:schemeClr val="bg2">
                  <a:lumMod val="25000"/>
                </a:schemeClr>
              </a:buCl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Církev usiluje o získání co největší světské 	moci.</a:t>
            </a:r>
          </a:p>
          <a:p>
            <a:pPr lvl="1">
              <a:buClr>
                <a:schemeClr val="bg2">
                  <a:lumMod val="25000"/>
                </a:schemeClr>
              </a:buCl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Církev  zasahuje do světských záležitostí, 	jako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jsou spory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o území,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války, dosazování 	panovníků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na trůny.</a:t>
            </a:r>
          </a:p>
          <a:p>
            <a:pPr>
              <a:buClr>
                <a:schemeClr val="accent2"/>
              </a:buClr>
              <a:buNone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71472" y="500042"/>
            <a:ext cx="821537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2"/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Jan Hus nesouhlasí s učením o neomylnosti 	papeže.</a:t>
            </a:r>
          </a:p>
          <a:p>
            <a:pPr>
              <a:buClr>
                <a:schemeClr val="accent2"/>
              </a:buClr>
              <a:buFont typeface="Wingdings" pitchFamily="2" charset="2"/>
              <a:buChar char="Ø"/>
            </a:pP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buClr>
                <a:schemeClr val="accent2"/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Nejdůrazněji vystupuje proti prodeji 	odpustků, které považuje za nemorální.</a:t>
            </a:r>
          </a:p>
          <a:p>
            <a:pPr>
              <a:buClr>
                <a:schemeClr val="accent2"/>
              </a:buClr>
            </a:pPr>
            <a:endParaRPr lang="cs-CZ" sz="28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Clr>
                <a:schemeClr val="accent2"/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Věří v rovnost lidí před Bohem, proto 	souhlasí s přijímáním podobojí 			pro všechny věřící.</a:t>
            </a:r>
          </a:p>
          <a:p>
            <a:pPr>
              <a:buClr>
                <a:schemeClr val="accent2"/>
              </a:buClr>
              <a:buFont typeface="Wingdings" pitchFamily="2" charset="2"/>
              <a:buChar char="Ø"/>
            </a:pP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Clr>
                <a:schemeClr val="accent2"/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JAN HUS JE ZASTÁNCEM NÁPRAVY CÍRKVE. 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85786" y="285728"/>
            <a:ext cx="7572428" cy="142876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Kaple betlémská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/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</a:br>
            <a:r>
              <a:rPr lang="cs-CZ" sz="2700" b="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Sloužila jako universitní kaple pouze ke kázání,</a:t>
            </a:r>
            <a:br>
              <a:rPr lang="cs-CZ" sz="2700" b="0" dirty="0" smtClean="0">
                <a:solidFill>
                  <a:schemeClr val="accent3">
                    <a:lumMod val="50000"/>
                  </a:schemeClr>
                </a:solidFill>
                <a:effectLst/>
              </a:rPr>
            </a:br>
            <a:r>
              <a:rPr lang="cs-CZ" sz="2700" b="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a to v českém jazyce. </a:t>
            </a:r>
            <a:endParaRPr lang="cs-CZ" sz="2700" b="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pic>
        <p:nvPicPr>
          <p:cNvPr id="1026" name="Picture 2" descr="C:\Documents and Settings\Doma\Dokumenty\Obrázky\Lucemburkové\220px-Betlemska_kaple[1].jpg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5" y="2000240"/>
            <a:ext cx="4095779" cy="30718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286380" y="2071678"/>
            <a:ext cx="35719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Od roku 1402 kázal Jan Hus v Kapli betlémské.</a:t>
            </a: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Na jeho kázání přicházeli nejen Pražané, ale i lidé z venkova. Mezi prostými lidmi se objevovali i zástupci šlechty.</a:t>
            </a:r>
          </a:p>
          <a:p>
            <a:endParaRPr lang="cs-CZ" sz="2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Na Husova kázání přicházela i manželka Václava IV. královna</a:t>
            </a: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Žofie Bavorská.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Roku 1412 se Jan Hus dostal do otevřeného sporu 	s církví</a:t>
            </a:r>
            <a:r>
              <a:rPr lang="cs-CZ" sz="2400" b="1" dirty="0" smtClean="0"/>
              <a:t>, protože ve svém kázání nazval papeže 	Jana XXIII. antikristem kvůli nově vyhlášeným 	odpustkům.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Církev ho prohlásila 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za kacíře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exkomunikovala ho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/>
              <a:t>	(vyloučila) z církve.</a:t>
            </a:r>
          </a:p>
          <a:p>
            <a:r>
              <a:rPr lang="cs-CZ" sz="2400" b="1" dirty="0" smtClean="0"/>
              <a:t>Nad městem, kde pobýval, byl 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vyhlášen interdikt</a:t>
            </a:r>
            <a:r>
              <a:rPr lang="cs-CZ" sz="2400" b="1" dirty="0" smtClean="0"/>
              <a:t>,</a:t>
            </a:r>
          </a:p>
          <a:p>
            <a:pPr lvl="1">
              <a:buNone/>
            </a:pPr>
            <a:r>
              <a:rPr lang="cs-CZ" sz="2400" b="1" dirty="0" smtClean="0"/>
              <a:t>		tedy zákaz konání církevních obřadů a svátostí.</a:t>
            </a:r>
          </a:p>
          <a:p>
            <a:r>
              <a:rPr lang="cs-CZ" sz="2400" b="1" dirty="0" smtClean="0"/>
              <a:t>Jan Hus opustil Prahu a kázal na venkově.</a:t>
            </a:r>
          </a:p>
          <a:p>
            <a:r>
              <a:rPr lang="cs-CZ" sz="2400" b="1" dirty="0" smtClean="0"/>
              <a:t>Pobýval pod ochranou svých stoupenců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na Kozím </a:t>
            </a: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hrádku</a:t>
            </a:r>
            <a:r>
              <a:rPr lang="cs-CZ" sz="2400" b="1" dirty="0" smtClean="0"/>
              <a:t> a později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na hradu Krakovec</a:t>
            </a:r>
            <a:r>
              <a:rPr lang="cs-CZ" sz="2400" b="1" dirty="0" smtClean="0"/>
              <a:t>.</a:t>
            </a:r>
          </a:p>
          <a:p>
            <a:pPr lvl="1">
              <a:buNone/>
            </a:pPr>
            <a:endParaRPr lang="cs-CZ" sz="2400" b="1" dirty="0" smtClean="0"/>
          </a:p>
          <a:p>
            <a:endParaRPr lang="cs-CZ" sz="2400" b="1" dirty="0" smtClean="0"/>
          </a:p>
          <a:p>
            <a:pPr lvl="1">
              <a:buNone/>
            </a:pPr>
            <a:endParaRPr lang="cs-CZ" sz="2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  <a:scene3d>
            <a:camera prst="orthographicFront"/>
            <a:lightRig rig="soft" dir="t"/>
          </a:scene3d>
          <a:sp3d>
            <a:bevelT/>
          </a:sp3d>
        </p:spPr>
        <p:txBody>
          <a:bodyPr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/>
            <a:r>
              <a:rPr lang="cs-CZ" u="sng" dirty="0" smtClean="0">
                <a:solidFill>
                  <a:schemeClr val="bg2"/>
                </a:solidFill>
              </a:rPr>
              <a:t>Mistr Jan Hus v </a:t>
            </a:r>
            <a:r>
              <a:rPr lang="cs-CZ" u="sng" dirty="0" err="1" smtClean="0">
                <a:solidFill>
                  <a:schemeClr val="bg2"/>
                </a:solidFill>
              </a:rPr>
              <a:t>kladbě</a:t>
            </a:r>
            <a:endParaRPr lang="cs-CZ" u="sng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Roku 1414 byl svolán do města Kostnice na břehu Bodamského jezera církevní koncil, který měl řešit rozkol v církvi a její nápravu „v hlavě i v údech“.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Jan Hus sem na pozvání římského krále Zikmunda Lucemburského přijel v domnění, že bude moci obhájit své učení.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Byl však zatčen a v souladu se snahou koncilu potlačit všechna kacířská hnutí byl vyzván, aby své učení odvolal.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Jan Hus byl přesvědčen o své pravdě, a proto odmítl.</a:t>
            </a:r>
          </a:p>
          <a:p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2">
                <a:lumMod val="50000"/>
              </a:schemeClr>
            </a:solidFill>
          </a:ln>
          <a:scene3d>
            <a:camera prst="orthographicFront"/>
            <a:lightRig rig="soft" dir="t"/>
          </a:scene3d>
          <a:sp3d>
            <a:bevelT/>
          </a:sp3d>
        </p:spPr>
        <p:txBody>
          <a:bodyPr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/>
            <a:r>
              <a:rPr lang="cs-CZ" sz="3200" u="sng" dirty="0" smtClean="0">
                <a:solidFill>
                  <a:schemeClr val="accent2">
                    <a:lumMod val="75000"/>
                  </a:schemeClr>
                </a:solidFill>
              </a:rPr>
              <a:t>Mistr Jan Hus před koncilem v Kostnici</a:t>
            </a:r>
            <a:endParaRPr lang="cs-CZ" sz="32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571480"/>
            <a:ext cx="3435906" cy="5486591"/>
          </a:xfrm>
          <a:prstGeom prst="rect">
            <a:avLst/>
          </a:prstGeom>
          <a:noFill/>
          <a:ln w="2857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57158" y="1071546"/>
            <a:ext cx="3643946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Jan Hus roku 1415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před Kostnickým 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koncilem.</a:t>
            </a:r>
          </a:p>
          <a:p>
            <a:endParaRPr lang="cs-CZ" sz="28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Obraz Václava Brožíka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Doma\Dokumenty\Obrázky\Lucemburkové\220px-Muttich,_Kamil_Vladislav_-_Posledni_vyzvani_mistru_Husovi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571480"/>
            <a:ext cx="3319984" cy="517025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85720" y="1000108"/>
            <a:ext cx="4572032" cy="1938992"/>
          </a:xfrm>
          <a:prstGeom prst="rect">
            <a:avLst/>
          </a:prstGeom>
          <a:solidFill>
            <a:schemeClr val="bg2"/>
          </a:solidFill>
          <a:ln w="28575">
            <a:solidFill>
              <a:schemeClr val="bg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Poslední vyzvání Mistru Husovi ku podepsání odvolací formule v den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před upálením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5. července 1415 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5214950"/>
            <a:ext cx="3935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Obraz Kamila Vladislava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Mutticha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Husova smrt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4972056" cy="4525963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Jan Hus byl uvězněn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a odsouzen k trestu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smrti upálením na hranici. </a:t>
            </a:r>
          </a:p>
          <a:p>
            <a:pPr>
              <a:buNone/>
            </a:pPr>
            <a:endParaRPr lang="cs-CZ" sz="28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Tak se tehdy trestali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kacíři, tedy ti, jejichž víra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byla v rozporu s oficiálním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učením církve. 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1071546"/>
            <a:ext cx="2794000" cy="4368800"/>
          </a:xfrm>
          <a:prstGeom prst="rect">
            <a:avLst/>
          </a:prstGeom>
          <a:noFill/>
          <a:ln w="28575">
            <a:solidFill>
              <a:schemeClr val="bg2">
                <a:lumMod val="25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214942" y="5643578"/>
            <a:ext cx="36455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Jan Hus na hranici, 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zobrazení v Jenském kodexu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Doma\Dokumenty\Obrázky\Lucemburkové\janhus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4210356" cy="435771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43438" y="500042"/>
            <a:ext cx="450056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Smrt mistra Jana Husa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byla často zobrazována.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Umělci do obrazů 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vkládali své představy.</a:t>
            </a:r>
          </a:p>
          <a:p>
            <a:endParaRPr lang="cs-CZ" sz="2400" b="1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Vycházeli z popisu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Husovy smrti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od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Petra z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Mladoňovic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, který provázel Jana Husa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do Kostnice a byl svědkem nejen jeho popravy, ale i upálení mistra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Jeronýma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Pražského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, Husova přítele, o rok později.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22136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Protož, věrný křesťane, </a:t>
            </a:r>
            <a:r>
              <a:rPr lang="cs-CZ" sz="24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hledaj</a:t>
            </a: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 pravdy, slyš pravdu, uč </a:t>
            </a:r>
            <a:r>
              <a:rPr lang="cs-CZ" sz="24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sě</a:t>
            </a: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 pravdě, miluj pravdu, prav pravdu, drž pravdu, braň pravdy až do smrti…</a:t>
            </a:r>
          </a:p>
          <a:p>
            <a:endParaRPr lang="cs-CZ" sz="2400" b="1" dirty="0" smtClean="0">
              <a:solidFill>
                <a:schemeClr val="tx1">
                  <a:lumMod val="85000"/>
                  <a:lumOff val="15000"/>
                </a:schemeClr>
              </a:solidFill>
              <a:latin typeface="Century Schoolbook" pitchFamily="18" charset="0"/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Boje se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ublížiti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svědomí svému,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býti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lhářem před Bohem a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dáti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pohoršení posluchačům a učedníkům svým, nemohu učení a spisů svých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odpřísáhnouti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 ani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odvolati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Century Schoolbook" pitchFamily="18" charset="0"/>
              </a:rPr>
              <a:t>!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Lépe jest dobře </a:t>
            </a:r>
            <a:r>
              <a:rPr lang="cs-CZ" sz="24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zemříti</a:t>
            </a: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, nežli zle živu </a:t>
            </a:r>
            <a:r>
              <a:rPr lang="cs-CZ" sz="24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býti</a:t>
            </a: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entury Schoolbook" pitchFamily="18" charset="0"/>
              </a:rPr>
              <a:t>.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  <a:latin typeface="Century Schoolbook" pitchFamily="18" charset="0"/>
            </a:endParaRPr>
          </a:p>
          <a:p>
            <a:endParaRPr lang="cs-CZ" sz="2400" b="1" dirty="0">
              <a:solidFill>
                <a:schemeClr val="tx1">
                  <a:lumMod val="85000"/>
                  <a:lumOff val="1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214290"/>
            <a:ext cx="8143932" cy="1285884"/>
          </a:xfr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3">
                <a:lumMod val="60000"/>
                <a:lumOff val="40000"/>
              </a:schemeClr>
            </a:solidFill>
          </a:ln>
          <a:scene3d>
            <a:camera prst="orthographicFront"/>
            <a:lightRig rig="soft" dir="t"/>
          </a:scene3d>
          <a:sp3d>
            <a:bevelT/>
          </a:sp3d>
        </p:spPr>
        <p:txBody>
          <a:bodyPr>
            <a:no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cs-CZ" sz="2800" dirty="0" smtClean="0">
                <a:solidFill>
                  <a:schemeClr val="accent2"/>
                </a:solidFill>
                <a:effectLst/>
                <a:latin typeface="Century Schoolbook" pitchFamily="18" charset="0"/>
              </a:rPr>
              <a:t>Přečtěte si pozorně následující výroky </a:t>
            </a:r>
            <a:br>
              <a:rPr lang="cs-CZ" sz="2800" dirty="0" smtClean="0">
                <a:solidFill>
                  <a:schemeClr val="accent2"/>
                </a:solidFill>
                <a:effectLst/>
                <a:latin typeface="Century Schoolbook" pitchFamily="18" charset="0"/>
              </a:rPr>
            </a:br>
            <a:r>
              <a:rPr lang="cs-CZ" sz="2800" dirty="0" smtClean="0">
                <a:solidFill>
                  <a:schemeClr val="accent2"/>
                </a:solidFill>
                <a:effectLst/>
                <a:latin typeface="Century Schoolbook" pitchFamily="18" charset="0"/>
              </a:rPr>
              <a:t>Jana Husa. Co nám o autorovi říkají?</a:t>
            </a:r>
            <a:endParaRPr lang="cs-CZ" sz="2800" dirty="0">
              <a:solidFill>
                <a:schemeClr val="accent2"/>
              </a:solidFill>
              <a:effectLst/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600" b="1" dirty="0" smtClean="0">
                <a:latin typeface="Century Schoolbook" pitchFamily="18" charset="0"/>
              </a:rPr>
              <a:t>	</a:t>
            </a:r>
            <a:r>
              <a:rPr lang="cs-CZ" sz="26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	Tak jako hejno krkavců snesli se na tuto zemi, aby vyklovali každé zrnko zlata a stříbra. Nemají slitování. Jejich srdce zjedovatěla touhou po bohatství. Se vším kupčí, všechno prodávají. </a:t>
            </a:r>
          </a:p>
          <a:p>
            <a:pPr>
              <a:buNone/>
            </a:pPr>
            <a:r>
              <a:rPr lang="cs-CZ" sz="26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	Chceš pokřtít dítě? Zaplať! Chceš loupit a vraždit? Zaplať a bude ti odpuštěno. </a:t>
            </a:r>
          </a:p>
          <a:p>
            <a:pPr>
              <a:buNone/>
            </a:pPr>
            <a:r>
              <a:rPr lang="cs-CZ" sz="26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		Ale pak, kdyby sám ďábel zaplatil, vstoupil by na nebesa? A za peníze takto vydřené z chudého lidu koně krásné chovají, čeleď nepotřebnou drží, </a:t>
            </a:r>
          </a:p>
          <a:p>
            <a:pPr>
              <a:buNone/>
            </a:pPr>
            <a:r>
              <a:rPr lang="cs-CZ" sz="2600" b="1" dirty="0" smtClean="0">
                <a:solidFill>
                  <a:schemeClr val="accent6">
                    <a:lumMod val="75000"/>
                  </a:schemeClr>
                </a:solidFill>
                <a:latin typeface="Century Schoolbook" pitchFamily="18" charset="0"/>
              </a:rPr>
              <a:t>	v kostky hrají a na své kuběny kožichy drahé věší, zatímco Kristus chodil bos a neměl, kde by hlavu složil. Však poznejte se, vy zloději chudého lidu, neboť Bůh i lid vás vidí.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O církvi a o odpustcích:</a:t>
            </a:r>
            <a:endParaRPr lang="cs-CZ" u="sng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b="1" u="sng" dirty="0" smtClean="0">
                <a:effectLst/>
                <a:latin typeface="Century Schoolbook" pitchFamily="18" charset="0"/>
              </a:rPr>
              <a:t>Citováno v licenci </a:t>
            </a:r>
            <a:r>
              <a:rPr lang="cs-CZ" sz="2800" b="1" u="sng" dirty="0" err="1" smtClean="0">
                <a:effectLst/>
                <a:latin typeface="Century Schoolbook" pitchFamily="18" charset="0"/>
              </a:rPr>
              <a:t>Creative</a:t>
            </a:r>
            <a:r>
              <a:rPr lang="cs-CZ" sz="2800" b="1" u="sng" dirty="0" smtClean="0">
                <a:effectLst/>
                <a:latin typeface="Century Schoolbook" pitchFamily="18" charset="0"/>
              </a:rPr>
              <a:t> </a:t>
            </a:r>
            <a:r>
              <a:rPr lang="cs-CZ" sz="2800" b="1" u="sng" dirty="0" err="1" smtClean="0">
                <a:effectLst/>
                <a:latin typeface="Century Schoolbook" pitchFamily="18" charset="0"/>
              </a:rPr>
              <a:t>Commons</a:t>
            </a:r>
            <a:r>
              <a:rPr lang="cs-CZ" sz="2800" b="1" u="sng" dirty="0" smtClean="0">
                <a:effectLst/>
                <a:latin typeface="Century Schoolbook" pitchFamily="18" charset="0"/>
              </a:rPr>
              <a:t> a </a:t>
            </a:r>
            <a:r>
              <a:rPr lang="cs-CZ" sz="2800" b="1" u="sng" dirty="0" err="1" smtClean="0">
                <a:effectLst/>
                <a:latin typeface="Century Schoolbook" pitchFamily="18" charset="0"/>
              </a:rPr>
              <a:t>Wikimedia</a:t>
            </a:r>
            <a:r>
              <a:rPr lang="cs-CZ" sz="2800" b="1" u="sng" dirty="0" smtClean="0">
                <a:effectLst/>
                <a:latin typeface="Century Schoolbook" pitchFamily="18" charset="0"/>
              </a:rPr>
              <a:t> </a:t>
            </a:r>
            <a:r>
              <a:rPr lang="cs-CZ" sz="2800" b="1" u="sng" dirty="0" err="1" smtClean="0">
                <a:effectLst/>
                <a:latin typeface="Century Schoolbook" pitchFamily="18" charset="0"/>
              </a:rPr>
              <a:t>Commons</a:t>
            </a:r>
            <a:r>
              <a:rPr lang="cs-CZ" sz="2800" b="1" u="sng" dirty="0" smtClean="0">
                <a:effectLst/>
                <a:latin typeface="Century Schoolbook" pitchFamily="18" charset="0"/>
              </a:rPr>
              <a:t> 20.3. 2013</a:t>
            </a:r>
            <a:endParaRPr lang="cs-CZ" sz="2800" b="1" u="sng" dirty="0">
              <a:effectLst/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282" y="1643050"/>
            <a:ext cx="8715404" cy="4643470"/>
          </a:xfrm>
        </p:spPr>
        <p:txBody>
          <a:bodyPr>
            <a:normAutofit fontScale="47500" lnSpcReduction="20000"/>
          </a:bodyPr>
          <a:lstStyle/>
          <a:p>
            <a:r>
              <a:rPr lang="cs-CZ" sz="3000" dirty="0" smtClean="0">
                <a:latin typeface="Century Schoolbook" pitchFamily="18" charset="0"/>
              </a:rPr>
              <a:t>Snímek 4: Jan Hus. Autor Jan Vilímek. </a:t>
            </a:r>
            <a:r>
              <a:rPr lang="cs-CZ" sz="3000" dirty="0" smtClean="0">
                <a:latin typeface="Century Schoolbook" pitchFamily="18" charset="0"/>
                <a:hlinkClick r:id="rId2"/>
              </a:rPr>
              <a:t>http://upload.wikimedia.org/wikipedia/commons/thumb/4/4c/Jan_Vil%C3%ADmek_-Mistr_Jan_Hus.jpg/438px-Jan_Vil%C3%ADmek_-Mistr_Jan_Hus.jpg</a:t>
            </a:r>
            <a:endParaRPr lang="cs-CZ" sz="3000" dirty="0" smtClean="0">
              <a:latin typeface="Century Schoolbook" pitchFamily="18" charset="0"/>
            </a:endParaRPr>
          </a:p>
          <a:p>
            <a:r>
              <a:rPr lang="cs-CZ" sz="3000" dirty="0" smtClean="0">
                <a:latin typeface="Century Schoolbook" pitchFamily="18" charset="0"/>
              </a:rPr>
              <a:t>Snímek 7: Kaple betlémská.   </a:t>
            </a:r>
            <a:r>
              <a:rPr lang="cs-CZ" sz="3000" dirty="0" smtClean="0">
                <a:latin typeface="Century Schoolbook" pitchFamily="18" charset="0"/>
                <a:hlinkClick r:id="rId3"/>
              </a:rPr>
              <a:t>http://upload.wikimedia.org/wikipedia/commons/thumb/0/06/Betlemska_kaple.jpg/220px-Betlemska_kaple.jpg</a:t>
            </a:r>
            <a:endParaRPr lang="cs-CZ" sz="3000" dirty="0" smtClean="0">
              <a:latin typeface="Century Schoolbook" pitchFamily="18" charset="0"/>
            </a:endParaRPr>
          </a:p>
          <a:p>
            <a:pPr>
              <a:lnSpc>
                <a:spcPct val="120000"/>
              </a:lnSpc>
            </a:pPr>
            <a:r>
              <a:rPr lang="cs-CZ" sz="3000" dirty="0" smtClean="0">
                <a:latin typeface="Century Schoolbook" pitchFamily="18" charset="0"/>
              </a:rPr>
              <a:t>Snímek 10: Jan Hus na sněmu Kostnickém roku 1415. </a:t>
            </a:r>
            <a:r>
              <a:rPr lang="cs-CZ" sz="3000" dirty="0" err="1" smtClean="0">
                <a:latin typeface="Century Schoolbook" pitchFamily="18" charset="0"/>
              </a:rPr>
              <a:t>AutorVáclav</a:t>
            </a:r>
            <a:r>
              <a:rPr lang="cs-CZ" sz="3000" dirty="0" smtClean="0">
                <a:latin typeface="Century Schoolbook" pitchFamily="18" charset="0"/>
              </a:rPr>
              <a:t> Brožík. </a:t>
            </a:r>
            <a:r>
              <a:rPr lang="cs-CZ" sz="3000" dirty="0" smtClean="0">
                <a:latin typeface="Century Schoolbook" pitchFamily="18" charset="0"/>
                <a:hlinkClick r:id="rId4"/>
              </a:rPr>
              <a:t>http://upload.wikimedia.org/wikipedia/commons/3/39/Brozik%2C_Vaclav-       Jan_Hus_souzen_na_</a:t>
            </a:r>
            <a:r>
              <a:rPr lang="cs-CZ" sz="3000" dirty="0" err="1" smtClean="0">
                <a:latin typeface="Century Schoolbook" pitchFamily="18" charset="0"/>
                <a:hlinkClick r:id="rId4"/>
              </a:rPr>
              <a:t>snemu</a:t>
            </a:r>
            <a:r>
              <a:rPr lang="cs-CZ" sz="3000" dirty="0" smtClean="0">
                <a:latin typeface="Century Schoolbook" pitchFamily="18" charset="0"/>
                <a:hlinkClick r:id="rId4"/>
              </a:rPr>
              <a:t>_</a:t>
            </a:r>
            <a:r>
              <a:rPr lang="cs-CZ" sz="3000" dirty="0" err="1" smtClean="0">
                <a:latin typeface="Century Schoolbook" pitchFamily="18" charset="0"/>
                <a:hlinkClick r:id="rId4"/>
              </a:rPr>
              <a:t>Kostnickem</a:t>
            </a:r>
            <a:r>
              <a:rPr lang="cs-CZ" sz="3000" dirty="0" smtClean="0">
                <a:latin typeface="Century Schoolbook" pitchFamily="18" charset="0"/>
                <a:hlinkClick r:id="rId4"/>
              </a:rPr>
              <a:t>_r._1415.jpg</a:t>
            </a:r>
            <a:endParaRPr lang="cs-CZ" sz="3000" dirty="0" smtClean="0">
              <a:latin typeface="Century Schoolbook" pitchFamily="18" charset="0"/>
            </a:endParaRPr>
          </a:p>
          <a:p>
            <a:pPr>
              <a:lnSpc>
                <a:spcPct val="120000"/>
              </a:lnSpc>
            </a:pPr>
            <a:r>
              <a:rPr lang="cs-CZ" sz="3000" dirty="0" smtClean="0">
                <a:latin typeface="Century Schoolbook" pitchFamily="18" charset="0"/>
              </a:rPr>
              <a:t>Snímek 11: </a:t>
            </a:r>
            <a:r>
              <a:rPr lang="cs-CZ" sz="2500" dirty="0" smtClean="0"/>
              <a:t>Poslední vyzvání Mistru Husovi ku podepsání odvolací formule v den před upálením 5. července 	        1415. </a:t>
            </a:r>
            <a:r>
              <a:rPr lang="cs-CZ" sz="3000" dirty="0" smtClean="0">
                <a:latin typeface="Century Schoolbook" pitchFamily="18" charset="0"/>
              </a:rPr>
              <a:t>Kamil Vladislav </a:t>
            </a:r>
            <a:r>
              <a:rPr lang="cs-CZ" sz="3000" dirty="0" err="1" smtClean="0">
                <a:latin typeface="Century Schoolbook" pitchFamily="18" charset="0"/>
              </a:rPr>
              <a:t>Muttich</a:t>
            </a:r>
            <a:r>
              <a:rPr lang="cs-CZ" sz="3000" dirty="0" smtClean="0">
                <a:latin typeface="Century Schoolbook" pitchFamily="18" charset="0"/>
              </a:rPr>
              <a:t>    </a:t>
            </a:r>
            <a:r>
              <a:rPr lang="cs-CZ" sz="3000" dirty="0" smtClean="0">
                <a:latin typeface="Century Schoolbook" pitchFamily="18" charset="0"/>
                <a:hlinkClick r:id="rId5"/>
              </a:rPr>
              <a:t>http://upload.wikimedia.org/wikipedia/commons/thumb/a/a2/Muttich%2C_Kamil_Vladislav_-Posledni_vyzvani_mistru_Husovi.jpg/220px-Muttich%2C_Kamil_Vladislav_-Posledni_vyzvani_mistru_Husovi.jpg</a:t>
            </a:r>
            <a:endParaRPr lang="cs-CZ" sz="3000" dirty="0" smtClean="0">
              <a:latin typeface="Century Schoolbook" pitchFamily="18" charset="0"/>
            </a:endParaRPr>
          </a:p>
          <a:p>
            <a:pPr>
              <a:lnSpc>
                <a:spcPct val="120000"/>
              </a:lnSpc>
            </a:pPr>
            <a:r>
              <a:rPr lang="cs-CZ" sz="3000" dirty="0" smtClean="0">
                <a:latin typeface="Century Schoolbook" pitchFamily="18" charset="0"/>
              </a:rPr>
              <a:t>Snímek 12: Jan Hus na hranici. Jenský kodex. </a:t>
            </a:r>
            <a:r>
              <a:rPr lang="cs-CZ" sz="3000" dirty="0" smtClean="0">
                <a:latin typeface="Century Schoolbook" pitchFamily="18" charset="0"/>
                <a:hlinkClick r:id="rId6"/>
              </a:rPr>
              <a:t>http://upload.wikimedia.org/wikipedia/commons/b/b0/Jan_Hus_at_the_Stake.jpg</a:t>
            </a:r>
            <a:r>
              <a:rPr lang="cs-CZ" sz="3000" dirty="0" smtClean="0">
                <a:latin typeface="Century Schoolbook" pitchFamily="18" charset="0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latin typeface="Century Schoolbook" pitchFamily="18" charset="0"/>
              </a:rPr>
              <a:t>Snímek 13: Smrt mistra Jana.                          </a:t>
            </a:r>
            <a:r>
              <a:rPr lang="cs-CZ" sz="2900" dirty="0" smtClean="0">
                <a:latin typeface="Century Schoolbook" pitchFamily="18" charset="0"/>
                <a:hlinkClick r:id="rId7"/>
              </a:rPr>
              <a:t>http://www.</a:t>
            </a:r>
            <a:r>
              <a:rPr lang="cs-CZ" sz="2900" dirty="0" err="1" smtClean="0">
                <a:latin typeface="Century Schoolbook" pitchFamily="18" charset="0"/>
                <a:hlinkClick r:id="rId7"/>
              </a:rPr>
              <a:t>hotelpraguecity.com</a:t>
            </a:r>
            <a:r>
              <a:rPr lang="cs-CZ" sz="2900" dirty="0" smtClean="0">
                <a:latin typeface="Century Schoolbook" pitchFamily="18" charset="0"/>
                <a:hlinkClick r:id="rId7"/>
              </a:rPr>
              <a:t>/fotky/</a:t>
            </a:r>
            <a:r>
              <a:rPr lang="cs-CZ" sz="2900" dirty="0" err="1" smtClean="0">
                <a:latin typeface="Century Schoolbook" pitchFamily="18" charset="0"/>
                <a:hlinkClick r:id="rId7"/>
              </a:rPr>
              <a:t>okoli</a:t>
            </a:r>
            <a:r>
              <a:rPr lang="cs-CZ" sz="2900" dirty="0" smtClean="0">
                <a:latin typeface="Century Schoolbook" pitchFamily="18" charset="0"/>
                <a:hlinkClick r:id="rId7"/>
              </a:rPr>
              <a:t>/</a:t>
            </a:r>
            <a:r>
              <a:rPr lang="cs-CZ" sz="2900" dirty="0" err="1" smtClean="0">
                <a:latin typeface="Century Schoolbook" pitchFamily="18" charset="0"/>
                <a:hlinkClick r:id="rId7"/>
              </a:rPr>
              <a:t>janhus.jpg</a:t>
            </a:r>
            <a:r>
              <a:rPr lang="cs-CZ" sz="2900" dirty="0" smtClean="0">
                <a:latin typeface="Century Schoolbook" pitchFamily="18" charset="0"/>
              </a:rPr>
              <a:t>	</a:t>
            </a:r>
          </a:p>
          <a:p>
            <a:r>
              <a:rPr lang="cs-CZ" sz="2900" dirty="0" smtClean="0">
                <a:latin typeface="Century Schoolbook" pitchFamily="18" charset="0"/>
              </a:rPr>
              <a:t>Snímek 14,15:  Jan Hus. Citáty.                                                    </a:t>
            </a:r>
            <a:r>
              <a:rPr lang="cs-CZ" sz="2900" dirty="0" smtClean="0">
                <a:latin typeface="Century Schoolbook" pitchFamily="18" charset="0"/>
                <a:hlinkClick r:id="rId8"/>
              </a:rPr>
              <a:t>http://cs.wikiquote.org/wiki/Jan_Hus</a:t>
            </a:r>
            <a:endParaRPr lang="cs-CZ" sz="29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29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304</TotalTime>
  <Words>525</Words>
  <Application>Microsoft Office PowerPoint</Application>
  <PresentationFormat>Předvádění na obrazovce (4:3)</PresentationFormat>
  <Paragraphs>112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Mistr Jan Hus</vt:lpstr>
      <vt:lpstr>Jan Hus</vt:lpstr>
      <vt:lpstr>Snímek 4</vt:lpstr>
      <vt:lpstr>Husova kritika církve</vt:lpstr>
      <vt:lpstr>Snímek 6</vt:lpstr>
      <vt:lpstr>Kaple betlémská Sloužila jako universitní kaple pouze ke kázání, a to v českém jazyce. </vt:lpstr>
      <vt:lpstr>Mistr Jan Hus v kladbě</vt:lpstr>
      <vt:lpstr>Mistr Jan Hus před koncilem v Kostnici</vt:lpstr>
      <vt:lpstr>Snímek 10</vt:lpstr>
      <vt:lpstr>Snímek 11</vt:lpstr>
      <vt:lpstr>Husova smrt</vt:lpstr>
      <vt:lpstr>Snímek 13</vt:lpstr>
      <vt:lpstr>Přečtěte si pozorně následující výroky  Jana Husa. Co nám o autorovi říkají?</vt:lpstr>
      <vt:lpstr>O církvi a o odpustcích:</vt:lpstr>
      <vt:lpstr>Citováno v licenci Creative Commons a Wikimedia Commons 20.3. 2013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Domov</cp:lastModifiedBy>
  <cp:revision>35</cp:revision>
  <dcterms:created xsi:type="dcterms:W3CDTF">2013-04-02T21:42:06Z</dcterms:created>
  <dcterms:modified xsi:type="dcterms:W3CDTF">2013-04-11T20:29:51Z</dcterms:modified>
</cp:coreProperties>
</file>