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61" r:id="rId4"/>
    <p:sldId id="274" r:id="rId5"/>
    <p:sldId id="275" r:id="rId6"/>
    <p:sldId id="262" r:id="rId7"/>
    <p:sldId id="263" r:id="rId8"/>
    <p:sldId id="279" r:id="rId9"/>
    <p:sldId id="264" r:id="rId10"/>
    <p:sldId id="265" r:id="rId11"/>
    <p:sldId id="266" r:id="rId12"/>
    <p:sldId id="268" r:id="rId13"/>
    <p:sldId id="269" r:id="rId14"/>
    <p:sldId id="277" r:id="rId15"/>
    <p:sldId id="278" r:id="rId16"/>
    <p:sldId id="280" r:id="rId17"/>
    <p:sldId id="281" r:id="rId18"/>
    <p:sldId id="282" r:id="rId19"/>
    <p:sldId id="26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AC87E4C-0311-47AE-8358-87521047418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AD62607-EBBE-46B7-8B84-2BAE31C17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slide" Target="slide10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7.xml"/><Relationship Id="rId4" Type="http://schemas.openxmlformats.org/officeDocument/2006/relationships/slide" Target="slid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8/8a/Vaclav_IV.jpg/450px-Vaclav_IV.jpg" TargetMode="External"/><Relationship Id="rId3" Type="http://schemas.openxmlformats.org/officeDocument/2006/relationships/hyperlink" Target="http://upload.wikimedia.org/wikipedia/commons/a/a2/Francie_3kralove.jpg" TargetMode="External"/><Relationship Id="rId7" Type="http://schemas.openxmlformats.org/officeDocument/2006/relationships/hyperlink" Target="http://upload.wikimedia.org/wikipedia/commons/thumb/1/11/Vaclav_IV.1415.jpg/409px-Vaclav_IV.1415.jpg" TargetMode="External"/><Relationship Id="rId2" Type="http://schemas.openxmlformats.org/officeDocument/2006/relationships/hyperlink" Target="http://upload.wikimedia.org/wikipedia/commons/9/9b/VaclavnaVotobraz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4/4c/VaclavaZofie.jpg" TargetMode="External"/><Relationship Id="rId5" Type="http://schemas.openxmlformats.org/officeDocument/2006/relationships/hyperlink" Target="http://cs.wikisource.org/wiki/Star%C3%A9_pov%C4%9Bsti_%C4%8Desk%C3%A9/O_kr%C3%A1li_V%C3%A1clavovi_IV" TargetMode="External"/><Relationship Id="rId4" Type="http://schemas.openxmlformats.org/officeDocument/2006/relationships/hyperlink" Target="http://upload.wikimedia.org/wikipedia/commons/thumb/5/52/Wenceslaus_IV_Charles_V_of_France_Emperor_Charles_IV.jpg/118px-Wenceslaus_IV_Charles_V_of_France_Emperor_Charles_I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4F4C02-0B0B-4FC8-BB05-73616F78B22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  <p:sp>
        <p:nvSpPr>
          <p:cNvPr id="1433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14348" y="1428736"/>
            <a:ext cx="8229600" cy="45688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Mgr. Hana Míčová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VY_32_INOVACE_21_D7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Doba Václava IV. a počátky husitství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Výkladová prezentace. 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		Otázky k tématu s kontrolou pomocí hypertextového 	odkazu.</a:t>
            </a:r>
            <a:endParaRPr lang="cs-CZ" sz="1600" b="1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25.3. 2013	</a:t>
            </a:r>
          </a:p>
        </p:txBody>
      </p:sp>
      <p:pic>
        <p:nvPicPr>
          <p:cNvPr id="14338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4175" y="214313"/>
            <a:ext cx="7489825" cy="1143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b="1" u="sng" dirty="0" smtClean="0">
                <a:solidFill>
                  <a:srgbClr val="92D050"/>
                </a:solidFill>
                <a:latin typeface="Century Schoolbook" pitchFamily="18" charset="0"/>
              </a:rPr>
              <a:t>Výkladová  prezentace</a:t>
            </a:r>
            <a:r>
              <a:rPr lang="cs-CZ" dirty="0" smtClean="0">
                <a:solidFill>
                  <a:srgbClr val="92D050"/>
                </a:solidFill>
                <a:latin typeface="Century Schoolbook" pitchFamily="18" charset="0"/>
              </a:rPr>
              <a:t>  </a:t>
            </a:r>
            <a:endParaRPr lang="cs-CZ" dirty="0">
              <a:solidFill>
                <a:srgbClr val="92D050"/>
              </a:solidFill>
              <a:latin typeface="Century Schoolbook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42873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5400" b="1" u="sng" dirty="0" smtClean="0">
                <a:solidFill>
                  <a:schemeClr val="bg1"/>
                </a:solidFill>
                <a:latin typeface="Century Schoolbook" pitchFamily="18" charset="0"/>
              </a:rPr>
              <a:t>Doba Václava IV.</a:t>
            </a:r>
            <a:br>
              <a:rPr lang="cs-CZ" sz="5400" b="1" u="sng" dirty="0" smtClean="0">
                <a:solidFill>
                  <a:schemeClr val="bg1"/>
                </a:solidFill>
                <a:latin typeface="Century Schoolbook" pitchFamily="18" charset="0"/>
              </a:rPr>
            </a:br>
            <a:r>
              <a:rPr lang="cs-CZ" sz="5400" b="1" u="sng" dirty="0" smtClean="0">
                <a:solidFill>
                  <a:schemeClr val="bg1"/>
                </a:solidFill>
                <a:latin typeface="Century Schoolbook" pitchFamily="18" charset="0"/>
              </a:rPr>
              <a:t> a počátky husitství </a:t>
            </a:r>
            <a:endParaRPr lang="cs-CZ" sz="5400" b="1" u="sng" dirty="0">
              <a:solidFill>
                <a:schemeClr val="bg1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Král český a římský</a:t>
            </a:r>
            <a:endParaRPr lang="cs-CZ" sz="4800" b="1" dirty="0">
              <a:solidFill>
                <a:schemeClr val="accent6">
                  <a:lumMod val="50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95910"/>
          </a:xfr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buClr>
                <a:srgbClr val="92D05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  <a:ea typeface="Cambria Math" pitchFamily="18" charset="0"/>
              </a:rPr>
              <a:t>Václav IV. byl korunován českým 	králem už jako dvouletý chlapec 	za života Karla IV. Roku 1376 se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  <a:ea typeface="Cambria Math" pitchFamily="18" charset="0"/>
              </a:rPr>
              <a:t>stal římským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  <a:ea typeface="Cambria Math" pitchFamily="18" charset="0"/>
              </a:rPr>
              <a:t>králem.</a:t>
            </a:r>
          </a:p>
          <a:p>
            <a:pPr>
              <a:buClr>
                <a:srgbClr val="92D05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  <a:ea typeface="Cambria Math" pitchFamily="18" charset="0"/>
              </a:rPr>
              <a:t>Už jako chlapec se účastnil důležitých 	zasedání, porad, přijímání vyslanců 	a podobně.</a:t>
            </a:r>
          </a:p>
          <a:p>
            <a:pPr>
              <a:buClr>
                <a:srgbClr val="92D05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  <a:ea typeface="Cambria Math" pitchFamily="18" charset="0"/>
              </a:rPr>
              <a:t>Karel IV. mu tím chtěl usnadnit nástup 	na trůn, připravit ho na roli vládce.</a:t>
            </a:r>
          </a:p>
          <a:p>
            <a:pPr>
              <a:buClr>
                <a:srgbClr val="92D05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  <a:ea typeface="Cambria Math" pitchFamily="18" charset="0"/>
              </a:rPr>
              <a:t>Dosáhl však opaku. Václav se obtížně 	rozhodoval, opíral se o své rádce, 	často se rozhodování vyhýbal.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  <a:latin typeface="Century Schoolbook" pitchFamily="18" charset="0"/>
              <a:ea typeface="Cambria Math" pitchFamily="18" charset="0"/>
            </a:endParaRPr>
          </a:p>
        </p:txBody>
      </p:sp>
      <p:pic>
        <p:nvPicPr>
          <p:cNvPr id="4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16416" y="1844824"/>
            <a:ext cx="606342" cy="428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28604"/>
            <a:ext cx="1927207" cy="5926312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071934" y="1571612"/>
            <a:ext cx="424667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Václav IV. jako</a:t>
            </a: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chlapec při modlitbě </a:t>
            </a: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na votivním obraze </a:t>
            </a: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Jana Očka z Vlašimi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Doma\Dokumenty\Obrázky\Lucemburkové\Francie_3kralove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2071678"/>
            <a:ext cx="3932404" cy="4214842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3" name="Picture 5" descr="C:\Documents and Settings\Doma\Dokumenty\Obrázky\Lucemburkové\Wenceslaus_IV_Charles_V_of_France_Emperor_Charles_IV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500306"/>
            <a:ext cx="3663749" cy="3733936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642910" y="214290"/>
            <a:ext cx="773000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Návštěva ve Francii roku 1377 .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Na obrazech je Václav IV. (v modrém), 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jeho otec Karel IV. a francouzský král Karel IV.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Autorem obrazů je francouzský malíř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z 15. století Jean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Fouquet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42852"/>
            <a:ext cx="7772400" cy="785818"/>
          </a:xfrm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latin typeface="Century Schoolbook" pitchFamily="18" charset="0"/>
              </a:rPr>
              <a:t>Počátky vlády</a:t>
            </a:r>
            <a:endParaRPr lang="cs-CZ" sz="4400" b="1" dirty="0"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071546"/>
            <a:ext cx="7772400" cy="5786454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</a:pP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Václav IV. zdědil vládu v době, v níž se 	začala projevovat řada problémů.</a:t>
            </a:r>
          </a:p>
          <a:p>
            <a:pPr>
              <a:buClr>
                <a:srgbClr val="FF0000"/>
              </a:buClr>
            </a:pP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Jako římský král musel řešit </a:t>
            </a:r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papežské </a:t>
            </a: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	</a:t>
            </a:r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schizma</a:t>
            </a: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 - spor mezi římským a 	avignonským </a:t>
            </a: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papežem.</a:t>
            </a:r>
            <a:endParaRPr lang="cs-CZ" b="1" dirty="0" smtClean="0">
              <a:solidFill>
                <a:srgbClr val="006600"/>
              </a:solidFill>
              <a:latin typeface="Century Schoolbook" pitchFamily="18" charset="0"/>
            </a:endParaRPr>
          </a:p>
          <a:p>
            <a:pPr>
              <a:buClr>
                <a:srgbClr val="FF0000"/>
              </a:buClr>
            </a:pP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V důsledku těchto sporů </a:t>
            </a:r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odložil</a:t>
            </a: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 	</a:t>
            </a:r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korunovační cestu do Říma</a:t>
            </a: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, kde se </a:t>
            </a: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chtěl </a:t>
            </a: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dát korunovat římským císařem. </a:t>
            </a:r>
          </a:p>
          <a:p>
            <a:pPr>
              <a:buClr>
                <a:srgbClr val="FF0000"/>
              </a:buClr>
            </a:pP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Tím poklesla jeho vážnost v Čechách i </a:t>
            </a:r>
          </a:p>
          <a:p>
            <a:pPr lvl="1">
              <a:buClr>
                <a:srgbClr val="FF0000"/>
              </a:buClr>
              <a:buNone/>
            </a:pP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		v říši. </a:t>
            </a:r>
          </a:p>
          <a:p>
            <a:pPr>
              <a:buClr>
                <a:srgbClr val="FF0000"/>
              </a:buClr>
            </a:pP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Zaměstnávaly ho rovněž </a:t>
            </a:r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složité politické </a:t>
            </a: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	</a:t>
            </a:r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poměry ve svaté říši římské.</a:t>
            </a:r>
          </a:p>
          <a:p>
            <a:endParaRPr lang="cs-CZ" b="1" dirty="0" smtClean="0">
              <a:solidFill>
                <a:srgbClr val="006600"/>
              </a:solidFill>
              <a:latin typeface="Century Schoolbook" pitchFamily="18" charset="0"/>
            </a:endParaRPr>
          </a:p>
          <a:p>
            <a:endParaRPr lang="cs-CZ" b="1" dirty="0" smtClean="0">
              <a:solidFill>
                <a:srgbClr val="006600"/>
              </a:solidFill>
              <a:latin typeface="Century Schoolbook" pitchFamily="18" charset="0"/>
            </a:endParaRPr>
          </a:p>
          <a:p>
            <a:pPr>
              <a:buNone/>
            </a:pPr>
            <a:endParaRPr lang="cs-CZ" b="1" dirty="0" smtClean="0">
              <a:latin typeface="Century Schoolbook" pitchFamily="18" charset="0"/>
            </a:endParaRPr>
          </a:p>
          <a:p>
            <a:endParaRPr lang="cs-CZ" b="1" dirty="0" smtClean="0">
              <a:latin typeface="Century Schoolbook" pitchFamily="18" charset="0"/>
            </a:endParaRPr>
          </a:p>
          <a:p>
            <a:endParaRPr lang="cs-CZ" b="1" dirty="0">
              <a:latin typeface="Century Schoolbook" pitchFamily="18" charset="0"/>
            </a:endParaRPr>
          </a:p>
        </p:txBody>
      </p:sp>
      <p:pic>
        <p:nvPicPr>
          <p:cNvPr id="4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2462" y="1214422"/>
            <a:ext cx="606342" cy="428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entury Schoolbook" pitchFamily="18" charset="0"/>
              </a:rPr>
              <a:t>V Čechách</a:t>
            </a:r>
            <a:endParaRPr lang="cs-CZ" sz="4800" b="1" dirty="0">
              <a:solidFill>
                <a:schemeClr val="accent3">
                  <a:lumMod val="40000"/>
                  <a:lumOff val="60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906072" cy="5124472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1. Dostal se do sporu s pražským 	arcibiskupem </a:t>
            </a: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Janem z </a:t>
            </a:r>
            <a:r>
              <a:rPr lang="cs-CZ" b="1" u="sng" dirty="0" err="1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Jenštejna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, 	protože nechtěl zaujmout </a:t>
            </a: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ve </a:t>
            </a: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sporu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 </a:t>
            </a: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o </a:t>
            </a: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papeže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rozhodné stanovisko. Tím se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narušila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rovnováha mezi královskou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vládou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a mocnou církví.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Opíral se o </a:t>
            </a: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rádce z řad nižší šlechty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, ti ho 	nenutili řešit velké problémy evropské 	politiky.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Dostal se tak </a:t>
            </a:r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do sporů s mocnými </a:t>
            </a: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	</a:t>
            </a:r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šlechtickými rody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, které </a:t>
            </a:r>
            <a:r>
              <a:rPr lang="cs-CZ" b="1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chtěly </a:t>
            </a:r>
            <a:r>
              <a:rPr lang="cs-CZ" b="1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získat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	podíl na rozhodování, což jim Karel IV. 	během své silné vlády upíral.</a:t>
            </a:r>
          </a:p>
          <a:p>
            <a:endParaRPr lang="cs-CZ" b="1" dirty="0" smtClean="0">
              <a:solidFill>
                <a:schemeClr val="accent3">
                  <a:lumMod val="50000"/>
                </a:schemeClr>
              </a:solidFill>
              <a:latin typeface="Century Schoolbook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29586" y="1571612"/>
            <a:ext cx="606342" cy="428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88" y="274638"/>
            <a:ext cx="8786812" cy="725487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 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714348" y="214290"/>
            <a:ext cx="7772400" cy="628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Alois Jirásek popisuje ve Starých pověstech</a:t>
            </a:r>
          </a:p>
          <a:p>
            <a:pPr>
              <a:buNone/>
            </a:pP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českých vládu Václava IV. takto: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	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Schoolbook" pitchFamily="18" charset="0"/>
              </a:rPr>
              <a:t>	Po letech pokojné vlády počaly řád a právo v Čechách velmi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Schoolbook" pitchFamily="18" charset="0"/>
              </a:rPr>
              <a:t>trpěti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Schoolbook" pitchFamily="18" charset="0"/>
              </a:rPr>
              <a:t>, když se král Václav nepohodl s pány zemskými. Nedbal na ně a neužíval jejich rady, důvěřuje více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Schoolbook" pitchFamily="18" charset="0"/>
              </a:rPr>
              <a:t>milostníkům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Schoolbook" pitchFamily="18" charset="0"/>
              </a:rPr>
              <a:t> svým stavu zemanského i městského. Proto žalovali páni na krále, že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Schoolbook" pitchFamily="18" charset="0"/>
              </a:rPr>
              <a:t>béře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Schoolbook" pitchFamily="18" charset="0"/>
              </a:rPr>
              <a:t> zemské úřady, jež zastávali, v lehkost a jejich hlas že nic neváží.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Schoolbook" pitchFamily="18" charset="0"/>
              </a:rPr>
              <a:t>		Když pak se jim nestalo po vůli, spikli se proti němu s uherským králem, jeho bratrem; tak po dlouhých klidných a požehnaných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Schoolbook" pitchFamily="18" charset="0"/>
              </a:rPr>
              <a:t>časích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Schoolbook" pitchFamily="18" charset="0"/>
              </a:rPr>
              <a:t> strhly se bouřky a války. Došlo tak daleko, že páni přepadli svého krále, když jel z hradu Žebráka do Prahy, a že jej jatého zavezli na Staroměstskou radnici. Tu jej chovali ve vězení, jež slulo Špinka.</a:t>
            </a:r>
          </a:p>
          <a:p>
            <a:pPr>
              <a:buNone/>
            </a:pP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63500">
              <a:schemeClr val="accent4">
                <a:satMod val="175000"/>
                <a:alpha val="40000"/>
              </a:schemeClr>
            </a:glow>
            <a:outerShdw blurRad="38100" dist="25400" dir="5400000" algn="t" rotWithShape="0">
              <a:srgbClr val="000000">
                <a:alpha val="50000"/>
              </a:srgb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Král v zajetí</a:t>
            </a:r>
            <a:endParaRPr lang="cs-CZ" sz="4400" b="1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8015318" cy="5410200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Spory mezi králem a šlechtou vyvrcholily 	Václavovým dvojím zajetím.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V roce 1394 byl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Václav IV. zajat pány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, kteří 	vytvořili tzv.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panskou jednotu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. Přepadli ho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v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Králově Dvoře u Berouna a drželi ho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v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zajetí. Vysvobodil ho jeho mladší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bratr, vévoda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Jan Zhořelecký.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Páni mu předložili své požadavky,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především na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přístup do vysokých dvorských úřadů.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 Král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požadavky roku 1396 přijal. 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Počátkem 14. století byl se souhlasem mladšího	bratra Zikmunda Lucemburského, 	uherského krále, pány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opět zajat a držen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rok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latin typeface="Century Schoolbook" pitchFamily="18" charset="0"/>
              </a:rPr>
              <a:t>ve Vídni. </a:t>
            </a:r>
          </a:p>
          <a:p>
            <a:endParaRPr lang="cs-CZ" b="1" dirty="0">
              <a:latin typeface="Century Schoolbook" pitchFamily="18" charset="0"/>
            </a:endParaRPr>
          </a:p>
        </p:txBody>
      </p:sp>
      <p:pic>
        <p:nvPicPr>
          <p:cNvPr id="4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43900" y="1571612"/>
            <a:ext cx="606342" cy="428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01600">
              <a:schemeClr val="accent3">
                <a:satMod val="175000"/>
                <a:alpha val="40000"/>
              </a:schemeClr>
            </a:glow>
            <a:outerShdw blurRad="38100" dist="25400" dir="5400000" algn="t" rotWithShape="0">
              <a:srgbClr val="000000">
                <a:alpha val="50000"/>
              </a:srgb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Century Schoolbook" pitchFamily="18" charset="0"/>
              </a:rPr>
              <a:t>Úpadek moci</a:t>
            </a:r>
            <a:endParaRPr lang="cs-CZ" b="1" dirty="0">
              <a:solidFill>
                <a:srgbClr val="C00000"/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4102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Václav IV. postupně přistupoval na další 	požadavky protivníků nejen 			v Čechách, ale i v říši. </a:t>
            </a:r>
          </a:p>
          <a:p>
            <a:pPr>
              <a:buClr>
                <a:srgbClr val="C00000"/>
              </a:buClr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Zde byl dokonce na několik let zbaven 	titulu římského krále. Ten nakonec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získal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jeho bratr Zikmund.</a:t>
            </a:r>
          </a:p>
          <a:p>
            <a:pPr>
              <a:buClr>
                <a:srgbClr val="C00000"/>
              </a:buClr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Ztrácel tak postupně moc, kterou zdědil 	na počátku vlády.</a:t>
            </a:r>
          </a:p>
          <a:p>
            <a:pPr>
              <a:buClr>
                <a:srgbClr val="C00000"/>
              </a:buClr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Zklamání z poměrů v říši ho vedlo k tomu, 	že se stále více uchyloval do Čech, kde 	byly poměry přece klidnější, a vyhýbal 	se vladařským povinnostem.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Century Schoolbook" pitchFamily="18" charset="0"/>
            </a:endParaRPr>
          </a:p>
        </p:txBody>
      </p:sp>
      <p:pic>
        <p:nvPicPr>
          <p:cNvPr id="4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834" y="2000240"/>
            <a:ext cx="606342" cy="428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Doma\Dokumenty\Obrázky\Lucemburkové\VaclavaZofie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000108"/>
            <a:ext cx="5391814" cy="4875464"/>
          </a:xfrm>
          <a:prstGeom prst="rect">
            <a:avLst/>
          </a:prstGeom>
          <a:noFill/>
          <a:ln w="28575">
            <a:solidFill>
              <a:schemeClr val="accent4">
                <a:lumMod val="75000"/>
              </a:schemeClr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6" name="TextovéPole 5"/>
          <p:cNvSpPr txBox="1"/>
          <p:nvPr/>
        </p:nvSpPr>
        <p:spPr>
          <a:xfrm>
            <a:off x="6072198" y="1214422"/>
            <a:ext cx="2771913" cy="19389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/>
          <a:effectLst>
            <a:glow rad="63500">
              <a:schemeClr val="accent4">
                <a:satMod val="175000"/>
                <a:alpha val="40000"/>
              </a:schemeClr>
            </a:glow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Century Schoolbook" pitchFamily="18" charset="0"/>
              </a:rPr>
              <a:t>Král Václav IV.</a:t>
            </a:r>
          </a:p>
          <a:p>
            <a:r>
              <a:rPr lang="cs-CZ" sz="2400" b="1" dirty="0" smtClean="0">
                <a:solidFill>
                  <a:srgbClr val="C00000"/>
                </a:solidFill>
                <a:latin typeface="Century Schoolbook" pitchFamily="18" charset="0"/>
              </a:rPr>
              <a:t>a jeho manželka</a:t>
            </a:r>
          </a:p>
          <a:p>
            <a:r>
              <a:rPr lang="cs-CZ" sz="2400" b="1" dirty="0" smtClean="0">
                <a:solidFill>
                  <a:srgbClr val="C00000"/>
                </a:solidFill>
                <a:latin typeface="Century Schoolbook" pitchFamily="18" charset="0"/>
              </a:rPr>
              <a:t>Žofie Bavorská </a:t>
            </a:r>
          </a:p>
          <a:p>
            <a:r>
              <a:rPr lang="cs-CZ" sz="2400" b="1" dirty="0" smtClean="0">
                <a:solidFill>
                  <a:srgbClr val="C00000"/>
                </a:solidFill>
                <a:latin typeface="Century Schoolbook" pitchFamily="18" charset="0"/>
              </a:rPr>
              <a:t>z rodu</a:t>
            </a:r>
          </a:p>
          <a:p>
            <a:r>
              <a:rPr lang="cs-CZ" sz="2400" b="1" dirty="0" err="1" smtClean="0">
                <a:solidFill>
                  <a:srgbClr val="C00000"/>
                </a:solidFill>
                <a:latin typeface="Century Schoolbook" pitchFamily="18" charset="0"/>
              </a:rPr>
              <a:t>Vittelsbachů</a:t>
            </a:r>
            <a:endParaRPr lang="cs-CZ" sz="2400" b="1" dirty="0">
              <a:solidFill>
                <a:srgbClr val="C00000"/>
              </a:solidFill>
              <a:latin typeface="Century Schoolbook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9322" y="5715016"/>
            <a:ext cx="30413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Zobrazení z takzvané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bible Václava IV.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Century Schoolbook" pitchFamily="18" charset="0"/>
              </a:rPr>
              <a:t>Počátky husitství</a:t>
            </a:r>
            <a:endParaRPr lang="cs-CZ" b="1" dirty="0">
              <a:solidFill>
                <a:srgbClr val="C00000"/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2447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b="1" u="sng" dirty="0" smtClean="0">
                <a:solidFill>
                  <a:srgbClr val="C00000"/>
                </a:solidFill>
                <a:latin typeface="Century Schoolbook" pitchFamily="18" charset="0"/>
              </a:rPr>
              <a:t>Za Václavovy vlády se zhoršily i hospodářské poměry v Čechách</a:t>
            </a:r>
            <a:r>
              <a:rPr lang="cs-CZ" b="1" dirty="0" smtClean="0">
                <a:solidFill>
                  <a:srgbClr val="C00000"/>
                </a:solidFill>
                <a:latin typeface="Century Schoolbook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Příčin bylo mnoho: </a:t>
            </a:r>
          </a:p>
          <a:p>
            <a:pPr lvl="1">
              <a:buClr>
                <a:schemeClr val="accent1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	morová rána na konci 14. století, </a:t>
            </a:r>
          </a:p>
          <a:p>
            <a:pPr lvl="1">
              <a:buClr>
                <a:schemeClr val="accent1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	nepokoje v zemi a spory mezi 	panskými rody</a:t>
            </a:r>
          </a:p>
          <a:p>
            <a:pPr lvl="1">
              <a:buClr>
                <a:schemeClr val="accent1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	zhoršené podmínky pro nejchudší 			vrstvy a poddané.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Na druhé straně 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bohatnou panské rody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 a		část patriciátu a roste jejich moc. </a:t>
            </a:r>
          </a:p>
          <a:p>
            <a:pPr>
              <a:buFont typeface="Wingdings" pitchFamily="2" charset="2"/>
              <a:buChar char="v"/>
            </a:pPr>
            <a:r>
              <a:rPr lang="cs-CZ" b="1" u="sng" dirty="0" smtClean="0">
                <a:solidFill>
                  <a:srgbClr val="C00000"/>
                </a:solidFill>
                <a:latin typeface="Century Schoolbook" pitchFamily="18" charset="0"/>
              </a:rPr>
              <a:t>Roste nespokojenost mezi lidmi s poměry v katolické církvi.</a:t>
            </a:r>
            <a:endParaRPr lang="cs-CZ" b="1" dirty="0" smtClean="0">
              <a:solidFill>
                <a:srgbClr val="C00000"/>
              </a:solidFill>
              <a:latin typeface="Century Schoolbook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 b="1" dirty="0" smtClean="0">
              <a:solidFill>
                <a:schemeClr val="accent2">
                  <a:lumMod val="50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endParaRPr lang="cs-CZ" b="1" dirty="0">
              <a:solidFill>
                <a:schemeClr val="accent2">
                  <a:lumMod val="50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Kritika církve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8015318" cy="519591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Navazuje na učení anglického reformátora 		</a:t>
            </a:r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Jana </a:t>
            </a:r>
            <a:r>
              <a:rPr lang="cs-CZ" b="1" u="sng" dirty="0" err="1" smtClean="0">
                <a:solidFill>
                  <a:srgbClr val="006600"/>
                </a:solidFill>
                <a:latin typeface="Century Schoolbook" pitchFamily="18" charset="0"/>
              </a:rPr>
              <a:t>Viklefa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, které přijali někteří 		mistři pražské university, mezi nimi		 i Jan Hus.</a:t>
            </a:r>
          </a:p>
          <a:p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Církvi je vytýkáno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bohatství, touha po světské 	vládě a život a činy, které jsou v rozporu 	s biblí.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Nejvíce však kritikům vadí </a:t>
            </a: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prodej odpustků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.</a:t>
            </a:r>
          </a:p>
          <a:p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Dekret Kutnohorský vydaný roku 1409 </a:t>
            </a:r>
            <a:r>
              <a:rPr lang="cs-CZ" b="1" dirty="0" smtClean="0">
                <a:solidFill>
                  <a:srgbClr val="006600"/>
                </a:solidFill>
                <a:latin typeface="Century Schoolbook" pitchFamily="18" charset="0"/>
              </a:rPr>
              <a:t>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Václavem IV. posílil pozici českých mistrů 	na universitě a tím i šíření reformace.</a:t>
            </a:r>
          </a:p>
          <a:p>
            <a:r>
              <a:rPr lang="cs-CZ" b="1" u="sng" dirty="0" smtClean="0">
                <a:solidFill>
                  <a:srgbClr val="006600"/>
                </a:solidFill>
                <a:latin typeface="Century Schoolbook" pitchFamily="18" charset="0"/>
              </a:rPr>
              <a:t>Mistr Jan Hus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se následně stal rektorem  	vysokého učení.</a:t>
            </a:r>
          </a:p>
          <a:p>
            <a:endParaRPr lang="cs-CZ" b="1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  <p:pic>
        <p:nvPicPr>
          <p:cNvPr id="6146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43900" y="2428868"/>
            <a:ext cx="767703" cy="542695"/>
          </a:xfrm>
          <a:prstGeom prst="rect">
            <a:avLst/>
          </a:prstGeom>
          <a:noFill/>
        </p:spPr>
      </p:pic>
      <p:pic>
        <p:nvPicPr>
          <p:cNvPr id="7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43900" y="4500570"/>
            <a:ext cx="767703" cy="5426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Century Schoolbook" pitchFamily="18" charset="0"/>
              </a:rPr>
              <a:t>Konec Václavovy vlády:</a:t>
            </a:r>
            <a:endParaRPr lang="cs-CZ" b="1" dirty="0">
              <a:solidFill>
                <a:schemeClr val="bg1"/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447800"/>
            <a:ext cx="8429684" cy="519591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Václav IV. </a:t>
            </a: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zpočátku Jana Husa podporoval,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později, když se Hus dostal kvůli kritice církve do sporu s papežem, se názorově rozešli. 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Hus králi vytýkal, že se nepostavil 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latin typeface="Century Schoolbook" pitchFamily="18" charset="0"/>
              </a:rPr>
              <a:t>proti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latin typeface="Century Schoolbook" pitchFamily="18" charset="0"/>
              </a:rPr>
              <a:t>prodeji odpustků</a:t>
            </a: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.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Král ho naopak podpořil, neboť z něj plynuly příjmy i do královské pokladny. 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Ani po Husově smrti se Václav IV. </a:t>
            </a: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neodhodlal radikálně zasáhnout proti sílícímu husitskému hnutí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, jak to po něm chtěla katolická církev.</a:t>
            </a:r>
          </a:p>
          <a:p>
            <a:endParaRPr lang="cs-CZ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endParaRPr lang="cs-CZ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endParaRPr lang="cs-CZ" b="1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  <p:pic>
        <p:nvPicPr>
          <p:cNvPr id="4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2462" y="2428868"/>
            <a:ext cx="707399" cy="500066"/>
          </a:xfrm>
          <a:prstGeom prst="rect">
            <a:avLst/>
          </a:prstGeom>
          <a:noFill/>
        </p:spPr>
      </p:pic>
      <p:pic>
        <p:nvPicPr>
          <p:cNvPr id="5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2462" y="5429264"/>
            <a:ext cx="707399" cy="5000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Doma\Dokumenty\Obrázky\Lucemburkové\409px-Vaclav_IV.1415[1].jpg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500042"/>
            <a:ext cx="3786214" cy="5546438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500562" y="785794"/>
            <a:ext cx="441338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6600"/>
                </a:solidFill>
                <a:latin typeface="Century Schoolbook" pitchFamily="18" charset="0"/>
              </a:rPr>
              <a:t>Po zprávě o pražské</a:t>
            </a:r>
          </a:p>
          <a:p>
            <a:r>
              <a:rPr lang="cs-CZ" sz="2400" b="1" u="sng" dirty="0" smtClean="0">
                <a:solidFill>
                  <a:srgbClr val="006600"/>
                </a:solidFill>
                <a:latin typeface="Century Schoolbook" pitchFamily="18" charset="0"/>
              </a:rPr>
              <a:t>defenestraci dostal</a:t>
            </a:r>
          </a:p>
          <a:p>
            <a:r>
              <a:rPr lang="cs-CZ" sz="2400" b="1" u="sng" dirty="0" smtClean="0">
                <a:solidFill>
                  <a:srgbClr val="006600"/>
                </a:solidFill>
                <a:latin typeface="Century Schoolbook" pitchFamily="18" charset="0"/>
              </a:rPr>
              <a:t>Václav IV. záchvat</a:t>
            </a:r>
          </a:p>
          <a:p>
            <a:r>
              <a:rPr lang="cs-CZ" sz="2400" b="1" u="sng" dirty="0" smtClean="0">
                <a:solidFill>
                  <a:srgbClr val="006600"/>
                </a:solidFill>
                <a:latin typeface="Century Schoolbook" pitchFamily="18" charset="0"/>
              </a:rPr>
              <a:t>(patrně mozkové mrtvice </a:t>
            </a:r>
          </a:p>
          <a:p>
            <a:r>
              <a:rPr lang="cs-CZ" sz="2400" b="1" u="sng" dirty="0" smtClean="0">
                <a:solidFill>
                  <a:srgbClr val="006600"/>
                </a:solidFill>
                <a:latin typeface="Century Schoolbook" pitchFamily="18" charset="0"/>
              </a:rPr>
              <a:t>nebo epilepsie)</a:t>
            </a:r>
          </a:p>
          <a:p>
            <a:r>
              <a:rPr lang="cs-CZ" sz="2400" b="1" u="sng" dirty="0" smtClean="0">
                <a:solidFill>
                  <a:srgbClr val="006600"/>
                </a:solidFill>
                <a:latin typeface="Century Schoolbook" pitchFamily="18" charset="0"/>
              </a:rPr>
              <a:t>a na jeho následky zemřel.</a:t>
            </a:r>
          </a:p>
          <a:p>
            <a:endParaRPr lang="cs-CZ" sz="2400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Doma\Dokumenty\Obrázky\Lucemburkové\450px-Vaclav_I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71480"/>
            <a:ext cx="4286250" cy="571500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</p:pic>
      <p:sp>
        <p:nvSpPr>
          <p:cNvPr id="4" name="Obdélník 3"/>
          <p:cNvSpPr/>
          <p:nvPr/>
        </p:nvSpPr>
        <p:spPr>
          <a:xfrm>
            <a:off x="5000628" y="1000108"/>
            <a:ext cx="385765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Socha Václava IV. 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na staroměstské Mostecké věži 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Karlova mostu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v Praze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14290"/>
            <a:ext cx="7772400" cy="1143008"/>
          </a:xfrm>
          <a:solidFill>
            <a:schemeClr val="accent3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 fontScale="90000"/>
          </a:bodyPr>
          <a:lstStyle/>
          <a:p>
            <a:pPr algn="ctr"/>
            <a:r>
              <a:rPr lang="cs-CZ" sz="3600" b="1" u="sng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Otázky k opakování:</a:t>
            </a:r>
            <a:br>
              <a:rPr lang="cs-CZ" sz="3600" b="1" u="sng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</a:br>
            <a:r>
              <a:rPr lang="cs-CZ" sz="2200" b="1" u="sng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Pokud nevíte, klikněte na korunu.  Zpět se vraťte stejným způsobem. </a:t>
            </a:r>
            <a:endParaRPr lang="cs-CZ" sz="2200" b="1" u="sng" dirty="0">
              <a:solidFill>
                <a:schemeClr val="accent3">
                  <a:lumMod val="50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14348" y="1643050"/>
            <a:ext cx="8215370" cy="450059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1. Které tituly získal Václav IV. ještě za života 	Karla IV.?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2. Kterým velkým evropským problémem se 	Václav IV. musel 	zabývat jako římský král?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3. Které problémy se projevily za Václavovy vlády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		v Čechách?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4. Jak se čeští páni snažili  Václava IV. donutit 	ke splnění svých požadavků?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5. Jaké důsledky měl pro Václava jeho nezájem o 	řešení problémů ve svaté říši římské?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 </a:t>
            </a:r>
          </a:p>
          <a:p>
            <a:pPr>
              <a:buNone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 </a:t>
            </a:r>
          </a:p>
          <a:p>
            <a:pPr>
              <a:buNone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endParaRPr lang="cs-CZ" sz="2400" b="1" dirty="0">
              <a:solidFill>
                <a:schemeClr val="accent2">
                  <a:lumMod val="50000"/>
                </a:schemeClr>
              </a:solidFill>
              <a:latin typeface="Century Schoolbook" pitchFamily="18" charset="0"/>
            </a:endParaRPr>
          </a:p>
        </p:txBody>
      </p:sp>
      <p:pic>
        <p:nvPicPr>
          <p:cNvPr id="3074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148" y="2428868"/>
            <a:ext cx="613323" cy="433563"/>
          </a:xfrm>
          <a:prstGeom prst="rect">
            <a:avLst/>
          </a:prstGeom>
          <a:noFill/>
        </p:spPr>
      </p:pic>
      <p:pic>
        <p:nvPicPr>
          <p:cNvPr id="6" name="Picture 2" descr="C:\Documents and Settings\Doma\Local Settings\Temporary Internet Files\Content.IE5\MAQH3YDW\MC900237940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2000240"/>
            <a:ext cx="606342" cy="428628"/>
          </a:xfrm>
          <a:prstGeom prst="rect">
            <a:avLst/>
          </a:prstGeom>
          <a:noFill/>
        </p:spPr>
      </p:pic>
      <p:pic>
        <p:nvPicPr>
          <p:cNvPr id="7" name="Picture 2" descr="C:\Documents and Settings\Doma\Local Settings\Temporary Internet Files\Content.IE5\MAQH3YDW\MC900237940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3643314"/>
            <a:ext cx="606342" cy="428628"/>
          </a:xfrm>
          <a:prstGeom prst="rect">
            <a:avLst/>
          </a:prstGeom>
          <a:noFill/>
        </p:spPr>
      </p:pic>
      <p:pic>
        <p:nvPicPr>
          <p:cNvPr id="8" name="Picture 2" descr="C:\Documents and Settings\Doma\Local Settings\Temporary Internet Files\Content.IE5\MAQH3YDW\MC900237940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4500570"/>
            <a:ext cx="606342" cy="428628"/>
          </a:xfrm>
          <a:prstGeom prst="rect">
            <a:avLst/>
          </a:prstGeom>
          <a:noFill/>
        </p:spPr>
      </p:pic>
      <p:pic>
        <p:nvPicPr>
          <p:cNvPr id="9" name="Picture 2" descr="C:\Documents and Settings\Doma\Local Settings\Temporary Internet Files\Content.IE5\MAQH3YDW\MC900237940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43900" y="5286388"/>
            <a:ext cx="606342" cy="428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571480"/>
            <a:ext cx="835824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6. Co vytýkali lidé katolické církvi?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7. Které rozhodnutí Václava IV. mělo vliv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	na posílení kritiky církve na pražské 	universitě?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8. Který problém postavil Jana Husa a Václava IV. 	proti sobě?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9. </a:t>
            </a:r>
            <a:r>
              <a:rPr lang="cs-CZ" sz="2400" b="1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Zasáhl král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Václav IV. proti sílícímu husitskému 	hnutí?</a:t>
            </a:r>
          </a:p>
        </p:txBody>
      </p:sp>
      <p:pic>
        <p:nvPicPr>
          <p:cNvPr id="5122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500042"/>
            <a:ext cx="642942" cy="454501"/>
          </a:xfrm>
          <a:prstGeom prst="rect">
            <a:avLst/>
          </a:prstGeom>
          <a:noFill/>
        </p:spPr>
      </p:pic>
      <p:pic>
        <p:nvPicPr>
          <p:cNvPr id="4" name="Picture 2" descr="C:\Documents and Settings\Doma\Local Settings\Temporary Internet Files\Content.IE5\MAQH3YDW\MC9002379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1643050"/>
            <a:ext cx="642942" cy="454501"/>
          </a:xfrm>
          <a:prstGeom prst="rect">
            <a:avLst/>
          </a:prstGeom>
          <a:noFill/>
        </p:spPr>
      </p:pic>
      <p:pic>
        <p:nvPicPr>
          <p:cNvPr id="5" name="Picture 2" descr="C:\Documents and Settings\Doma\Local Settings\Temporary Internet Files\Content.IE5\MAQH3YDW\MC900237940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2428868"/>
            <a:ext cx="642941" cy="454500"/>
          </a:xfrm>
          <a:prstGeom prst="rect">
            <a:avLst/>
          </a:prstGeom>
          <a:noFill/>
        </p:spPr>
      </p:pic>
      <p:pic>
        <p:nvPicPr>
          <p:cNvPr id="6" name="Picture 2" descr="C:\Documents and Settings\Doma\Local Settings\Temporary Internet Files\Content.IE5\MAQH3YDW\MC900237940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143248"/>
            <a:ext cx="642942" cy="454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/>
              <a:t>Citováno v licenci </a:t>
            </a:r>
            <a:r>
              <a:rPr lang="cs-CZ" sz="3600" b="1" u="sng" dirty="0" err="1" smtClean="0"/>
              <a:t>Creative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Commons</a:t>
            </a:r>
            <a:r>
              <a:rPr lang="cs-CZ" sz="3600" b="1" u="sng" dirty="0" smtClean="0"/>
              <a:t> a </a:t>
            </a:r>
            <a:r>
              <a:rPr lang="cs-CZ" sz="3600" b="1" u="sng" dirty="0" err="1" smtClean="0"/>
              <a:t>Wikimedia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Commons</a:t>
            </a:r>
            <a:r>
              <a:rPr lang="cs-CZ" sz="3600" b="1" u="sng" smtClean="0"/>
              <a:t> 18.3. 2013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1447800"/>
            <a:ext cx="8429684" cy="5124472"/>
          </a:xfrm>
        </p:spPr>
        <p:txBody>
          <a:bodyPr>
            <a:normAutofit fontScale="40000" lnSpcReduction="20000"/>
          </a:bodyPr>
          <a:lstStyle/>
          <a:p>
            <a:r>
              <a:rPr lang="cs-CZ" sz="3000" dirty="0" smtClean="0">
                <a:latin typeface="Century Schoolbook" pitchFamily="18" charset="0"/>
              </a:rPr>
              <a:t>Snímek  4: Václav IV. na votivním obraze Jana Očka z Vlašimi   </a:t>
            </a:r>
            <a:r>
              <a:rPr lang="cs-CZ" sz="3000" dirty="0" smtClean="0">
                <a:latin typeface="Century Schoolbook" pitchFamily="18" charset="0"/>
                <a:hlinkClick r:id="rId2"/>
              </a:rPr>
              <a:t>http://upload.wikimedia.org/wikipedia/commons/9/9b/VaclavnaVotobraze.jpg</a:t>
            </a:r>
            <a:endParaRPr lang="cs-CZ" sz="3000" dirty="0" smtClean="0">
              <a:latin typeface="Century Schoolbook" pitchFamily="18" charset="0"/>
            </a:endParaRPr>
          </a:p>
          <a:p>
            <a:r>
              <a:rPr lang="cs-CZ" sz="3000" dirty="0" smtClean="0">
                <a:latin typeface="Century Schoolbook" pitchFamily="18" charset="0"/>
              </a:rPr>
              <a:t>Snímek  5: Václav IV., Karel IV. a francouzský král Karel V.         </a:t>
            </a:r>
            <a:r>
              <a:rPr lang="cs-CZ" sz="3000" dirty="0" smtClean="0">
                <a:latin typeface="Century Schoolbook" pitchFamily="18" charset="0"/>
                <a:hlinkClick r:id="rId3"/>
              </a:rPr>
              <a:t>http://upload.wikimedia.org/wikipedia/commons/a/a2/Francie_3kralove.jpg</a:t>
            </a:r>
            <a:r>
              <a:rPr lang="cs-CZ" sz="3000" dirty="0" smtClean="0">
                <a:latin typeface="Century Schoolbook" pitchFamily="18" charset="0"/>
                <a:hlinkClick r:id="rId4"/>
              </a:rPr>
              <a:t>    http://upload.wikimedia.org/wikipedia/commons/thumb/5/52/Wenceslaus_IV_Charles_V_of_France_Emperor_Charles_IV.jpg/118px-Wenceslaus_IV_Charles_V_of_France_Emperor_Charles_IV.jpg</a:t>
            </a:r>
            <a:endParaRPr lang="cs-CZ" sz="3000" dirty="0" smtClean="0">
              <a:latin typeface="Century Schoolbook" pitchFamily="18" charset="0"/>
            </a:endParaRPr>
          </a:p>
          <a:p>
            <a:r>
              <a:rPr lang="cs-CZ" sz="3000" dirty="0" smtClean="0">
                <a:latin typeface="Century Schoolbook" pitchFamily="18" charset="0"/>
              </a:rPr>
              <a:t> Snímek 8: </a:t>
            </a:r>
            <a:r>
              <a:rPr lang="cs-CZ" sz="3000" dirty="0" err="1" smtClean="0">
                <a:latin typeface="Century Schoolbook" pitchFamily="18" charset="0"/>
              </a:rPr>
              <a:t>Jiráse</a:t>
            </a:r>
            <a:r>
              <a:rPr lang="cs-CZ" sz="3000" dirty="0" smtClean="0">
                <a:latin typeface="Century Schoolbook" pitchFamily="18" charset="0"/>
              </a:rPr>
              <a:t> Alois. Staré Pověsti české. O králi Václavovi IV. </a:t>
            </a:r>
            <a:r>
              <a:rPr lang="cs-CZ" sz="3000" dirty="0" smtClean="0">
                <a:latin typeface="Century Schoolbook" pitchFamily="18" charset="0"/>
                <a:hlinkClick r:id="rId5"/>
              </a:rPr>
              <a:t>http://cs.wikisource.org/wiki/Star%C3%A9_pov%C4%9Bsti_%C4%8Desk%C3%A9/O_kr%C3%A1li_V%C3%A1clavovi_IV</a:t>
            </a:r>
            <a:r>
              <a:rPr lang="cs-CZ" sz="3000" dirty="0" smtClean="0">
                <a:latin typeface="Century Schoolbook" pitchFamily="18" charset="0"/>
              </a:rPr>
              <a:t>.</a:t>
            </a:r>
          </a:p>
          <a:p>
            <a:r>
              <a:rPr lang="cs-CZ" sz="3000" dirty="0" smtClean="0">
                <a:latin typeface="Century Schoolbook" pitchFamily="18" charset="0"/>
              </a:rPr>
              <a:t>Snímek 11: Žofie Bavorská a Václav IV.                                                     </a:t>
            </a:r>
            <a:r>
              <a:rPr lang="cs-CZ" sz="3000" dirty="0" err="1" smtClean="0">
                <a:latin typeface="Century Schoolbook" pitchFamily="18" charset="0"/>
                <a:hlinkClick r:id="rId6"/>
              </a:rPr>
              <a:t>ttp</a:t>
            </a:r>
            <a:r>
              <a:rPr lang="cs-CZ" sz="3000" dirty="0" smtClean="0">
                <a:latin typeface="Century Schoolbook" pitchFamily="18" charset="0"/>
                <a:hlinkClick r:id="rId6"/>
              </a:rPr>
              <a:t>://</a:t>
            </a:r>
            <a:r>
              <a:rPr lang="cs-CZ" sz="3000" dirty="0" err="1" smtClean="0">
                <a:latin typeface="Century Schoolbook" pitchFamily="18" charset="0"/>
                <a:hlinkClick r:id="rId6"/>
              </a:rPr>
              <a:t>upload.wikimedia.org</a:t>
            </a:r>
            <a:r>
              <a:rPr lang="cs-CZ" sz="3000" dirty="0" smtClean="0">
                <a:latin typeface="Century Schoolbook" pitchFamily="18" charset="0"/>
                <a:hlinkClick r:id="rId6"/>
              </a:rPr>
              <a:t>/</a:t>
            </a:r>
            <a:r>
              <a:rPr lang="cs-CZ" sz="3000" dirty="0" err="1" smtClean="0">
                <a:latin typeface="Century Schoolbook" pitchFamily="18" charset="0"/>
                <a:hlinkClick r:id="rId6"/>
              </a:rPr>
              <a:t>wikipedia</a:t>
            </a:r>
            <a:r>
              <a:rPr lang="cs-CZ" sz="3000" dirty="0" smtClean="0">
                <a:latin typeface="Century Schoolbook" pitchFamily="18" charset="0"/>
                <a:hlinkClick r:id="rId6"/>
              </a:rPr>
              <a:t>/</a:t>
            </a:r>
            <a:r>
              <a:rPr lang="cs-CZ" sz="3000" dirty="0" err="1" smtClean="0">
                <a:latin typeface="Century Schoolbook" pitchFamily="18" charset="0"/>
                <a:hlinkClick r:id="rId6"/>
              </a:rPr>
              <a:t>commons</a:t>
            </a:r>
            <a:r>
              <a:rPr lang="cs-CZ" sz="3000" dirty="0" smtClean="0">
                <a:latin typeface="Century Schoolbook" pitchFamily="18" charset="0"/>
                <a:hlinkClick r:id="rId6"/>
              </a:rPr>
              <a:t>/4/4c/</a:t>
            </a:r>
            <a:r>
              <a:rPr lang="cs-CZ" sz="3000" dirty="0" err="1" smtClean="0">
                <a:latin typeface="Century Schoolbook" pitchFamily="18" charset="0"/>
                <a:hlinkClick r:id="rId6"/>
              </a:rPr>
              <a:t>VaclavaZofie.jpg</a:t>
            </a:r>
            <a:endParaRPr lang="cs-CZ" sz="3000" dirty="0" smtClean="0">
              <a:latin typeface="Century Schoolbook" pitchFamily="18" charset="0"/>
            </a:endParaRPr>
          </a:p>
          <a:p>
            <a:r>
              <a:rPr lang="cs-CZ" sz="3000" dirty="0" smtClean="0">
                <a:latin typeface="Century Schoolbook" pitchFamily="18" charset="0"/>
              </a:rPr>
              <a:t>Snímek 14: Václav IV. 1415                                           </a:t>
            </a:r>
            <a:r>
              <a:rPr lang="cs-CZ" sz="3000" dirty="0" smtClean="0">
                <a:latin typeface="Century Schoolbook" pitchFamily="18" charset="0"/>
                <a:hlinkClick r:id="rId7"/>
              </a:rPr>
              <a:t>http://upload.wikimedia.org/wikipedia/commons/thumb/1/11/Vaclav_IV.1415.jpg/409px-Vaclav_IV.1415.jpg</a:t>
            </a:r>
            <a:endParaRPr lang="cs-CZ" sz="3000" dirty="0" smtClean="0">
              <a:latin typeface="Century Schoolbook" pitchFamily="18" charset="0"/>
            </a:endParaRPr>
          </a:p>
          <a:p>
            <a:r>
              <a:rPr lang="cs-CZ" sz="3000" dirty="0" smtClean="0">
                <a:latin typeface="Century Schoolbook" pitchFamily="18" charset="0"/>
              </a:rPr>
              <a:t>Snímek 15: Socha Václava IV. na Mostecké věži Karlova mostu                                                       </a:t>
            </a:r>
            <a:r>
              <a:rPr lang="cs-CZ" sz="3000" dirty="0" smtClean="0">
                <a:latin typeface="Century Schoolbook" pitchFamily="18" charset="0"/>
                <a:hlinkClick r:id="rId8"/>
              </a:rPr>
              <a:t>http://upload.wikimedia.org/wikipedia/commons/thumb/8/8a/Vaclav_IV.jpg/450px-Vaclav_IV.jpg</a:t>
            </a:r>
            <a:endParaRPr lang="cs-CZ" sz="3000" dirty="0" smtClean="0">
              <a:latin typeface="Century Schoolbook" pitchFamily="18" charset="0"/>
            </a:endParaRPr>
          </a:p>
          <a:p>
            <a:endParaRPr lang="cs-CZ" sz="3000" dirty="0" smtClean="0">
              <a:latin typeface="Century Schoolbook" pitchFamily="18" charset="0"/>
            </a:endParaRPr>
          </a:p>
          <a:p>
            <a:endParaRPr lang="cs-CZ" sz="3000" dirty="0" smtClean="0"/>
          </a:p>
          <a:p>
            <a:endParaRPr lang="cs-CZ" sz="3000" dirty="0" smtClean="0"/>
          </a:p>
          <a:p>
            <a:endParaRPr lang="cs-CZ" sz="30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</a:t>
            </a:r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904</TotalTime>
  <Words>427</Words>
  <Application>Microsoft Office PowerPoint</Application>
  <PresentationFormat>Předvádění na obrazovce (4:3)</PresentationFormat>
  <Paragraphs>128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Jmění</vt:lpstr>
      <vt:lpstr>Snímek 1</vt:lpstr>
      <vt:lpstr>Doba Václava IV.  a počátky husitství </vt:lpstr>
      <vt:lpstr>Král český a římský</vt:lpstr>
      <vt:lpstr>Snímek 4</vt:lpstr>
      <vt:lpstr>Snímek 5</vt:lpstr>
      <vt:lpstr>Počátky vlády</vt:lpstr>
      <vt:lpstr>V Čechách</vt:lpstr>
      <vt:lpstr> </vt:lpstr>
      <vt:lpstr>Král v zajetí</vt:lpstr>
      <vt:lpstr>Úpadek moci</vt:lpstr>
      <vt:lpstr>Snímek 11</vt:lpstr>
      <vt:lpstr>Počátky husitství</vt:lpstr>
      <vt:lpstr>Kritika církve</vt:lpstr>
      <vt:lpstr>Konec Václavovy vlády:</vt:lpstr>
      <vt:lpstr>Snímek 15</vt:lpstr>
      <vt:lpstr>Snímek 16</vt:lpstr>
      <vt:lpstr>Otázky k opakování: Pokud nevíte, klikněte na korunu.  Zpět se vraťte stejným způsobem. </vt:lpstr>
      <vt:lpstr>Snímek 18</vt:lpstr>
      <vt:lpstr>Citováno v licenci Creative Commons a Wikimedia Commons 18.3. 2013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Domov</dc:creator>
  <cp:lastModifiedBy>U1</cp:lastModifiedBy>
  <cp:revision>83</cp:revision>
  <dcterms:created xsi:type="dcterms:W3CDTF">2013-03-21T20:56:03Z</dcterms:created>
  <dcterms:modified xsi:type="dcterms:W3CDTF">2013-04-12T15:55:27Z</dcterms:modified>
</cp:coreProperties>
</file>