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0" r:id="rId1"/>
  </p:sldMasterIdLst>
  <p:sldIdLst>
    <p:sldId id="267" r:id="rId2"/>
    <p:sldId id="266" r:id="rId3"/>
    <p:sldId id="257" r:id="rId4"/>
    <p:sldId id="262" r:id="rId5"/>
    <p:sldId id="258" r:id="rId6"/>
    <p:sldId id="259" r:id="rId7"/>
    <p:sldId id="263" r:id="rId8"/>
    <p:sldId id="264" r:id="rId9"/>
    <p:sldId id="260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516A80-5E30-4658-A2BF-F36275E6D35D}" type="datetimeFigureOut">
              <a:rPr lang="cs-CZ" smtClean="0"/>
              <a:pPr/>
              <a:t>12.4.2013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C31EBF00-BF41-4E06-AB3B-05599D1408E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516A80-5E30-4658-A2BF-F36275E6D35D}" type="datetimeFigureOut">
              <a:rPr lang="cs-CZ" smtClean="0"/>
              <a:pPr/>
              <a:t>12.4.2013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C31EBF00-BF41-4E06-AB3B-05599D1408E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516A80-5E30-4658-A2BF-F36275E6D35D}" type="datetimeFigureOut">
              <a:rPr lang="cs-CZ" smtClean="0"/>
              <a:pPr/>
              <a:t>12.4.2013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1EBF00-BF41-4E06-AB3B-05599D1408E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516A80-5E30-4658-A2BF-F36275E6D35D}" type="datetimeFigureOut">
              <a:rPr lang="cs-CZ" smtClean="0"/>
              <a:pPr/>
              <a:t>12.4.2013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1EBF00-BF41-4E06-AB3B-05599D1408E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516A80-5E30-4658-A2BF-F36275E6D35D}" type="datetimeFigureOut">
              <a:rPr lang="cs-CZ" smtClean="0"/>
              <a:pPr/>
              <a:t>12.4.2013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C31EBF00-BF41-4E06-AB3B-05599D1408E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516A80-5E30-4658-A2BF-F36275E6D35D}" type="datetimeFigureOut">
              <a:rPr lang="cs-CZ" smtClean="0"/>
              <a:pPr/>
              <a:t>12.4.2013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1EBF00-BF41-4E06-AB3B-05599D1408E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516A80-5E30-4658-A2BF-F36275E6D35D}" type="datetimeFigureOut">
              <a:rPr lang="cs-CZ" smtClean="0"/>
              <a:pPr/>
              <a:t>12.4.2013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1EBF00-BF41-4E06-AB3B-05599D1408E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516A80-5E30-4658-A2BF-F36275E6D35D}" type="datetimeFigureOut">
              <a:rPr lang="cs-CZ" smtClean="0"/>
              <a:pPr/>
              <a:t>12.4.2013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1EBF00-BF41-4E06-AB3B-05599D1408E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516A80-5E30-4658-A2BF-F36275E6D35D}" type="datetimeFigureOut">
              <a:rPr lang="cs-CZ" smtClean="0"/>
              <a:pPr/>
              <a:t>12.4.2013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1EBF00-BF41-4E06-AB3B-05599D1408E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516A80-5E30-4658-A2BF-F36275E6D35D}" type="datetimeFigureOut">
              <a:rPr lang="cs-CZ" smtClean="0"/>
              <a:pPr/>
              <a:t>12.4.2013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1EBF00-BF41-4E06-AB3B-05599D1408E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516A80-5E30-4658-A2BF-F36275E6D35D}" type="datetimeFigureOut">
              <a:rPr lang="cs-CZ" smtClean="0"/>
              <a:pPr/>
              <a:t>12.4.2013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1EBF00-BF41-4E06-AB3B-05599D1408E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9E516A80-5E30-4658-A2BF-F36275E6D35D}" type="datetimeFigureOut">
              <a:rPr lang="cs-CZ" smtClean="0"/>
              <a:pPr/>
              <a:t>12.4.2013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C31EBF00-BF41-4E06-AB3B-05599D1408E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1" r:id="rId1"/>
    <p:sldLayoutId id="2147483782" r:id="rId2"/>
    <p:sldLayoutId id="2147483783" r:id="rId3"/>
    <p:sldLayoutId id="2147483784" r:id="rId4"/>
    <p:sldLayoutId id="2147483785" r:id="rId5"/>
    <p:sldLayoutId id="2147483786" r:id="rId6"/>
    <p:sldLayoutId id="2147483787" r:id="rId7"/>
    <p:sldLayoutId id="2147483788" r:id="rId8"/>
    <p:sldLayoutId id="2147483789" r:id="rId9"/>
    <p:sldLayoutId id="2147483790" r:id="rId10"/>
    <p:sldLayoutId id="214748379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Obrázek 4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91680" y="404664"/>
            <a:ext cx="5761038" cy="1258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Nadpis 6"/>
          <p:cNvSpPr>
            <a:spLocks noGrp="1"/>
          </p:cNvSpPr>
          <p:nvPr>
            <p:ph type="ctrTitle"/>
          </p:nvPr>
        </p:nvSpPr>
        <p:spPr>
          <a:xfrm>
            <a:off x="395536" y="1988840"/>
            <a:ext cx="8371656" cy="1710682"/>
          </a:xfrm>
        </p:spPr>
        <p:txBody>
          <a:bodyPr rtlCol="0">
            <a:normAutofit fontScale="90000"/>
          </a:bodyPr>
          <a:lstStyle/>
          <a:p>
            <a:pPr algn="l" eaLnBrk="1" fontAlgn="auto" hangingPunct="1">
              <a:lnSpc>
                <a:spcPct val="150000"/>
              </a:lnSpc>
              <a:spcAft>
                <a:spcPts val="0"/>
              </a:spcAft>
              <a:defRPr/>
            </a:pPr>
            <a:r>
              <a:rPr lang="cs-CZ" sz="4000" dirty="0" smtClean="0"/>
              <a:t>Název:	Fiktivní firma</a:t>
            </a:r>
            <a:br>
              <a:rPr lang="cs-CZ" sz="4000" dirty="0" smtClean="0"/>
            </a:br>
            <a:r>
              <a:rPr lang="cs-CZ" sz="3200" dirty="0" smtClean="0"/>
              <a:t>Autor:	Ing. Václav Tomášek</a:t>
            </a:r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684213" y="3886942"/>
            <a:ext cx="7775575" cy="2234458"/>
          </a:xfrm>
        </p:spPr>
        <p:txBody>
          <a:bodyPr rtlCol="0">
            <a:spAutoFit/>
          </a:bodyPr>
          <a:lstStyle/>
          <a:p>
            <a:pPr algn="l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400" dirty="0" smtClean="0"/>
              <a:t>Název SŠ:		VOŠ, SPŠ automobilní a technická</a:t>
            </a:r>
          </a:p>
          <a:p>
            <a:pPr algn="l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400" dirty="0" smtClean="0"/>
              <a:t>Tem. oblast:		Praxe		</a:t>
            </a:r>
          </a:p>
          <a:p>
            <a:pPr algn="l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400" dirty="0" smtClean="0"/>
              <a:t>Ročník:		Provoz a ekonomika dopravy – 3.R	</a:t>
            </a:r>
          </a:p>
          <a:p>
            <a:pPr algn="l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400" dirty="0" smtClean="0"/>
              <a:t>Číslo projektu:		CZ.1.07/1.5.00/34.0504</a:t>
            </a:r>
          </a:p>
          <a:p>
            <a:pPr algn="l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400" dirty="0" smtClean="0"/>
              <a:t>Datum vzniku:		</a:t>
            </a:r>
            <a:r>
              <a:rPr lang="cs-CZ" sz="2400" dirty="0" smtClean="0"/>
              <a:t>10. </a:t>
            </a:r>
            <a:r>
              <a:rPr lang="cs-CZ" sz="2400" dirty="0" smtClean="0"/>
              <a:t>září 2012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Anotace 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323528" y="1412776"/>
            <a:ext cx="81369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323528" y="1772816"/>
            <a:ext cx="813690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Materiál slouží k objasnění významu Fiktivní firmy v předmětu Praxe</a:t>
            </a:r>
            <a:endParaRPr lang="cs-CZ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16632"/>
            <a:ext cx="8229600" cy="5112568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sz="4800" i="1" u="sng" dirty="0" smtClean="0">
                <a:solidFill>
                  <a:srgbClr val="0070C0"/>
                </a:solidFill>
                <a:latin typeface="Algerian" pitchFamily="82" charset="0"/>
              </a:rPr>
              <a:t>FIKTIVNÍ FIRMA</a:t>
            </a:r>
          </a:p>
          <a:p>
            <a:endParaRPr lang="cs-CZ" b="1" dirty="0" smtClean="0">
              <a:solidFill>
                <a:srgbClr val="0070C0"/>
              </a:solidFill>
            </a:endParaRPr>
          </a:p>
          <a:p>
            <a:endParaRPr lang="cs-CZ" b="1" dirty="0" smtClean="0">
              <a:solidFill>
                <a:srgbClr val="0070C0"/>
              </a:solidFill>
              <a:latin typeface="Arabic Typesetting" pitchFamily="66" charset="-78"/>
              <a:cs typeface="Arabic Typesetting" pitchFamily="66" charset="-78"/>
            </a:endParaRPr>
          </a:p>
          <a:p>
            <a:endParaRPr lang="cs-CZ" b="1" dirty="0" smtClean="0">
              <a:solidFill>
                <a:srgbClr val="0070C0"/>
              </a:solidFill>
              <a:latin typeface="Arabic Typesetting" pitchFamily="66" charset="-78"/>
              <a:cs typeface="Arabic Typesetting" pitchFamily="66" charset="-78"/>
            </a:endParaRPr>
          </a:p>
          <a:p>
            <a:r>
              <a:rPr lang="cs-CZ" b="1" dirty="0" smtClean="0">
                <a:solidFill>
                  <a:srgbClr val="0070C0"/>
                </a:solidFill>
                <a:latin typeface="Arabic Typesetting" pitchFamily="66" charset="-78"/>
                <a:cs typeface="Arabic Typesetting" pitchFamily="66" charset="-78"/>
              </a:rPr>
              <a:t>Fiktivní </a:t>
            </a:r>
            <a:r>
              <a:rPr lang="cs-CZ" b="1" dirty="0">
                <a:solidFill>
                  <a:srgbClr val="0070C0"/>
                </a:solidFill>
                <a:latin typeface="Arabic Typesetting" pitchFamily="66" charset="-78"/>
                <a:cs typeface="Arabic Typesetting" pitchFamily="66" charset="-78"/>
              </a:rPr>
              <a:t>firma</a:t>
            </a:r>
            <a:r>
              <a:rPr lang="cs-CZ" dirty="0">
                <a:latin typeface="Arabic Typesetting" pitchFamily="66" charset="-78"/>
                <a:cs typeface="Arabic Typesetting" pitchFamily="66" charset="-78"/>
              </a:rPr>
              <a:t> je nástrojem pro rozvoj podnikatelských kompetencí a poskytuje absolventům možnost aktivně rozvíjet své obchodní dovednosti a rozvíjet znalosti a dovednosti obchodní praxe</a:t>
            </a:r>
            <a:r>
              <a:rPr lang="cs-CZ" dirty="0" smtClean="0">
                <a:latin typeface="Arabic Typesetting" pitchFamily="66" charset="-78"/>
                <a:cs typeface="Arabic Typesetting" pitchFamily="66" charset="-78"/>
              </a:rPr>
              <a:t>.</a:t>
            </a:r>
            <a:endParaRPr lang="cs-CZ" dirty="0">
              <a:latin typeface="Arabic Typesetting" pitchFamily="66" charset="-78"/>
              <a:cs typeface="Arabic Typesetting" pitchFamily="66" charset="-78"/>
            </a:endParaRPr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188641"/>
            <a:ext cx="8229600" cy="45735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buNone/>
            </a:pPr>
            <a:r>
              <a:rPr lang="cs-CZ" sz="4800" i="1" u="sng" dirty="0" smtClean="0">
                <a:solidFill>
                  <a:srgbClr val="0070C0"/>
                </a:solidFill>
                <a:latin typeface="Algerian" pitchFamily="82" charset="0"/>
              </a:rPr>
              <a:t>FIKTIVNÍ FIRMA</a:t>
            </a:r>
          </a:p>
          <a:p>
            <a:pPr algn="ctr">
              <a:buNone/>
            </a:pPr>
            <a:endParaRPr lang="cs-CZ" dirty="0" smtClean="0">
              <a:latin typeface="Arabic Typesetting" pitchFamily="66" charset="-78"/>
              <a:cs typeface="Arabic Typesetting" pitchFamily="66" charset="-78"/>
            </a:endParaRPr>
          </a:p>
          <a:p>
            <a:pPr>
              <a:buNone/>
            </a:pPr>
            <a:endParaRPr lang="cs-CZ" dirty="0" smtClean="0">
              <a:latin typeface="Arabic Typesetting" pitchFamily="66" charset="-78"/>
              <a:cs typeface="Arabic Typesetting" pitchFamily="66" charset="-78"/>
            </a:endParaRPr>
          </a:p>
          <a:p>
            <a:r>
              <a:rPr lang="cs-CZ" dirty="0" smtClean="0">
                <a:latin typeface="Arabic Typesetting" pitchFamily="66" charset="-78"/>
                <a:cs typeface="Arabic Typesetting" pitchFamily="66" charset="-78"/>
              </a:rPr>
              <a:t>Jedná se o virtuální společnost, která je vedena jako reálná společnost. Simuluje reálné procesy, produkty a služby. Fiktivní firma odpovídá reálné společnosti svojí formou, strukturou a funkcí. Fiktivní firmy spolu obchodují navzájem podle běžných obchodních zvyklostí.</a:t>
            </a:r>
          </a:p>
        </p:txBody>
      </p:sp>
    </p:spTree>
  </p:cSld>
  <p:clrMapOvr>
    <a:masterClrMapping/>
  </p:clrMapOvr>
  <p:transition>
    <p:zoom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640"/>
            <a:ext cx="8229600" cy="6480720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sz="4800" i="1" u="sng" dirty="0" smtClean="0">
                <a:solidFill>
                  <a:srgbClr val="0070C0"/>
                </a:solidFill>
                <a:latin typeface="Algerian" pitchFamily="82" charset="0"/>
              </a:rPr>
              <a:t>FIKTIVNÍ FIRMA</a:t>
            </a:r>
          </a:p>
          <a:p>
            <a:pPr>
              <a:buNone/>
            </a:pPr>
            <a:endParaRPr lang="cs-CZ" b="1" dirty="0" smtClean="0">
              <a:solidFill>
                <a:srgbClr val="0070C0"/>
              </a:solidFill>
            </a:endParaRPr>
          </a:p>
          <a:p>
            <a:pPr>
              <a:buNone/>
            </a:pPr>
            <a:r>
              <a:rPr lang="cs-CZ" b="1" dirty="0" smtClean="0">
                <a:solidFill>
                  <a:srgbClr val="0070C0"/>
                </a:solidFill>
                <a:latin typeface="Arabic Typesetting" pitchFamily="66" charset="-78"/>
                <a:cs typeface="Arabic Typesetting" pitchFamily="66" charset="-78"/>
              </a:rPr>
              <a:t>Fiktivní </a:t>
            </a:r>
            <a:r>
              <a:rPr lang="cs-CZ" b="1" dirty="0">
                <a:solidFill>
                  <a:srgbClr val="0070C0"/>
                </a:solidFill>
                <a:latin typeface="Arabic Typesetting" pitchFamily="66" charset="-78"/>
                <a:cs typeface="Arabic Typesetting" pitchFamily="66" charset="-78"/>
              </a:rPr>
              <a:t>firma umožňuje trénink:</a:t>
            </a:r>
          </a:p>
          <a:p>
            <a:r>
              <a:rPr lang="cs-CZ" dirty="0">
                <a:latin typeface="Arabic Typesetting" pitchFamily="66" charset="-78"/>
                <a:cs typeface="Arabic Typesetting" pitchFamily="66" charset="-78"/>
              </a:rPr>
              <a:t>Administrativních dovedností</a:t>
            </a:r>
          </a:p>
          <a:p>
            <a:r>
              <a:rPr lang="cs-CZ" dirty="0">
                <a:latin typeface="Arabic Typesetting" pitchFamily="66" charset="-78"/>
                <a:cs typeface="Arabic Typesetting" pitchFamily="66" charset="-78"/>
              </a:rPr>
              <a:t>Účetnictví</a:t>
            </a:r>
          </a:p>
          <a:p>
            <a:r>
              <a:rPr lang="cs-CZ" dirty="0">
                <a:latin typeface="Arabic Typesetting" pitchFamily="66" charset="-78"/>
                <a:cs typeface="Arabic Typesetting" pitchFamily="66" charset="-78"/>
              </a:rPr>
              <a:t>Práce s počítačem</a:t>
            </a:r>
          </a:p>
          <a:p>
            <a:r>
              <a:rPr lang="cs-CZ" dirty="0">
                <a:latin typeface="Arabic Typesetting" pitchFamily="66" charset="-78"/>
                <a:cs typeface="Arabic Typesetting" pitchFamily="66" charset="-78"/>
              </a:rPr>
              <a:t>Personalistiky</a:t>
            </a:r>
          </a:p>
          <a:p>
            <a:r>
              <a:rPr lang="cs-CZ" dirty="0" smtClean="0">
                <a:latin typeface="Arabic Typesetting" pitchFamily="66" charset="-78"/>
                <a:cs typeface="Arabic Typesetting" pitchFamily="66" charset="-78"/>
              </a:rPr>
              <a:t>Marketingu a </a:t>
            </a:r>
            <a:r>
              <a:rPr lang="cs-CZ" dirty="0">
                <a:latin typeface="Arabic Typesetting" pitchFamily="66" charset="-78"/>
                <a:cs typeface="Arabic Typesetting" pitchFamily="66" charset="-78"/>
              </a:rPr>
              <a:t>prodeje</a:t>
            </a:r>
          </a:p>
          <a:p>
            <a:r>
              <a:rPr lang="cs-CZ" dirty="0">
                <a:latin typeface="Arabic Typesetting" pitchFamily="66" charset="-78"/>
                <a:cs typeface="Arabic Typesetting" pitchFamily="66" charset="-78"/>
              </a:rPr>
              <a:t>Nákupu</a:t>
            </a:r>
          </a:p>
          <a:p>
            <a:r>
              <a:rPr lang="cs-CZ" dirty="0">
                <a:latin typeface="Arabic Typesetting" pitchFamily="66" charset="-78"/>
                <a:cs typeface="Arabic Typesetting" pitchFamily="66" charset="-78"/>
              </a:rPr>
              <a:t>Podnikání</a:t>
            </a:r>
          </a:p>
        </p:txBody>
      </p:sp>
    </p:spTree>
  </p:cSld>
  <p:clrMapOvr>
    <a:masterClrMapping/>
  </p:clrMapOvr>
  <p:transition>
    <p:wheel spokes="8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6632"/>
            <a:ext cx="8229600" cy="6009531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sz="5200" i="1" u="sng" dirty="0" smtClean="0">
                <a:solidFill>
                  <a:srgbClr val="0070C0"/>
                </a:solidFill>
                <a:latin typeface="Algerian" pitchFamily="82" charset="0"/>
              </a:rPr>
              <a:t>FIKTIVNÍ FIRMA</a:t>
            </a:r>
          </a:p>
          <a:p>
            <a:endParaRPr lang="cs-CZ" dirty="0" smtClean="0"/>
          </a:p>
          <a:p>
            <a:pPr>
              <a:buNone/>
            </a:pPr>
            <a:endParaRPr lang="cs-CZ" dirty="0" smtClean="0">
              <a:latin typeface="Arabic Typesetting" pitchFamily="66" charset="-78"/>
              <a:cs typeface="Arabic Typesetting" pitchFamily="66" charset="-78"/>
            </a:endParaRPr>
          </a:p>
          <a:p>
            <a:r>
              <a:rPr lang="cs-CZ" dirty="0" smtClean="0">
                <a:latin typeface="Arabic Typesetting" pitchFamily="66" charset="-78"/>
                <a:cs typeface="Arabic Typesetting" pitchFamily="66" charset="-78"/>
              </a:rPr>
              <a:t>Cílem </a:t>
            </a:r>
            <a:r>
              <a:rPr lang="cs-CZ" dirty="0">
                <a:latin typeface="Arabic Typesetting" pitchFamily="66" charset="-78"/>
                <a:cs typeface="Arabic Typesetting" pitchFamily="66" charset="-78"/>
              </a:rPr>
              <a:t>výuky ve fiktivní firmě je trénovat iniciativu, samostatnost a také poskytnout žákům znalosti jak založit a vést obchodní společnost nebo živnost. Žáci se učí jak pracovat v týmu, přijímat odpovědnost, rozvíjet iniciativu a zlepšovat své měkké a také odborné dovednosti</a:t>
            </a:r>
            <a:r>
              <a:rPr lang="cs-CZ" dirty="0" smtClean="0">
                <a:latin typeface="Arabic Typesetting" pitchFamily="66" charset="-78"/>
                <a:cs typeface="Arabic Typesetting" pitchFamily="66" charset="-78"/>
              </a:rPr>
              <a:t>.</a:t>
            </a:r>
          </a:p>
        </p:txBody>
      </p:sp>
    </p:spTree>
  </p:cSld>
  <p:clrMapOvr>
    <a:masterClrMapping/>
  </p:clrMapOvr>
  <p:transition>
    <p:split orient="vert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16632"/>
            <a:ext cx="8686800" cy="5963493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sz="4800" i="1" u="sng" dirty="0" smtClean="0">
                <a:solidFill>
                  <a:srgbClr val="0070C0"/>
                </a:solidFill>
                <a:latin typeface="Algerian" pitchFamily="82" charset="0"/>
              </a:rPr>
              <a:t>FIKTIVNÍ FIRMA</a:t>
            </a:r>
          </a:p>
          <a:p>
            <a:pPr>
              <a:buNone/>
            </a:pPr>
            <a:endParaRPr lang="cs-CZ" dirty="0" smtClean="0"/>
          </a:p>
          <a:p>
            <a:endParaRPr lang="cs-CZ" dirty="0" smtClean="0"/>
          </a:p>
          <a:p>
            <a:endParaRPr lang="cs-CZ" dirty="0" smtClean="0">
              <a:latin typeface="Arabic Typesetting" pitchFamily="66" charset="-78"/>
              <a:cs typeface="Arabic Typesetting" pitchFamily="66" charset="-78"/>
            </a:endParaRPr>
          </a:p>
          <a:p>
            <a:r>
              <a:rPr lang="cs-CZ" dirty="0" smtClean="0">
                <a:latin typeface="Arabic Typesetting" pitchFamily="66" charset="-78"/>
                <a:cs typeface="Arabic Typesetting" pitchFamily="66" charset="-78"/>
              </a:rPr>
              <a:t>Práce ve fiktivní firmě integruje jednotlivé odborné ekonomické předměty a poskytuje žákům znalosti a dovednosti, které upotřebí při zakládání vlastní firmy, nebo které jim umožní získat zaměstnání po dokončení jejich vzdělávání.</a:t>
            </a:r>
            <a:endParaRPr lang="cs-CZ" dirty="0">
              <a:latin typeface="Arabic Typesetting" pitchFamily="66" charset="-78"/>
              <a:cs typeface="Arabic Typesetting" pitchFamily="66" charset="-78"/>
            </a:endParaRPr>
          </a:p>
        </p:txBody>
      </p:sp>
    </p:spTree>
  </p:cSld>
  <p:clrMapOvr>
    <a:masterClrMapping/>
  </p:clrMapOvr>
  <p:transition>
    <p:newsflash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16632"/>
            <a:ext cx="8686800" cy="5963493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sz="4800" i="1" u="sng" dirty="0" smtClean="0">
                <a:solidFill>
                  <a:srgbClr val="0070C0"/>
                </a:solidFill>
                <a:latin typeface="Algerian" pitchFamily="82" charset="0"/>
              </a:rPr>
              <a:t>FIKTIVNÍ FIRMA</a:t>
            </a:r>
            <a:endParaRPr lang="cs-CZ" sz="4800" dirty="0" smtClean="0"/>
          </a:p>
          <a:p>
            <a:endParaRPr lang="cs-CZ" dirty="0" smtClean="0"/>
          </a:p>
          <a:p>
            <a:pPr>
              <a:buNone/>
            </a:pPr>
            <a:endParaRPr lang="cs-CZ" dirty="0" smtClean="0">
              <a:latin typeface="Arabic Typesetting" pitchFamily="66" charset="-78"/>
              <a:cs typeface="Arabic Typesetting" pitchFamily="66" charset="-78"/>
            </a:endParaRPr>
          </a:p>
          <a:p>
            <a:r>
              <a:rPr lang="cs-CZ" dirty="0" smtClean="0">
                <a:latin typeface="Arabic Typesetting" pitchFamily="66" charset="-78"/>
                <a:cs typeface="Arabic Typesetting" pitchFamily="66" charset="-78"/>
              </a:rPr>
              <a:t>Fiktivní firma často spolupracuje s reálným podnikatelským subjektem – prodává jeho výrobky, poskytuje jeho služby, nese jeho jméno nebo svým jménem sponzora připomíná. Na oplátku dostává propagační předměty, rady a někdy i technickou a materiální pomoc.</a:t>
            </a:r>
          </a:p>
          <a:p>
            <a:endParaRPr lang="cs-CZ" dirty="0"/>
          </a:p>
        </p:txBody>
      </p:sp>
    </p:spTree>
  </p:cSld>
  <p:clrMapOvr>
    <a:masterClrMapping/>
  </p:clrMapOvr>
  <p:transition>
    <p:comb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229600" cy="5865515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sz="5200" i="1" u="sng" dirty="0" smtClean="0">
                <a:solidFill>
                  <a:srgbClr val="0070C0"/>
                </a:solidFill>
                <a:latin typeface="Algerian" pitchFamily="82" charset="0"/>
              </a:rPr>
              <a:t>FIKTIVNÍ FIRMA</a:t>
            </a:r>
          </a:p>
          <a:p>
            <a:pPr>
              <a:buNone/>
            </a:pPr>
            <a:endParaRPr lang="cs-CZ" b="1" dirty="0" smtClean="0">
              <a:solidFill>
                <a:srgbClr val="0070C0"/>
              </a:solidFill>
              <a:latin typeface="Arabic Typesetting" pitchFamily="66" charset="-78"/>
              <a:cs typeface="Arabic Typesetting" pitchFamily="66" charset="-78"/>
            </a:endParaRPr>
          </a:p>
          <a:p>
            <a:pPr>
              <a:buNone/>
            </a:pPr>
            <a:r>
              <a:rPr lang="cs-CZ" b="1" dirty="0" smtClean="0">
                <a:solidFill>
                  <a:srgbClr val="0070C0"/>
                </a:solidFill>
                <a:latin typeface="Arabic Typesetting" pitchFamily="66" charset="-78"/>
                <a:cs typeface="Arabic Typesetting" pitchFamily="66" charset="-78"/>
              </a:rPr>
              <a:t>Výhody </a:t>
            </a:r>
            <a:r>
              <a:rPr lang="cs-CZ" b="1" dirty="0">
                <a:solidFill>
                  <a:srgbClr val="0070C0"/>
                </a:solidFill>
                <a:latin typeface="Arabic Typesetting" pitchFamily="66" charset="-78"/>
                <a:cs typeface="Arabic Typesetting" pitchFamily="66" charset="-78"/>
              </a:rPr>
              <a:t>pro reálné firmy plynoucí ze spolupráce s firmou fiktivní:</a:t>
            </a:r>
          </a:p>
          <a:p>
            <a:r>
              <a:rPr lang="cs-CZ" dirty="0">
                <a:latin typeface="Arabic Typesetting" pitchFamily="66" charset="-78"/>
                <a:cs typeface="Arabic Typesetting" pitchFamily="66" charset="-78"/>
              </a:rPr>
              <a:t>Dobře připravená pracovní síla</a:t>
            </a:r>
          </a:p>
          <a:p>
            <a:r>
              <a:rPr lang="cs-CZ" dirty="0">
                <a:latin typeface="Arabic Typesetting" pitchFamily="66" charset="-78"/>
                <a:cs typeface="Arabic Typesetting" pitchFamily="66" charset="-78"/>
              </a:rPr>
              <a:t>Snížené náklady na vyhledávání nových zaměstnanců</a:t>
            </a:r>
          </a:p>
          <a:p>
            <a:r>
              <a:rPr lang="cs-CZ" dirty="0">
                <a:latin typeface="Arabic Typesetting" pitchFamily="66" charset="-78"/>
                <a:cs typeface="Arabic Typesetting" pitchFamily="66" charset="-78"/>
              </a:rPr>
              <a:t>Snížení času nutného na zapracování</a:t>
            </a:r>
          </a:p>
          <a:p>
            <a:r>
              <a:rPr lang="cs-CZ" dirty="0">
                <a:latin typeface="Arabic Typesetting" pitchFamily="66" charset="-78"/>
                <a:cs typeface="Arabic Typesetting" pitchFamily="66" charset="-78"/>
              </a:rPr>
              <a:t>Vyvarování se chybám při umísťování nových pracovníků</a:t>
            </a:r>
          </a:p>
          <a:p>
            <a:r>
              <a:rPr lang="cs-CZ" dirty="0">
                <a:latin typeface="Arabic Typesetting" pitchFamily="66" charset="-78"/>
                <a:cs typeface="Arabic Typesetting" pitchFamily="66" charset="-78"/>
              </a:rPr>
              <a:t>Dobré public </a:t>
            </a:r>
            <a:r>
              <a:rPr lang="cs-CZ" dirty="0" smtClean="0">
                <a:latin typeface="Arabic Typesetting" pitchFamily="66" charset="-78"/>
                <a:cs typeface="Arabic Typesetting" pitchFamily="66" charset="-78"/>
              </a:rPr>
              <a:t>relations(komunikativnost)</a:t>
            </a:r>
            <a:endParaRPr lang="cs-CZ" dirty="0">
              <a:latin typeface="Arabic Typesetting" pitchFamily="66" charset="-78"/>
              <a:cs typeface="Arabic Typesetting" pitchFamily="66" charset="-78"/>
            </a:endParaRPr>
          </a:p>
          <a:p>
            <a:r>
              <a:rPr lang="cs-CZ" dirty="0">
                <a:latin typeface="Arabic Typesetting" pitchFamily="66" charset="-78"/>
                <a:cs typeface="Arabic Typesetting" pitchFamily="66" charset="-78"/>
              </a:rPr>
              <a:t>Možnost volně otestovat průzkum trhu pro nové výrobky</a:t>
            </a:r>
          </a:p>
          <a:p>
            <a:endParaRPr lang="cs-CZ" dirty="0"/>
          </a:p>
        </p:txBody>
      </p:sp>
    </p:spTree>
  </p:cSld>
  <p:clrMapOvr>
    <a:masterClrMapping/>
  </p:clrMapOvr>
  <p:transition>
    <p:plus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144</TotalTime>
  <Words>229</Words>
  <Application>Microsoft Office PowerPoint</Application>
  <PresentationFormat>Předvádění na obrazovce (4:3)</PresentationFormat>
  <Paragraphs>49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Cesta</vt:lpstr>
      <vt:lpstr>Název: Fiktivní firma Autor: Ing. Václav Tomášek</vt:lpstr>
      <vt:lpstr>Anotace </vt:lpstr>
      <vt:lpstr>Snímek 3</vt:lpstr>
      <vt:lpstr>Snímek 4</vt:lpstr>
      <vt:lpstr>Snímek 5</vt:lpstr>
      <vt:lpstr>Snímek 6</vt:lpstr>
      <vt:lpstr>Snímek 7</vt:lpstr>
      <vt:lpstr>Snímek 8</vt:lpstr>
      <vt:lpstr>Snímek 9</vt:lpstr>
    </vt:vector>
  </TitlesOfParts>
  <Company>Hewlett-Packard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Fiktivní firma</dc:title>
  <dc:creator>HP</dc:creator>
  <cp:lastModifiedBy>tomasek</cp:lastModifiedBy>
  <cp:revision>19</cp:revision>
  <dcterms:created xsi:type="dcterms:W3CDTF">2013-03-17T11:36:46Z</dcterms:created>
  <dcterms:modified xsi:type="dcterms:W3CDTF">2013-04-12T12:41:23Z</dcterms:modified>
</cp:coreProperties>
</file>