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9" r:id="rId2"/>
    <p:sldId id="270" r:id="rId3"/>
    <p:sldId id="263" r:id="rId4"/>
    <p:sldId id="257" r:id="rId5"/>
    <p:sldId id="259" r:id="rId6"/>
    <p:sldId id="260" r:id="rId7"/>
    <p:sldId id="261" r:id="rId8"/>
    <p:sldId id="262" r:id="rId9"/>
    <p:sldId id="265" r:id="rId10"/>
    <p:sldId id="264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A10ABB05-9963-4F59-9407-1D30AEB31F64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F307411C-9B2F-42A8-83C4-9F2825FABE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A10ABB05-9963-4F59-9407-1D30AEB31F64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7411C-9B2F-42A8-83C4-9F2825FABE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A10ABB05-9963-4F59-9407-1D30AEB31F64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307411C-9B2F-42A8-83C4-9F2825FABED3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10ABB05-9963-4F59-9407-1D30AEB31F64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307411C-9B2F-42A8-83C4-9F2825FABE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A10ABB05-9963-4F59-9407-1D30AEB31F64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F307411C-9B2F-42A8-83C4-9F2825FABE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ABB05-9963-4F59-9407-1D30AEB31F64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7411C-9B2F-42A8-83C4-9F2825FABE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10ABB05-9963-4F59-9407-1D30AEB31F64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307411C-9B2F-42A8-83C4-9F2825FABE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A10ABB05-9963-4F59-9407-1D30AEB31F64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F307411C-9B2F-42A8-83C4-9F2825FABE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A10ABB05-9963-4F59-9407-1D30AEB31F64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F307411C-9B2F-42A8-83C4-9F2825FABE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ABB05-9963-4F59-9407-1D30AEB31F64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7411C-9B2F-42A8-83C4-9F2825FABE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ABB05-9963-4F59-9407-1D30AEB31F64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7411C-9B2F-42A8-83C4-9F2825FABE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A10ABB05-9963-4F59-9407-1D30AEB31F64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F307411C-9B2F-42A8-83C4-9F2825FABED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404813"/>
            <a:ext cx="5761038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Nadpis 6"/>
          <p:cNvSpPr>
            <a:spLocks noGrp="1"/>
          </p:cNvSpPr>
          <p:nvPr>
            <p:ph type="ctrTitle"/>
          </p:nvPr>
        </p:nvSpPr>
        <p:spPr>
          <a:xfrm>
            <a:off x="540544" y="1700808"/>
            <a:ext cx="8062912" cy="2304256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cs-CZ" sz="4000" dirty="0" smtClean="0"/>
              <a:t>Název:	Jednotný </a:t>
            </a:r>
            <a:r>
              <a:rPr lang="cs-CZ" sz="4000" smtClean="0"/>
              <a:t>registrační </a:t>
            </a:r>
            <a:r>
              <a:rPr lang="cs-CZ" sz="4000" smtClean="0"/>
              <a:t>   			formulář 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3200" dirty="0" smtClean="0"/>
              <a:t>Autor:	Ing. Václav Tomášek</a:t>
            </a: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684213" y="3933056"/>
            <a:ext cx="7848227" cy="2308324"/>
          </a:xfrm>
        </p:spPr>
        <p:txBody>
          <a:bodyPr wrap="square" rtlCol="0">
            <a:sp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Název SŠ:		VOŠ, SPŠ automobilní a technická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Tem. oblast:		Praxe		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Ročník:		Provoz a ekonomika dopravy3.R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Číslo projektu:		CZ.1.07/1.5.00/34.0504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Datum vzniku:		8. </a:t>
            </a:r>
            <a:r>
              <a:rPr lang="cs-CZ" sz="2400" smtClean="0"/>
              <a:t>října </a:t>
            </a:r>
            <a:r>
              <a:rPr lang="cs-CZ" sz="2400" dirty="0" smtClean="0"/>
              <a:t>2012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 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Materiál slouží pro pochopení a faktické vyplnění Jednotného registračního formuláře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3600" b="1" u="sng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Založením firmy na CMR</a:t>
            </a:r>
          </a:p>
          <a:p>
            <a:pPr algn="ctr">
              <a:buNone/>
            </a:pPr>
            <a:r>
              <a:rPr lang="cs-CZ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(centrální registrační místa)</a:t>
            </a:r>
          </a:p>
          <a:p>
            <a:pPr algn="ctr">
              <a:buNone/>
            </a:pPr>
            <a:r>
              <a:rPr lang="cs-CZ" sz="3600" b="1" u="sng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Prostřednictvím JRF</a:t>
            </a:r>
          </a:p>
          <a:p>
            <a:pPr algn="ctr">
              <a:buNone/>
            </a:pPr>
            <a:r>
              <a:rPr lang="cs-CZ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(Jednotných registračních formulářů)</a:t>
            </a:r>
            <a:endParaRPr lang="cs-CZ" sz="3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Centrální registrační místo</a:t>
            </a:r>
            <a:endParaRPr lang="cs-CZ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Je původní živnostenský úřad, který plní další funkce ( dle zákona č. 214/2006 Sb.), </a:t>
            </a:r>
          </a:p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Tím se rozšířila pravomoc živnostenských úřadů jako centrálních registračních míst</a:t>
            </a:r>
          </a:p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Rovněž byly sjednoceny formuláře, na kterých musí podnikatelský subjekt žádat o živnostenské oprávnění.</a:t>
            </a:r>
          </a:p>
          <a:p>
            <a:endParaRPr lang="cs-CZ" sz="800" dirty="0" smtClean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CEFIF přijímá výhradně JRF.</a:t>
            </a:r>
            <a:endParaRPr lang="cs-CZ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F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unkce</a:t>
            </a:r>
            <a:endParaRPr lang="cs-CZ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Na CRM je možno prostřednictvím</a:t>
            </a:r>
          </a:p>
          <a:p>
            <a:pPr>
              <a:buNone/>
            </a:pPr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jednotného registračního formuláře</a:t>
            </a:r>
          </a:p>
          <a:p>
            <a:pPr>
              <a:buNone/>
            </a:pPr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podat tyto registrace,</a:t>
            </a:r>
          </a:p>
          <a:p>
            <a:pPr>
              <a:buNone/>
            </a:pPr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resp. přihlášky do následujících evidencí:</a:t>
            </a:r>
          </a:p>
          <a:p>
            <a:endParaRPr lang="cs-CZ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>
              <a:buNone/>
            </a:pPr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Ve vztahu k živnostenskému úřadu: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ohlášení živnosti,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žádost o koncesi.</a:t>
            </a:r>
          </a:p>
          <a:p>
            <a:pPr>
              <a:buFont typeface="Wingdings" pitchFamily="2" charset="2"/>
              <a:buChar char="ü"/>
            </a:pPr>
            <a:endParaRPr lang="cs-CZ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Ve vztahu k úřadu práce: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hlášení volného pracovního místa,</a:t>
            </a:r>
            <a:b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  resp. jeho obsazení.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1196752"/>
            <a:ext cx="7355160" cy="4929411"/>
          </a:xfrm>
        </p:spPr>
        <p:txBody>
          <a:bodyPr>
            <a:normAutofit/>
          </a:bodyPr>
          <a:lstStyle/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Ve vztahu k finančnímu úřadu:</a:t>
            </a:r>
          </a:p>
          <a:p>
            <a:endParaRPr lang="cs-CZ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přihláška k daňové registraci pro PO,</a:t>
            </a:r>
          </a:p>
          <a:p>
            <a:pPr>
              <a:buFont typeface="Wingdings" pitchFamily="2" charset="2"/>
              <a:buChar char="ü"/>
            </a:pPr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přihláška k registraci k DPH</a:t>
            </a:r>
          </a:p>
          <a:p>
            <a:pPr>
              <a:buFont typeface="Wingdings" pitchFamily="2" charset="2"/>
              <a:buNone/>
            </a:pPr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    (dani z přidané hodnoty),</a:t>
            </a:r>
          </a:p>
          <a:p>
            <a:pPr>
              <a:buFont typeface="Wingdings" pitchFamily="2" charset="2"/>
              <a:buChar char="ü"/>
            </a:pPr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přihláška k registraci k dani z nemovitosti,</a:t>
            </a:r>
          </a:p>
          <a:p>
            <a:pPr>
              <a:buFont typeface="Wingdings" pitchFamily="2" charset="2"/>
              <a:buChar char="ü"/>
            </a:pPr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přihláška k registraci k dani silniční,</a:t>
            </a:r>
          </a:p>
          <a:p>
            <a:pPr>
              <a:buFont typeface="Wingdings" pitchFamily="2" charset="2"/>
              <a:buChar char="ü"/>
            </a:pPr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přihláška k registraci k dani z příjmů ze závislé     </a:t>
            </a:r>
          </a:p>
          <a:p>
            <a:pPr>
              <a:buNone/>
            </a:pPr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     činnosti</a:t>
            </a:r>
            <a:b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</a:br>
            <a:endParaRPr lang="cs-CZ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Jednotný registrační formulář (JRF)</a:t>
            </a:r>
          </a:p>
          <a:p>
            <a:pPr algn="ctr">
              <a:buNone/>
            </a:pPr>
            <a:r>
              <a:rPr lang="cs-CZ" sz="4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</a:t>
            </a:r>
            <a:r>
              <a:rPr lang="cs-CZ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ro</a:t>
            </a:r>
          </a:p>
          <a:p>
            <a:pPr algn="ctr">
              <a:buNone/>
            </a:pPr>
            <a:r>
              <a:rPr lang="cs-CZ" sz="4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</a:t>
            </a:r>
            <a:r>
              <a:rPr lang="cs-CZ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rávnickou osobu</a:t>
            </a:r>
            <a:endParaRPr lang="cs-CZ" sz="4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odnikatel</a:t>
            </a:r>
            <a:endParaRPr lang="cs-CZ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ndana"/>
              </a:rPr>
              <a:t>Část A – PODNIKATEL</a:t>
            </a:r>
          </a:p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ndana"/>
              </a:rPr>
              <a:t>Identifikuje údaje o firmě a sídle firmy.</a:t>
            </a:r>
          </a:p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ndana"/>
              </a:rPr>
              <a:t>V tomto případě se firma jmenuje „Podnikatel“.</a:t>
            </a:r>
          </a:p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ndana"/>
              </a:rPr>
              <a:t>Adresa sídla je VŽDY adresou školy.</a:t>
            </a:r>
          </a:p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ndana"/>
              </a:rPr>
              <a:t>Vyberte si, co je ve vašem případě</a:t>
            </a:r>
          </a:p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ndana"/>
              </a:rPr>
              <a:t>název obce, část obce a okres.</a:t>
            </a:r>
          </a:p>
          <a:p>
            <a:pPr>
              <a:buNone/>
            </a:pPr>
            <a:r>
              <a:rPr lang="cs-CZ" sz="2000" dirty="0" smtClean="0">
                <a:latin typeface="Vendana"/>
              </a:rPr>
              <a:t>Část: 01podnikatel</a:t>
            </a:r>
          </a:p>
          <a:p>
            <a:pPr>
              <a:buNone/>
            </a:pPr>
            <a:r>
              <a:rPr lang="cs-CZ" sz="2000" dirty="0">
                <a:latin typeface="Vendana"/>
              </a:rPr>
              <a:t>	</a:t>
            </a:r>
            <a:r>
              <a:rPr lang="cs-CZ" sz="2000" dirty="0" smtClean="0">
                <a:latin typeface="Vendana"/>
              </a:rPr>
              <a:t>	02sídlo</a:t>
            </a:r>
            <a:endParaRPr lang="cs-CZ" sz="2000" dirty="0">
              <a:latin typeface="Vendan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Předmět podnikání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Část A – PODNIKATEL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Předmět podnikání si nemůžete vymyslet.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Vyberte ho ze seznamu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živností</a:t>
            </a:r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dle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přílohy živnostenského zákona. 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VŽDY vyplnit datum.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Ž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ivnost</a:t>
            </a:r>
            <a:endParaRPr lang="cs-CZ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endParaRPr lang="cs-CZ" sz="2600" dirty="0" smtClean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   DRUHY ŽIVNOSTÍ JSOU :</a:t>
            </a:r>
          </a:p>
          <a:p>
            <a:pPr>
              <a:buFont typeface="Wingdings" pitchFamily="2" charset="2"/>
              <a:buChar char="ü"/>
            </a:pPr>
            <a:r>
              <a:rPr lang="cs-CZ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ŽIVNOSTI ŘEMESLNÉ</a:t>
            </a:r>
          </a:p>
          <a:p>
            <a:pPr>
              <a:buFont typeface="Wingdings" pitchFamily="2" charset="2"/>
              <a:buChar char="ü"/>
            </a:pPr>
            <a:r>
              <a:rPr lang="cs-CZ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</a:t>
            </a:r>
            <a:r>
              <a:rPr lang="it-IT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ŽIVNOSTI VÁZANÉ</a:t>
            </a:r>
            <a:endParaRPr lang="cs-CZ" sz="2600" dirty="0" smtClean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ŽIVNOSTI VOLNÉ </a:t>
            </a:r>
            <a:br>
              <a:rPr lang="cs-CZ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</a:br>
            <a:r>
              <a:rPr lang="cs-CZ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Předmět podnikání: Výroba, obchod a služby</a:t>
            </a:r>
            <a:br>
              <a:rPr lang="cs-CZ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</a:br>
            <a:r>
              <a:rPr lang="cs-CZ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neuvedené v přílohách 1 až 3</a:t>
            </a:r>
            <a:br>
              <a:rPr lang="cs-CZ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</a:br>
            <a:r>
              <a:rPr lang="cs-CZ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živnostenského zákona (80 oborů činnosti)</a:t>
            </a:r>
          </a:p>
          <a:p>
            <a:pPr>
              <a:buFont typeface="Wingdings" pitchFamily="2" charset="2"/>
              <a:buChar char="ü"/>
            </a:pPr>
            <a:r>
              <a:rPr lang="cs-CZ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</a:t>
            </a:r>
            <a:r>
              <a:rPr lang="it-IT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KONCESOVANÉ ŽIVNOSTI</a:t>
            </a:r>
            <a:endParaRPr lang="cs-CZ" sz="2600" dirty="0" smtClean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Statutární orgán</a:t>
            </a:r>
            <a:endParaRPr lang="cs-CZ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Část A – PODNIKATEL</a:t>
            </a:r>
          </a:p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Místo pro 1-2 členy statutárního orgánu.</a:t>
            </a:r>
          </a:p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Pokud máte jednatelů více, na 3. – X. nutno</a:t>
            </a:r>
          </a:p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použít přílohu pro statutární orgán. Členem</a:t>
            </a:r>
          </a:p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Statutárního orgánu je vždy konkrétní ŽÁK.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Finanční úřad</a:t>
            </a:r>
            <a:endParaRPr lang="cs-CZ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Část B – DAŇOVÁ REGISTRACE</a:t>
            </a:r>
          </a:p>
          <a:p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Povinné k vyplnění jsou červená místa.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Úřad práce</a:t>
            </a:r>
            <a:endParaRPr lang="cs-CZ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>
              <a:buNone/>
            </a:pPr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Část C – OZNÁMENÍ PRACOVNÍHO MÍSTA</a:t>
            </a:r>
          </a:p>
          <a:p>
            <a:pPr>
              <a:buNone/>
            </a:pPr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Není povinné vyplnit pro FF.</a:t>
            </a:r>
          </a:p>
          <a:p>
            <a:pPr>
              <a:buNone/>
            </a:pPr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Část D – PŘÍLOHY</a:t>
            </a:r>
          </a:p>
          <a:p>
            <a:pPr>
              <a:buNone/>
            </a:pPr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Vyplníte podle počtu příloh, které jednotlivým</a:t>
            </a:r>
          </a:p>
          <a:p>
            <a:pPr>
              <a:buNone/>
            </a:pPr>
            <a:r>
              <a:rPr lang="cs-CZ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úřadům zasíláte.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131</TotalTime>
  <Words>364</Words>
  <Application>Microsoft Office PowerPoint</Application>
  <PresentationFormat>Předvádění na obrazovce (4:3)</PresentationFormat>
  <Paragraphs>80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Talent</vt:lpstr>
      <vt:lpstr>Název: Jednotný registrační       formulář  Autor: Ing. Václav Tomášek</vt:lpstr>
      <vt:lpstr>Anotace </vt:lpstr>
      <vt:lpstr>Snímek 3</vt:lpstr>
      <vt:lpstr>Centrální registrační místo</vt:lpstr>
      <vt:lpstr>Funkce</vt:lpstr>
      <vt:lpstr>Snímek 6</vt:lpstr>
      <vt:lpstr>Snímek 7</vt:lpstr>
      <vt:lpstr>Podnikatel</vt:lpstr>
      <vt:lpstr>Předmět podnikání</vt:lpstr>
      <vt:lpstr>Živnost</vt:lpstr>
      <vt:lpstr>Statutární orgán</vt:lpstr>
      <vt:lpstr>Finanční úřad</vt:lpstr>
      <vt:lpstr>Úřad práce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marouskovajan95</dc:creator>
  <cp:lastModifiedBy>tomasek</cp:lastModifiedBy>
  <cp:revision>16</cp:revision>
  <dcterms:created xsi:type="dcterms:W3CDTF">2013-03-18T12:11:41Z</dcterms:created>
  <dcterms:modified xsi:type="dcterms:W3CDTF">2013-04-12T12:40:19Z</dcterms:modified>
</cp:coreProperties>
</file>