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3315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6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7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8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19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0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1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2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3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29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0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2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3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4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6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7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8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39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0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1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2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3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4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5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6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3349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0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3351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52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3353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83A2897-9958-4100-B24D-BB334043EE7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767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77708F-8954-4782-820C-B6D2A96951E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6045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3B186-BA13-4709-B3D3-E5B41109987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3277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009B1F-657E-4636-95C9-E1C9297F0AFB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3050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36795E-3719-42A8-8FC2-BCC3456DE321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3846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838C41-CFEF-4FCB-B6A7-B8A68317D48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751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375F6A-DC4C-43E0-88F4-107EC685E2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9037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3F8224-F16E-46DB-A987-AA4E5186D09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574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544165-027D-4E3E-B744-A6AD8BC1D48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0789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0145C-B14D-49CF-AF2C-2CE3A44E7724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1298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178E3-AED6-40BA-AE08-37B5E47B1312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8453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2291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2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3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4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5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6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7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8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99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0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1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2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3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4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5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6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7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8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09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0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1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2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3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4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5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6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7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8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19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0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1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2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3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24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12325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2326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327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8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329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3D4FEB0-E4D2-40D9-9221-E690E2D2117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5375060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vladahadrava.xf.cz/pic/prase.jpg" TargetMode="External"/><Relationship Id="rId2" Type="http://schemas.openxmlformats.org/officeDocument/2006/relationships/hyperlink" Target="http://www.chytrazena.cz/obrazky/admin/clanek/rozdeleni-veprove-maso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00" y="404664"/>
            <a:ext cx="7772400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260648"/>
            <a:ext cx="896448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B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 Black"/>
                <a:ea typeface="+mj-ea"/>
              </a:rPr>
              <a:t>   Digitální učební materiál 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31416722"/>
              </p:ext>
            </p:extLst>
          </p:nvPr>
        </p:nvGraphicFramePr>
        <p:xfrm>
          <a:off x="971600" y="1196751"/>
          <a:ext cx="6902424" cy="4392489"/>
        </p:xfrm>
        <a:graphic>
          <a:graphicData uri="http://schemas.openxmlformats.org/drawingml/2006/table">
            <a:tbl>
              <a:tblPr/>
              <a:tblGrid>
                <a:gridCol w="1865238"/>
                <a:gridCol w="5037186"/>
              </a:tblGrid>
              <a:tr h="40640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773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VY_3_INOVACE_ANJ10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6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Vepřové maso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Dělení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6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2, 3 – gastronomie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obchodník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6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13.10.2012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7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seznamuje  žaky s dělením vepřového masa a jeho využitím v kuchyni . 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5" y="5805264"/>
            <a:ext cx="5977086" cy="863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0777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7" y="-603448"/>
            <a:ext cx="8021488" cy="2448272"/>
          </a:xfrm>
        </p:spPr>
        <p:txBody>
          <a:bodyPr/>
          <a:lstStyle/>
          <a:p>
            <a:r>
              <a:rPr lang="cs-CZ" sz="7200" b="1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Dividing</a:t>
            </a:r>
            <a:r>
              <a:rPr lang="cs-CZ" sz="7200" b="1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7200" b="1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of</a:t>
            </a:r>
            <a:r>
              <a:rPr lang="cs-CZ" sz="7200" b="1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7200" b="1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meat</a:t>
            </a:r>
            <a:endParaRPr lang="cs-CZ" sz="7200" b="1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895" y="252284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551312"/>
            <a:ext cx="2865437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3691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2577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 smtClean="0"/>
              <a:t>Pork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meat</a:t>
            </a:r>
            <a:r>
              <a:rPr lang="cs-CZ" sz="5400" b="1" dirty="0" smtClean="0"/>
              <a:t> - </a:t>
            </a:r>
            <a:r>
              <a:rPr lang="cs-CZ" sz="5400" b="1" dirty="0" err="1" smtClean="0"/>
              <a:t>parts</a:t>
            </a:r>
            <a:endParaRPr lang="cs-CZ" sz="5400" b="1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2776"/>
            <a:ext cx="8229600" cy="4718149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b="1" dirty="0" err="1" smtClean="0"/>
              <a:t>Roast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err="1" smtClean="0"/>
              <a:t>Neck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err="1" smtClean="0"/>
              <a:t>Rump</a:t>
            </a:r>
            <a:r>
              <a:rPr lang="cs-CZ" sz="2400" b="1" dirty="0" smtClean="0"/>
              <a:t>(leg)</a:t>
            </a:r>
          </a:p>
          <a:p>
            <a:pPr>
              <a:lnSpc>
                <a:spcPct val="90000"/>
              </a:lnSpc>
            </a:pPr>
            <a:r>
              <a:rPr lang="cs-CZ" sz="2400" b="1" dirty="0" err="1" smtClean="0"/>
              <a:t>Shoulder</a:t>
            </a:r>
            <a:endParaRPr lang="cs-CZ" sz="2400" b="1" dirty="0"/>
          </a:p>
          <a:p>
            <a:pPr>
              <a:lnSpc>
                <a:spcPct val="90000"/>
              </a:lnSpc>
            </a:pPr>
            <a:r>
              <a:rPr lang="cs-CZ" sz="2400" b="1" dirty="0" err="1" smtClean="0"/>
              <a:t>Pork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rib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Belly</a:t>
            </a:r>
          </a:p>
          <a:p>
            <a:pPr>
              <a:lnSpc>
                <a:spcPct val="90000"/>
              </a:lnSpc>
            </a:pPr>
            <a:r>
              <a:rPr lang="cs-CZ" sz="2400" b="1" dirty="0" err="1" smtClean="0"/>
              <a:t>Knuckles</a:t>
            </a:r>
            <a:r>
              <a:rPr lang="cs-CZ" sz="2400" b="1" dirty="0" smtClean="0"/>
              <a:t> </a:t>
            </a:r>
          </a:p>
          <a:p>
            <a:pPr>
              <a:lnSpc>
                <a:spcPct val="90000"/>
              </a:lnSpc>
            </a:pPr>
            <a:r>
              <a:rPr lang="cs-CZ" sz="2400" b="1" dirty="0" err="1" smtClean="0"/>
              <a:t>Trotters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err="1" smtClean="0"/>
              <a:t>Dewlap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err="1" smtClean="0"/>
              <a:t>Tail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err="1" smtClean="0"/>
              <a:t>Head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err="1" smtClean="0"/>
              <a:t>Loin</a:t>
            </a:r>
            <a:endParaRPr lang="cs-CZ" sz="2400" b="1" dirty="0" smtClean="0"/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endParaRPr lang="cs-CZ" sz="2400" b="1" dirty="0" smtClean="0"/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16832"/>
            <a:ext cx="5472608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9977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 smtClean="0"/>
              <a:t>Dishes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of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pork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Roast</a:t>
            </a:r>
            <a:r>
              <a:rPr lang="cs-CZ" b="1" dirty="0" smtClean="0"/>
              <a:t>  leg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pork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Pork</a:t>
            </a:r>
            <a:r>
              <a:rPr lang="cs-CZ" b="1" dirty="0" smtClean="0"/>
              <a:t> chop</a:t>
            </a:r>
          </a:p>
          <a:p>
            <a:r>
              <a:rPr lang="cs-CZ" b="1" dirty="0" err="1" smtClean="0"/>
              <a:t>Fried</a:t>
            </a:r>
            <a:r>
              <a:rPr lang="cs-CZ" b="1" dirty="0" smtClean="0"/>
              <a:t> </a:t>
            </a:r>
            <a:r>
              <a:rPr lang="cs-CZ" b="1" dirty="0" err="1" smtClean="0"/>
              <a:t>fillet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pork</a:t>
            </a:r>
            <a:endParaRPr lang="cs-CZ" b="1" dirty="0" smtClean="0"/>
          </a:p>
          <a:p>
            <a:r>
              <a:rPr lang="cs-CZ" b="1" dirty="0" err="1" smtClean="0"/>
              <a:t>Fried</a:t>
            </a:r>
            <a:r>
              <a:rPr lang="cs-CZ" b="1" dirty="0" smtClean="0"/>
              <a:t> </a:t>
            </a:r>
            <a:r>
              <a:rPr lang="cs-CZ" b="1" dirty="0" err="1" smtClean="0"/>
              <a:t>pork</a:t>
            </a:r>
            <a:r>
              <a:rPr lang="cs-CZ" b="1" dirty="0" smtClean="0"/>
              <a:t> </a:t>
            </a:r>
            <a:r>
              <a:rPr lang="cs-CZ" b="1" dirty="0" err="1" smtClean="0"/>
              <a:t>rissoles</a:t>
            </a:r>
            <a:endParaRPr lang="cs-CZ" b="1" dirty="0" smtClean="0"/>
          </a:p>
          <a:p>
            <a:r>
              <a:rPr lang="cs-CZ" b="1" dirty="0" err="1" smtClean="0"/>
              <a:t>Pork</a:t>
            </a:r>
            <a:r>
              <a:rPr lang="cs-CZ" b="1" dirty="0" smtClean="0"/>
              <a:t> </a:t>
            </a:r>
            <a:r>
              <a:rPr lang="cs-CZ" b="1" dirty="0" err="1" smtClean="0"/>
              <a:t>knuckle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sauerkraut</a:t>
            </a:r>
            <a:endParaRPr lang="cs-CZ" b="1" dirty="0" smtClean="0"/>
          </a:p>
          <a:p>
            <a:r>
              <a:rPr lang="cs-CZ" b="1" dirty="0" err="1" smtClean="0"/>
              <a:t>Moravian</a:t>
            </a:r>
            <a:r>
              <a:rPr lang="cs-CZ" b="1" dirty="0" smtClean="0"/>
              <a:t> </a:t>
            </a:r>
            <a:r>
              <a:rPr lang="cs-CZ" b="1" dirty="0" err="1" smtClean="0"/>
              <a:t>pork“sparrows</a:t>
            </a:r>
            <a:r>
              <a:rPr lang="cs-CZ" b="1" dirty="0" smtClean="0"/>
              <a:t>“</a:t>
            </a:r>
          </a:p>
          <a:p>
            <a:r>
              <a:rPr lang="cs-CZ" b="1" dirty="0" err="1" smtClean="0"/>
              <a:t>Stewed</a:t>
            </a:r>
            <a:r>
              <a:rPr lang="cs-CZ" b="1" dirty="0" smtClean="0"/>
              <a:t> </a:t>
            </a:r>
            <a:r>
              <a:rPr lang="cs-CZ" b="1" dirty="0" err="1" smtClean="0"/>
              <a:t>rib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pork</a:t>
            </a:r>
            <a:r>
              <a:rPr lang="cs-CZ" b="1" dirty="0" smtClean="0"/>
              <a:t>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5407" y="1700808"/>
            <a:ext cx="2062186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8793" y="45091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352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Worksheet</a:t>
            </a:r>
            <a:r>
              <a:rPr lang="cs-CZ" b="1" dirty="0" smtClean="0"/>
              <a:t> N.1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Mark </a:t>
            </a:r>
            <a:r>
              <a:rPr lang="cs-CZ" dirty="0" err="1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every</a:t>
            </a:r>
            <a:r>
              <a:rPr lang="cs-CZ" dirty="0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 part </a:t>
            </a:r>
            <a:r>
              <a:rPr lang="cs-CZ" dirty="0" err="1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of</a:t>
            </a:r>
            <a:r>
              <a:rPr lang="cs-CZ" dirty="0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pork</a:t>
            </a:r>
            <a:r>
              <a:rPr lang="cs-CZ" dirty="0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meat</a:t>
            </a:r>
            <a:r>
              <a:rPr lang="cs-CZ" dirty="0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:</a:t>
            </a:r>
            <a:endParaRPr lang="cs-CZ" dirty="0">
              <a:solidFill>
                <a:schemeClr val="bg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420888"/>
            <a:ext cx="822960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6196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592213"/>
          </a:xfrm>
        </p:spPr>
        <p:txBody>
          <a:bodyPr/>
          <a:lstStyle/>
          <a:p>
            <a:r>
              <a:rPr lang="cs-CZ" b="1" dirty="0" err="1" smtClean="0"/>
              <a:t>Worksheet</a:t>
            </a:r>
            <a:r>
              <a:rPr lang="cs-CZ" b="1" dirty="0" smtClean="0"/>
              <a:t> N.1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50197"/>
          </a:xfrm>
        </p:spPr>
        <p:txBody>
          <a:bodyPr/>
          <a:lstStyle/>
          <a:p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r>
              <a:rPr lang="cs-CZ" dirty="0" smtClean="0"/>
              <a:t>:</a:t>
            </a:r>
          </a:p>
          <a:p>
            <a:r>
              <a:rPr lang="cs-CZ" sz="2000" dirty="0" smtClean="0"/>
              <a:t>1. </a:t>
            </a:r>
            <a:r>
              <a:rPr lang="cs-CZ" sz="1800" dirty="0" smtClean="0"/>
              <a:t>Prasečí hlava - </a:t>
            </a:r>
            <a:r>
              <a:rPr lang="cs-CZ" sz="1800" dirty="0" err="1" smtClean="0"/>
              <a:t>head</a:t>
            </a:r>
            <a:endParaRPr lang="cs-CZ" sz="1800" dirty="0" smtClean="0"/>
          </a:p>
          <a:p>
            <a:r>
              <a:rPr lang="cs-CZ" sz="1800" dirty="0" smtClean="0"/>
              <a:t>2. Lalok - </a:t>
            </a:r>
            <a:r>
              <a:rPr lang="cs-CZ" sz="1800" dirty="0" err="1" smtClean="0"/>
              <a:t>dewlap</a:t>
            </a:r>
            <a:endParaRPr lang="cs-CZ" sz="1800" dirty="0" smtClean="0"/>
          </a:p>
          <a:p>
            <a:r>
              <a:rPr lang="cs-CZ" sz="1800" dirty="0" smtClean="0"/>
              <a:t>3. Hřbetní sádlo – fat </a:t>
            </a:r>
            <a:r>
              <a:rPr lang="cs-CZ" sz="1800" dirty="0" err="1" smtClean="0"/>
              <a:t>back</a:t>
            </a:r>
            <a:endParaRPr lang="cs-CZ" sz="1800" dirty="0" smtClean="0"/>
          </a:p>
          <a:p>
            <a:r>
              <a:rPr lang="cs-CZ" sz="1800" dirty="0" smtClean="0"/>
              <a:t>4. Krkovička - </a:t>
            </a:r>
            <a:r>
              <a:rPr lang="cs-CZ" sz="1800" dirty="0" err="1" smtClean="0"/>
              <a:t>neck</a:t>
            </a:r>
            <a:endParaRPr lang="cs-CZ" sz="1800" dirty="0" smtClean="0"/>
          </a:p>
          <a:p>
            <a:r>
              <a:rPr lang="cs-CZ" sz="1800" dirty="0" smtClean="0"/>
              <a:t>5. Plecko - </a:t>
            </a:r>
            <a:r>
              <a:rPr lang="cs-CZ" sz="1800" dirty="0" err="1" smtClean="0"/>
              <a:t>shoulder</a:t>
            </a:r>
            <a:endParaRPr lang="cs-CZ" sz="1800" dirty="0" smtClean="0"/>
          </a:p>
          <a:p>
            <a:r>
              <a:rPr lang="cs-CZ" sz="1800" dirty="0" smtClean="0"/>
              <a:t>6. Pečeně - </a:t>
            </a:r>
            <a:r>
              <a:rPr lang="cs-CZ" sz="1800" dirty="0" err="1" smtClean="0"/>
              <a:t>roast</a:t>
            </a:r>
            <a:endParaRPr lang="cs-CZ" sz="1800" dirty="0" smtClean="0"/>
          </a:p>
          <a:p>
            <a:r>
              <a:rPr lang="cs-CZ" sz="1800" dirty="0" smtClean="0"/>
              <a:t>7. </a:t>
            </a:r>
            <a:r>
              <a:rPr lang="cs-CZ" sz="1800" smtClean="0"/>
              <a:t>Kotleta - kotelett</a:t>
            </a:r>
            <a:endParaRPr lang="cs-CZ" sz="1800" dirty="0" smtClean="0"/>
          </a:p>
          <a:p>
            <a:r>
              <a:rPr lang="cs-CZ" sz="1800" dirty="0" smtClean="0"/>
              <a:t>8. Panenská svíčková - </a:t>
            </a:r>
            <a:r>
              <a:rPr lang="cs-CZ" sz="1800" dirty="0" err="1" smtClean="0"/>
              <a:t>tenderloin</a:t>
            </a:r>
            <a:endParaRPr lang="cs-CZ" sz="1800" dirty="0" smtClean="0"/>
          </a:p>
          <a:p>
            <a:r>
              <a:rPr lang="cs-CZ" sz="1800" dirty="0" smtClean="0"/>
              <a:t>9. Bůček - belly</a:t>
            </a:r>
          </a:p>
          <a:p>
            <a:r>
              <a:rPr lang="cs-CZ" sz="1800" dirty="0" smtClean="0"/>
              <a:t>10. Žebro - </a:t>
            </a:r>
            <a:r>
              <a:rPr lang="cs-CZ" sz="1800" dirty="0" err="1" smtClean="0"/>
              <a:t>rib</a:t>
            </a:r>
            <a:endParaRPr lang="cs-CZ" sz="1800" dirty="0" smtClean="0"/>
          </a:p>
          <a:p>
            <a:r>
              <a:rPr lang="cs-CZ" sz="1800" dirty="0" smtClean="0"/>
              <a:t>11. Přední kýta – front leg</a:t>
            </a:r>
          </a:p>
          <a:p>
            <a:r>
              <a:rPr lang="cs-CZ" sz="1800" dirty="0" smtClean="0"/>
              <a:t>12. Zadní kýta ( horní šál, dolní šál, ořech) – </a:t>
            </a:r>
            <a:r>
              <a:rPr lang="cs-CZ" sz="1800" dirty="0" err="1" smtClean="0"/>
              <a:t>upper</a:t>
            </a:r>
            <a:r>
              <a:rPr lang="cs-CZ" sz="1800" dirty="0" smtClean="0"/>
              <a:t> </a:t>
            </a:r>
            <a:r>
              <a:rPr lang="cs-CZ" sz="1800" dirty="0" err="1" smtClean="0"/>
              <a:t>shawl</a:t>
            </a:r>
            <a:r>
              <a:rPr lang="cs-CZ" sz="1800" dirty="0" smtClean="0"/>
              <a:t>, </a:t>
            </a:r>
            <a:r>
              <a:rPr lang="cs-CZ" sz="1800" dirty="0" err="1" smtClean="0"/>
              <a:t>bottom</a:t>
            </a:r>
            <a:r>
              <a:rPr lang="cs-CZ" sz="1800" dirty="0" smtClean="0"/>
              <a:t> </a:t>
            </a:r>
            <a:r>
              <a:rPr lang="cs-CZ" sz="1800" dirty="0" err="1" smtClean="0"/>
              <a:t>showl</a:t>
            </a:r>
            <a:endParaRPr lang="cs-CZ" sz="1800" dirty="0" smtClean="0"/>
          </a:p>
          <a:p>
            <a:r>
              <a:rPr lang="cs-CZ" sz="2000" dirty="0" smtClean="0"/>
              <a:t>13. Kolínko - </a:t>
            </a:r>
            <a:r>
              <a:rPr lang="cs-CZ" sz="2000" dirty="0" err="1" smtClean="0"/>
              <a:t>knuckle</a:t>
            </a:r>
            <a:endParaRPr lang="cs-CZ" sz="2000" dirty="0" smtClean="0"/>
          </a:p>
          <a:p>
            <a:r>
              <a:rPr lang="cs-CZ" sz="2000" dirty="0" smtClean="0"/>
              <a:t>14. Nožičky - </a:t>
            </a:r>
            <a:r>
              <a:rPr lang="cs-CZ" sz="2000" dirty="0" err="1" smtClean="0"/>
              <a:t>trotters</a:t>
            </a:r>
            <a:endParaRPr lang="cs-CZ" sz="2000" dirty="0" smtClean="0"/>
          </a:p>
          <a:p>
            <a:r>
              <a:rPr lang="cs-CZ" sz="2000" dirty="0" smtClean="0"/>
              <a:t>15.Ocásek - </a:t>
            </a:r>
            <a:r>
              <a:rPr lang="cs-CZ" sz="2000" dirty="0" err="1" smtClean="0"/>
              <a:t>tail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570310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www.chytrazena.cz/obrazky/admin/clanek/rozdeleni-veprove-maso.jpg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vladahadrava.xf.cz/pic/prase.jpg</a:t>
            </a:r>
            <a:endParaRPr lang="cs-CZ" sz="2000" dirty="0" smtClean="0"/>
          </a:p>
          <a:p>
            <a:r>
              <a:rPr lang="cs-CZ" sz="2000" dirty="0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www.office.</a:t>
            </a:r>
            <a:r>
              <a:rPr lang="cs-CZ" sz="2000" dirty="0" err="1" smtClean="0">
                <a:solidFill>
                  <a:schemeClr val="bg1">
                    <a:lumMod val="40000"/>
                    <a:lumOff val="60000"/>
                  </a:schemeClr>
                </a:solidFill>
              </a:rPr>
              <a:t>microsoft.com</a:t>
            </a:r>
            <a:endParaRPr lang="cs-CZ" sz="2000" dirty="0" smtClean="0">
              <a:solidFill>
                <a:schemeClr val="bg1">
                  <a:lumMod val="40000"/>
                  <a:lumOff val="60000"/>
                </a:schemeClr>
              </a:solidFill>
            </a:endParaRPr>
          </a:p>
          <a:p>
            <a:pPr lvl="0" eaLnBrk="0" hangingPunct="0">
              <a:buClr>
                <a:srgbClr val="99FF66"/>
              </a:buClr>
              <a:buSzTx/>
              <a:buFont typeface="Wingdings" pitchFamily="2" charset="2"/>
              <a:buChar char="§"/>
            </a:pPr>
            <a:r>
              <a:rPr lang="cs-CZ" sz="2000" dirty="0">
                <a:solidFill>
                  <a:schemeClr val="bg1">
                    <a:lumMod val="40000"/>
                    <a:lumOff val="60000"/>
                  </a:schemeClr>
                </a:solidFill>
                <a:latin typeface="Arial"/>
              </a:rPr>
              <a:t>Svobodová, Eva. Angličtina v gastronomii. </a:t>
            </a:r>
            <a:r>
              <a:rPr lang="cs-CZ" sz="2000" dirty="0" smtClean="0">
                <a:solidFill>
                  <a:schemeClr val="bg1">
                    <a:lumMod val="40000"/>
                    <a:lumOff val="60000"/>
                  </a:schemeClr>
                </a:solidFill>
                <a:latin typeface="Arial"/>
              </a:rPr>
              <a:t>Praha</a:t>
            </a:r>
            <a:r>
              <a:rPr lang="cs-CZ" sz="2000" dirty="0">
                <a:solidFill>
                  <a:schemeClr val="bg1">
                    <a:lumMod val="40000"/>
                    <a:lumOff val="60000"/>
                  </a:schemeClr>
                </a:solidFill>
                <a:latin typeface="Arial"/>
              </a:rPr>
              <a:t>:  nakladatelství Informatorium, 2002, ISBN80-86073-94-7</a:t>
            </a:r>
            <a:endParaRPr lang="cs-CZ" dirty="0">
              <a:solidFill>
                <a:schemeClr val="bg1">
                  <a:lumMod val="40000"/>
                  <a:lumOff val="60000"/>
                </a:schemeClr>
              </a:solidFill>
              <a:latin typeface="Arial"/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36838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theme/theme1.xml><?xml version="1.0" encoding="utf-8"?>
<a:theme xmlns:a="http://schemas.openxmlformats.org/drawingml/2006/main" name="Váhy">
  <a:themeElements>
    <a:clrScheme name="Váhy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Váhy">
      <a:majorFont>
        <a:latin typeface="Arial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áhy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áhy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áhy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</TotalTime>
  <Words>240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Váhy</vt:lpstr>
      <vt:lpstr>Snímek 1</vt:lpstr>
      <vt:lpstr>Dividing of meat</vt:lpstr>
      <vt:lpstr>Pork meat - parts</vt:lpstr>
      <vt:lpstr>Dishes of pork</vt:lpstr>
      <vt:lpstr>Worksheet N.1</vt:lpstr>
      <vt:lpstr>Worksheet N.1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Dividing of meat</dc:title>
  <dc:creator>Guest</dc:creator>
  <cp:lastModifiedBy>Dum</cp:lastModifiedBy>
  <cp:revision>30</cp:revision>
  <dcterms:created xsi:type="dcterms:W3CDTF">2012-10-13T14:38:21Z</dcterms:created>
  <dcterms:modified xsi:type="dcterms:W3CDTF">2013-04-12T21:21:11Z</dcterms:modified>
</cp:coreProperties>
</file>