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8909-24DF-4DEA-97AC-69409D41DA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3476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E8CCB-F498-4ABA-886C-460B47312B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2135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CE213-899B-4E5E-AC68-D8C8D74A18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2442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79989-0104-4389-A1F9-A4511DA01C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898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388BF-A016-4E8D-8E72-A3FAE81E5C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6972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47BCF-354D-4790-846E-1F9DBFD7BF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161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A3BD-8269-4442-A302-842E72B27CF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8468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0DD4-0B40-4CF4-8D26-54185781FD3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1331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F40D2-8A7B-4A68-BFB7-275B5752D1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2904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B090-125E-4CDC-8D39-E77046CBDCC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4288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8C505-51C4-4A12-A537-AF1A0EF8EA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247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B1539D-2B29-478A-B30C-6575B4F7B4C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691425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88640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   DIGITÁLNÍ </a:t>
            </a:r>
            <a:r>
              <a:rPr lang="cs-CZ" sz="3200" b="1" dirty="0"/>
              <a:t>UČEBNÍ MATERIÁL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40817357"/>
              </p:ext>
            </p:extLst>
          </p:nvPr>
        </p:nvGraphicFramePr>
        <p:xfrm>
          <a:off x="971600" y="1340767"/>
          <a:ext cx="7200800" cy="4233264"/>
        </p:xfrm>
        <a:graphic>
          <a:graphicData uri="http://schemas.openxmlformats.org/drawingml/2006/table">
            <a:tbl>
              <a:tblPr/>
              <a:tblGrid>
                <a:gridCol w="1945867"/>
                <a:gridCol w="5254933"/>
              </a:tblGrid>
              <a:tr h="40553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695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VY_3_INOVACE_ANJ14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Ryby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, drůbež,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uLnTx/>
                          <a:uFillTx/>
                          <a:latin typeface="Century Gothic" pitchFamily="34" charset="0"/>
                          <a:ea typeface="+mn-ea"/>
                          <a:cs typeface="+mn-cs"/>
                        </a:rPr>
                        <a:t>zvěřina  - charakteristika</a:t>
                      </a:r>
                      <a:endParaRPr kumimoji="0" lang="cs-CZ" sz="12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uLnTx/>
                        <a:uFillTx/>
                        <a:latin typeface="Century Gothic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49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21.10.2012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0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žáky se základní charakteristikou ryb, drůbeže a zvěřiny.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517233"/>
            <a:ext cx="5760640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107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1404938" y="2708275"/>
            <a:ext cx="6370637" cy="1080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Fish</a:t>
            </a:r>
            <a:r>
              <a:rPr lang="cs-CZ" sz="48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poultry</a:t>
            </a:r>
            <a:r>
              <a:rPr lang="cs-CZ" sz="48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game 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-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description</a:t>
            </a:r>
            <a:endParaRPr lang="cs-CZ" sz="48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1576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247800"/>
          </a:xfrm>
        </p:spPr>
        <p:txBody>
          <a:bodyPr/>
          <a:lstStyle/>
          <a:p>
            <a:r>
              <a:rPr lang="cs-CZ" sz="6600" b="1" dirty="0" err="1" smtClean="0"/>
              <a:t>Fish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859216" cy="4392488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cs-CZ" sz="2800" dirty="0" err="1" smtClean="0">
                <a:effectLst/>
                <a:ea typeface="Times New Roman"/>
              </a:rPr>
              <a:t>Fish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meat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is</a:t>
            </a:r>
            <a:r>
              <a:rPr lang="cs-CZ" sz="2800" dirty="0" smtClean="0">
                <a:effectLst/>
                <a:ea typeface="Times New Roman"/>
              </a:rPr>
              <a:t> a </a:t>
            </a:r>
            <a:r>
              <a:rPr lang="cs-CZ" sz="2800" dirty="0" err="1" smtClean="0">
                <a:effectLst/>
                <a:ea typeface="Times New Roman"/>
              </a:rPr>
              <a:t>high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quality</a:t>
            </a:r>
            <a:r>
              <a:rPr lang="cs-CZ" sz="2800" dirty="0" smtClean="0">
                <a:effectLst/>
                <a:ea typeface="Times New Roman"/>
              </a:rPr>
              <a:t> food, </a:t>
            </a:r>
            <a:r>
              <a:rPr lang="cs-CZ" sz="2800" dirty="0" err="1" smtClean="0">
                <a:effectLst/>
                <a:ea typeface="Times New Roman"/>
              </a:rPr>
              <a:t>that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gives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the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human</a:t>
            </a:r>
            <a:r>
              <a:rPr lang="cs-CZ" sz="2800" dirty="0" smtClean="0">
                <a:effectLst/>
                <a:ea typeface="Times New Roman"/>
              </a:rPr>
              <a:t> body </a:t>
            </a:r>
            <a:r>
              <a:rPr lang="cs-CZ" sz="2800" dirty="0" err="1" smtClean="0">
                <a:effectLst/>
                <a:ea typeface="Times New Roman"/>
              </a:rPr>
              <a:t>the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building</a:t>
            </a:r>
            <a:r>
              <a:rPr lang="cs-CZ" sz="2800" dirty="0" smtClean="0">
                <a:effectLst/>
                <a:ea typeface="Times New Roman"/>
              </a:rPr>
              <a:t> </a:t>
            </a:r>
            <a:r>
              <a:rPr lang="cs-CZ" sz="2800" dirty="0" err="1" smtClean="0">
                <a:effectLst/>
                <a:ea typeface="Times New Roman"/>
              </a:rPr>
              <a:t>materials</a:t>
            </a:r>
            <a:r>
              <a:rPr lang="cs-CZ" sz="2800" dirty="0">
                <a:effectLst/>
                <a:ea typeface="Times New Roman"/>
              </a:rPr>
              <a:t> </a:t>
            </a:r>
            <a:r>
              <a:rPr lang="cs-CZ" sz="2800" dirty="0" smtClean="0">
                <a:effectLst/>
                <a:ea typeface="Times New Roman"/>
              </a:rPr>
              <a:t>and </a:t>
            </a:r>
            <a:r>
              <a:rPr lang="cs-CZ" sz="2800" dirty="0" err="1" smtClean="0">
                <a:effectLst/>
                <a:ea typeface="Times New Roman"/>
              </a:rPr>
              <a:t>energy</a:t>
            </a:r>
            <a:r>
              <a:rPr lang="cs-CZ" sz="2800" dirty="0" smtClean="0">
                <a:effectLst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de-DE" sz="2800" dirty="0">
                <a:effectLst/>
                <a:ea typeface="Times New Roman"/>
              </a:rPr>
              <a:t> 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Fish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meat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is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rich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in protein,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minerals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–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phosphorus</a:t>
            </a:r>
            <a:r>
              <a:rPr lang="de-DE" sz="2800" dirty="0">
                <a:solidFill>
                  <a:srgbClr val="FFFFFF"/>
                </a:solidFill>
                <a:effectLst/>
                <a:ea typeface="Times New Roman"/>
              </a:rPr>
              <a:t/>
            </a:r>
            <a:br>
              <a:rPr lang="de-DE" sz="2800" dirty="0">
                <a:solidFill>
                  <a:srgbClr val="FFFFFF"/>
                </a:solidFill>
                <a:effectLst/>
                <a:ea typeface="Times New Roman"/>
              </a:rPr>
            </a:b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Meat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from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the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marine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contains</a:t>
            </a:r>
            <a:r>
              <a:rPr lang="cs-CZ" sz="2800" dirty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>
                <a:solidFill>
                  <a:srgbClr val="FFFFFF"/>
                </a:solidFill>
                <a:effectLst/>
                <a:ea typeface="Times New Roman"/>
              </a:rPr>
              <a:t>iodine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Only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fish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meat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has a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high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content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of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vitamins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A and D.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It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is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a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good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source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of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calcium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Fish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meat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is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a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valuable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</a:t>
            </a:r>
            <a:r>
              <a:rPr lang="cs-CZ" sz="2800" dirty="0" err="1" smtClean="0">
                <a:solidFill>
                  <a:srgbClr val="FFFFFF"/>
                </a:solidFill>
                <a:effectLst/>
                <a:ea typeface="Times New Roman"/>
              </a:rPr>
              <a:t>dietary</a:t>
            </a:r>
            <a:r>
              <a:rPr lang="cs-CZ" sz="2800" dirty="0" smtClean="0">
                <a:solidFill>
                  <a:srgbClr val="FFFFFF"/>
                </a:solidFill>
                <a:effectLst/>
                <a:ea typeface="Times New Roman"/>
              </a:rPr>
              <a:t> food.</a:t>
            </a:r>
            <a:endParaRPr lang="cs-CZ" sz="2800" dirty="0">
              <a:solidFill>
                <a:srgbClr val="FFFFFF"/>
              </a:solidFill>
              <a:effectLst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800" dirty="0">
              <a:effectLst/>
              <a:ea typeface="Times New Roman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73216"/>
            <a:ext cx="1728192" cy="1218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1016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err="1" smtClean="0"/>
              <a:t>Poultry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114800"/>
          </a:xfrm>
        </p:spPr>
        <p:txBody>
          <a:bodyPr/>
          <a:lstStyle/>
          <a:p>
            <a:r>
              <a:rPr lang="en-US" dirty="0"/>
              <a:t>Chicken meat contains a lot of </a:t>
            </a:r>
            <a:r>
              <a:rPr lang="en-US" dirty="0" smtClean="0"/>
              <a:t>protein</a:t>
            </a:r>
            <a:r>
              <a:rPr lang="cs-CZ" dirty="0" smtClean="0"/>
              <a:t>s</a:t>
            </a:r>
            <a:r>
              <a:rPr lang="en-US" dirty="0" smtClean="0"/>
              <a:t>, </a:t>
            </a:r>
            <a:r>
              <a:rPr lang="cs-CZ" dirty="0" err="1" smtClean="0"/>
              <a:t>variable</a:t>
            </a:r>
            <a:r>
              <a:rPr lang="cs-CZ" dirty="0" smtClean="0"/>
              <a:t> </a:t>
            </a:r>
            <a:r>
              <a:rPr lang="cs-CZ" dirty="0" err="1" smtClean="0"/>
              <a:t>amount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/>
              <a:t>fat</a:t>
            </a:r>
            <a:r>
              <a:rPr lang="en-US" dirty="0"/>
              <a:t>, minerals, </a:t>
            </a:r>
            <a:r>
              <a:rPr lang="en-US" dirty="0" smtClean="0"/>
              <a:t>vitamins</a:t>
            </a:r>
            <a:r>
              <a:rPr lang="cs-CZ" dirty="0" smtClean="0"/>
              <a:t>, </a:t>
            </a:r>
            <a:r>
              <a:rPr lang="en-US" dirty="0" smtClean="0"/>
              <a:t>carbohydrates</a:t>
            </a:r>
            <a:r>
              <a:rPr lang="cs-CZ" dirty="0" smtClean="0"/>
              <a:t> ,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saccharides</a:t>
            </a:r>
            <a:r>
              <a:rPr lang="en-US" dirty="0" smtClean="0"/>
              <a:t> </a:t>
            </a:r>
            <a:r>
              <a:rPr lang="en-US" dirty="0"/>
              <a:t>and </a:t>
            </a:r>
            <a:r>
              <a:rPr lang="cs-CZ" dirty="0" smtClean="0"/>
              <a:t>a </a:t>
            </a:r>
            <a:r>
              <a:rPr lang="en-US" dirty="0" smtClean="0"/>
              <a:t>small </a:t>
            </a:r>
            <a:r>
              <a:rPr lang="en-US" dirty="0"/>
              <a:t>amount of </a:t>
            </a:r>
            <a:r>
              <a:rPr lang="en-US" dirty="0" smtClean="0"/>
              <a:t>water</a:t>
            </a:r>
            <a:r>
              <a:rPr lang="cs-CZ" dirty="0" smtClean="0"/>
              <a:t>.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Poultry </a:t>
            </a:r>
            <a:r>
              <a:rPr lang="cs-CZ" dirty="0" err="1" smtClean="0">
                <a:solidFill>
                  <a:srgbClr val="FFFFFF"/>
                </a:solidFill>
              </a:rPr>
              <a:t>is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divided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into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two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groups</a:t>
            </a:r>
            <a:r>
              <a:rPr lang="cs-CZ" dirty="0" smtClean="0">
                <a:solidFill>
                  <a:srgbClr val="FFFFFF"/>
                </a:solidFill>
              </a:rPr>
              <a:t> -  </a:t>
            </a:r>
            <a:r>
              <a:rPr lang="en-US" dirty="0" smtClean="0">
                <a:solidFill>
                  <a:srgbClr val="FFFFFF"/>
                </a:solidFill>
              </a:rPr>
              <a:t>dark </a:t>
            </a:r>
            <a:r>
              <a:rPr lang="en-US" dirty="0">
                <a:solidFill>
                  <a:srgbClr val="FFFFFF"/>
                </a:solidFill>
              </a:rPr>
              <a:t>and white.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White meat has more </a:t>
            </a:r>
            <a:r>
              <a:rPr lang="en-US" dirty="0" smtClean="0">
                <a:solidFill>
                  <a:srgbClr val="FFFFFF"/>
                </a:solidFill>
              </a:rPr>
              <a:t>protein</a:t>
            </a:r>
            <a:r>
              <a:rPr lang="cs-CZ" dirty="0" smtClean="0">
                <a:solidFill>
                  <a:srgbClr val="FFFFFF"/>
                </a:solidFill>
              </a:rPr>
              <a:t>s</a:t>
            </a:r>
            <a:r>
              <a:rPr lang="en-US" dirty="0" smtClean="0">
                <a:solidFill>
                  <a:srgbClr val="FFFFFF"/>
                </a:solidFill>
              </a:rPr>
              <a:t>.</a:t>
            </a:r>
            <a:endParaRPr lang="cs-CZ" dirty="0" smtClean="0">
              <a:solidFill>
                <a:srgbClr val="FFFFFF"/>
              </a:solidFill>
            </a:endParaRPr>
          </a:p>
          <a:p>
            <a:r>
              <a:rPr lang="cs-CZ" dirty="0" err="1" smtClean="0">
                <a:solidFill>
                  <a:srgbClr val="FFFFFF"/>
                </a:solidFill>
              </a:rPr>
              <a:t>Chicken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contents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less</a:t>
            </a:r>
            <a:r>
              <a:rPr lang="cs-CZ" dirty="0" smtClean="0">
                <a:solidFill>
                  <a:srgbClr val="FFFFFF"/>
                </a:solidFill>
              </a:rPr>
              <a:t> fat. </a:t>
            </a:r>
            <a:r>
              <a:rPr lang="cs-CZ" dirty="0" err="1" smtClean="0">
                <a:solidFill>
                  <a:srgbClr val="FFFFFF"/>
                </a:solidFill>
              </a:rPr>
              <a:t>It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is</a:t>
            </a:r>
            <a:r>
              <a:rPr lang="cs-CZ" dirty="0" smtClean="0">
                <a:solidFill>
                  <a:srgbClr val="FFFFFF"/>
                </a:solidFill>
              </a:rPr>
              <a:t> diet and</a:t>
            </a:r>
            <a:r>
              <a:rPr lang="en-US" dirty="0" smtClean="0">
                <a:solidFill>
                  <a:srgbClr val="FFFFFF"/>
                </a:solidFill>
              </a:rPr>
              <a:t/>
            </a:r>
            <a:br>
              <a:rPr lang="en-US" dirty="0" smtClean="0">
                <a:solidFill>
                  <a:srgbClr val="FFFFFF"/>
                </a:solidFill>
              </a:rPr>
            </a:br>
            <a:r>
              <a:rPr lang="cs-CZ" dirty="0" err="1" smtClean="0">
                <a:solidFill>
                  <a:srgbClr val="FFFFFF"/>
                </a:solidFill>
              </a:rPr>
              <a:t>easily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digestable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.</a:t>
            </a:r>
            <a:br>
              <a:rPr lang="en-US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-3123"/>
            <a:ext cx="2592288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44176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/>
              <a:t>Game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Game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huntable</a:t>
            </a:r>
            <a:r>
              <a:rPr lang="cs-CZ" dirty="0" smtClean="0"/>
              <a:t> </a:t>
            </a:r>
            <a:r>
              <a:rPr lang="cs-CZ" dirty="0" err="1" smtClean="0"/>
              <a:t>wild</a:t>
            </a:r>
            <a:r>
              <a:rPr lang="cs-CZ" dirty="0" smtClean="0"/>
              <a:t> animal.</a:t>
            </a:r>
          </a:p>
          <a:p>
            <a:r>
              <a:rPr lang="cs-CZ" dirty="0" smtClean="0"/>
              <a:t>Game </a:t>
            </a:r>
            <a:r>
              <a:rPr lang="en-US" dirty="0" smtClean="0"/>
              <a:t>contains </a:t>
            </a:r>
            <a:r>
              <a:rPr lang="en-US" dirty="0"/>
              <a:t>water, </a:t>
            </a:r>
            <a:r>
              <a:rPr lang="en-US" dirty="0" smtClean="0"/>
              <a:t>protein</a:t>
            </a:r>
            <a:r>
              <a:rPr lang="cs-CZ" dirty="0" smtClean="0"/>
              <a:t>s</a:t>
            </a:r>
            <a:r>
              <a:rPr lang="en-US" dirty="0" smtClean="0"/>
              <a:t>, </a:t>
            </a:r>
            <a:r>
              <a:rPr lang="en-US" dirty="0"/>
              <a:t>minerals - sodium, potassium, iron, phosphorus and vitamins of the B </a:t>
            </a:r>
            <a:r>
              <a:rPr lang="en-US" dirty="0" smtClean="0"/>
              <a:t>group</a:t>
            </a:r>
            <a:r>
              <a:rPr lang="cs-CZ" dirty="0" smtClean="0"/>
              <a:t>.</a:t>
            </a:r>
          </a:p>
          <a:p>
            <a:r>
              <a:rPr lang="en-US" dirty="0">
                <a:solidFill>
                  <a:srgbClr val="FFFFFF"/>
                </a:solidFill>
              </a:rPr>
              <a:t>Due to </a:t>
            </a:r>
            <a:r>
              <a:rPr lang="en-US" dirty="0" smtClean="0">
                <a:solidFill>
                  <a:srgbClr val="FFFFFF"/>
                </a:solidFill>
              </a:rPr>
              <a:t>low </a:t>
            </a:r>
            <a:r>
              <a:rPr lang="cs-CZ" dirty="0" err="1" smtClean="0">
                <a:solidFill>
                  <a:srgbClr val="FFFFFF"/>
                </a:solidFill>
              </a:rPr>
              <a:t>volume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of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fat is </a:t>
            </a:r>
            <a:r>
              <a:rPr lang="cs-CZ" dirty="0" smtClean="0">
                <a:solidFill>
                  <a:srgbClr val="FFFFFF"/>
                </a:solidFill>
              </a:rPr>
              <a:t> game </a:t>
            </a:r>
            <a:r>
              <a:rPr lang="en-US" dirty="0" err="1" smtClean="0">
                <a:solidFill>
                  <a:srgbClr val="FFFFFF"/>
                </a:solidFill>
              </a:rPr>
              <a:t>eas</a:t>
            </a:r>
            <a:r>
              <a:rPr lang="cs-CZ" dirty="0" err="1" smtClean="0">
                <a:solidFill>
                  <a:srgbClr val="FFFFFF"/>
                </a:solidFill>
              </a:rPr>
              <a:t>ily</a:t>
            </a:r>
            <a:r>
              <a:rPr lang="en-US" dirty="0" smtClean="0">
                <a:solidFill>
                  <a:srgbClr val="FFFFFF"/>
                </a:solidFill>
              </a:rPr>
              <a:t> digest</a:t>
            </a:r>
            <a:r>
              <a:rPr lang="cs-CZ" dirty="0" err="1" smtClean="0">
                <a:solidFill>
                  <a:srgbClr val="FFFFFF"/>
                </a:solidFill>
              </a:rPr>
              <a:t>able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FFFFFF"/>
                </a:solidFill>
              </a:rPr>
              <a:t>This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meat</a:t>
            </a:r>
            <a:r>
              <a:rPr lang="cs-CZ" dirty="0" smtClean="0">
                <a:solidFill>
                  <a:srgbClr val="FFFFFF"/>
                </a:solidFill>
              </a:rPr>
              <a:t> has </a:t>
            </a:r>
            <a:r>
              <a:rPr lang="cs-CZ" dirty="0" err="1" smtClean="0">
                <a:solidFill>
                  <a:srgbClr val="FFFFFF"/>
                </a:solidFill>
              </a:rPr>
              <a:t>dark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red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colour</a:t>
            </a:r>
            <a:r>
              <a:rPr lang="cs-CZ" dirty="0" smtClean="0">
                <a:solidFill>
                  <a:srgbClr val="FFFFFF"/>
                </a:solidFill>
              </a:rPr>
              <a:t>. </a:t>
            </a:r>
            <a:r>
              <a:rPr lang="cs-CZ" dirty="0" err="1" smtClean="0">
                <a:solidFill>
                  <a:srgbClr val="FFFFFF"/>
                </a:solidFill>
              </a:rPr>
              <a:t>Each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kind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of</a:t>
            </a:r>
            <a:r>
              <a:rPr lang="cs-CZ" dirty="0" smtClean="0">
                <a:solidFill>
                  <a:srgbClr val="FFFFFF"/>
                </a:solidFill>
              </a:rPr>
              <a:t> game has </a:t>
            </a:r>
            <a:r>
              <a:rPr lang="cs-CZ" dirty="0" err="1" smtClean="0">
                <a:solidFill>
                  <a:srgbClr val="FFFFFF"/>
                </a:solidFill>
              </a:rPr>
              <a:t>own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smell</a:t>
            </a:r>
            <a:r>
              <a:rPr lang="cs-CZ" dirty="0" smtClean="0">
                <a:solidFill>
                  <a:srgbClr val="FFFFFF"/>
                </a:solidFill>
              </a:rPr>
              <a:t> and taste.</a:t>
            </a:r>
          </a:p>
          <a:p>
            <a:endParaRPr lang="cs-CZ" dirty="0" smtClean="0">
              <a:solidFill>
                <a:srgbClr val="FFFFFF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6672"/>
            <a:ext cx="1798637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8807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9" y="620688"/>
            <a:ext cx="31367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"/>
                <a:ea typeface="+mj-ea"/>
              </a:rPr>
              <a:t>Zdroje: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484784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Svobodová, Eva. Angličtina v gastronomii. Praha:  nakladatelství Informatorium, 2002, ISBN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80-86073-94-7</a:t>
            </a:r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www.office.</a:t>
            </a:r>
            <a:r>
              <a:rPr lang="cs-CZ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446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217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2_Textura</vt:lpstr>
      <vt:lpstr>Snímek 1</vt:lpstr>
      <vt:lpstr>Snímek 2</vt:lpstr>
      <vt:lpstr>Fish</vt:lpstr>
      <vt:lpstr>Poultry</vt:lpstr>
      <vt:lpstr>Game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Dum</cp:lastModifiedBy>
  <cp:revision>32</cp:revision>
  <dcterms:created xsi:type="dcterms:W3CDTF">2012-10-11T15:02:12Z</dcterms:created>
  <dcterms:modified xsi:type="dcterms:W3CDTF">2013-04-12T21:14:53Z</dcterms:modified>
</cp:coreProperties>
</file>