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  <p:sldId id="257" r:id="rId3"/>
    <p:sldId id="259" r:id="rId4"/>
    <p:sldId id="261" r:id="rId5"/>
    <p:sldId id="263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676400"/>
            <a:ext cx="7772400" cy="18288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cs-CZ" noProof="0" smtClean="0"/>
              <a:t>Klepnutím lze upravit styl předlohy nadpisů.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cs-CZ" noProof="0" smtClean="0"/>
              <a:t>Klepnutím lze upravit styl předlohy podnadpisů.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FFFFF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FFFFF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C78909-24DF-4DEA-97AC-69409D41DA8C}" type="slidenum">
              <a:rPr lang="cs-CZ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379695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FFFFF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FFFFF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BE8CCB-F498-4ABA-886C-460B47312B73}" type="slidenum">
              <a:rPr lang="cs-CZ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9705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FFFFF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FFFFF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8CE213-899B-4E5E-AC68-D8C8D74A18C2}" type="slidenum">
              <a:rPr lang="cs-CZ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474073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40386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FFFFF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FFFFF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779989-0104-4389-A1F9-A4511DA01C85}" type="slidenum">
              <a:rPr lang="cs-CZ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883333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FFFFF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FFFFF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6388BF-A016-4E8D-8E72-A3FAE81E5CCF}" type="slidenum">
              <a:rPr lang="cs-CZ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315482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FFFFF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FFFFF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447BCF-354D-4790-846E-1F9DBFD7BFFD}" type="slidenum">
              <a:rPr lang="cs-CZ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740750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FFFFF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FFFFF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D2A3BD-8269-4442-A302-842E72B27CF1}" type="slidenum">
              <a:rPr lang="cs-CZ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427846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FFFFF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FFFFF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2200DD4-0B40-4CF4-8D26-54185781FD33}" type="slidenum">
              <a:rPr lang="cs-CZ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203551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FFFFF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FFFFF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2F40D2-8A7B-4A68-BFB7-275B5752D171}" type="slidenum">
              <a:rPr lang="cs-CZ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980195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FFFFF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FFFFF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25B090-125E-4CDC-8D39-E77046CBDCC9}" type="slidenum">
              <a:rPr lang="cs-CZ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8549160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381000"/>
            <a:ext cx="2057400" cy="5715000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019800" cy="571500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FFFFF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FFFFFF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48C505-51C4-4A12-A537-AF1A0EF8EA7B}" type="slidenum">
              <a:rPr lang="cs-CZ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451746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>
            <a:duotone>
              <a:schemeClr val="bg1"/>
              <a:srgbClr val="FFFFFF"/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381000"/>
            <a:ext cx="8229600" cy="137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81200"/>
            <a:ext cx="82296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819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>
              <a:solidFill>
                <a:srgbClr val="FFFFFF"/>
              </a:solidFill>
            </a:endParaRPr>
          </a:p>
        </p:txBody>
      </p:sp>
      <p:sp>
        <p:nvSpPr>
          <p:cNvPr id="819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>
              <a:solidFill>
                <a:srgbClr val="FFFFFF"/>
              </a:solidFill>
            </a:endParaRPr>
          </a:p>
        </p:txBody>
      </p:sp>
      <p:sp>
        <p:nvSpPr>
          <p:cNvPr id="819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4B1539D-2B29-478A-B30C-6575B4F7B4CC}" type="slidenum">
              <a:rPr lang="cs-CZ">
                <a:solidFill>
                  <a:srgbClr val="FFFFFF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47115437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8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1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4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8195" grpId="0" build="p">
        <p:tmplLst>
          <p:tmpl lvl="1">
            <p:tnLst>
              <p:par>
                <p:cTn presetID="12" presetClass="entr" presetSubtype="4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19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slide(fromBottom)">
                      <p:cBhvr>
                        <p:cTn dur="500">
                          <p:stCondLst>
                            <p:cond delay="0"/>
                          </p:stCondLst>
                        </p:cTn>
                        <p:tgtEl>
                          <p:spTgt spid="8195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12" presetClass="entr" presetSubtype="4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19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slide(fromBottom)">
                      <p:cBhvr>
                        <p:cTn dur="500">
                          <p:stCondLst>
                            <p:cond delay="0"/>
                          </p:stCondLst>
                        </p:cTn>
                        <p:tgtEl>
                          <p:spTgt spid="8195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12" presetClass="entr" presetSubtype="4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19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slide(fromBottom)">
                      <p:cBhvr>
                        <p:cTn dur="500">
                          <p:stCondLst>
                            <p:cond delay="0"/>
                          </p:stCondLst>
                        </p:cTn>
                        <p:tgtEl>
                          <p:spTgt spid="8195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12" presetClass="entr" presetSubtype="4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19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slide(fromBottom)">
                      <p:cBhvr>
                        <p:cTn dur="500">
                          <p:stCondLst>
                            <p:cond delay="0"/>
                          </p:stCondLst>
                        </p:cTn>
                        <p:tgtEl>
                          <p:spTgt spid="8195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12" presetClass="entr" presetSubtype="4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19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slide(fromBottom)">
                      <p:cBhvr>
                        <p:cTn dur="500">
                          <p:stCondLst>
                            <p:cond delay="0"/>
                          </p:stCondLst>
                        </p:cTn>
                        <p:tgtEl>
                          <p:spTgt spid="8195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wmf"/><Relationship Id="rId4" Type="http://schemas.openxmlformats.org/officeDocument/2006/relationships/image" Target="../media/image5.wmf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rgbClr val="FFFFB7"/>
                </a:solidFill>
                <a:latin typeface="Arial Black"/>
                <a:ea typeface="+mn-ea"/>
              </a:rPr>
              <a:t>Digitální učební materiál</a:t>
            </a:r>
            <a:endParaRPr lang="cs-CZ" dirty="0"/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853924141"/>
              </p:ext>
            </p:extLst>
          </p:nvPr>
        </p:nvGraphicFramePr>
        <p:xfrm>
          <a:off x="971600" y="1556790"/>
          <a:ext cx="7344816" cy="4320480"/>
        </p:xfrm>
        <a:graphic>
          <a:graphicData uri="http://schemas.openxmlformats.org/drawingml/2006/table">
            <a:tbl>
              <a:tblPr/>
              <a:tblGrid>
                <a:gridCol w="1984785"/>
                <a:gridCol w="5360031"/>
              </a:tblGrid>
              <a:tr h="39974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Číslo projektu</a:t>
                      </a:r>
                    </a:p>
                  </a:txBody>
                  <a:tcPr marL="91431" marR="91431" marT="45724" marB="45724" horzOverflow="overflow"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cs-CZ" sz="14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CZ.1.07/1.5.00/34.0124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</a:endParaRPr>
                    </a:p>
                  </a:txBody>
                  <a:tcPr marL="91431" marR="91431" marT="45724" marB="45724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859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Název projektu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DUM</a:t>
                      </a:r>
                    </a:p>
                  </a:txBody>
                  <a:tcPr marL="91431" marR="91431" marT="45724" marB="45724" horzOverflow="overflow"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cs-CZ" sz="1200" dirty="0" smtClean="0"/>
                        <a:t>Škola budoucnosti s využitím IT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cs-CZ" sz="1200" dirty="0" smtClean="0"/>
                        <a:t>VY_3_INOVACE_ANJ15</a:t>
                      </a:r>
                    </a:p>
                  </a:txBody>
                  <a:tcPr marL="91431" marR="91431" marT="45724" marB="45724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974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Název školy</a:t>
                      </a:r>
                    </a:p>
                  </a:txBody>
                  <a:tcPr marL="91431" marR="91431" marT="45724" marB="45724" horzOverflow="overflow"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SPŠ a SOŠGS Most</a:t>
                      </a:r>
                    </a:p>
                  </a:txBody>
                  <a:tcPr marL="91431" marR="91431" marT="45724" marB="45724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800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Předmět </a:t>
                      </a:r>
                    </a:p>
                  </a:txBody>
                  <a:tcPr marL="91431" marR="91431" marT="45724" marB="45724" horzOverflow="overflow"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ANJ</a:t>
                      </a:r>
                    </a:p>
                  </a:txBody>
                  <a:tcPr marL="91431" marR="91431" marT="45724" marB="45724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974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Tematický okruh</a:t>
                      </a:r>
                    </a:p>
                  </a:txBody>
                  <a:tcPr marL="91431" marR="91431" marT="45724" marB="45724" horzOverflow="overflow"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Ryby, drůbež, zvěřina</a:t>
                      </a:r>
                    </a:p>
                  </a:txBody>
                  <a:tcPr marL="91431" marR="91431" marT="45724" marB="45724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974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Téma</a:t>
                      </a:r>
                    </a:p>
                  </a:txBody>
                  <a:tcPr marL="91431" marR="91431" marT="45724" marB="45724" horzOverflow="overflow"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Dělení 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</a:endParaRPr>
                    </a:p>
                  </a:txBody>
                  <a:tcPr marL="91431" marR="91431" marT="45724" marB="45724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800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Ročník</a:t>
                      </a:r>
                    </a:p>
                  </a:txBody>
                  <a:tcPr marL="91431" marR="91431" marT="45724" marB="45724" horzOverflow="overflow"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3,  4 – gastronomie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, obchodník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</a:endParaRPr>
                    </a:p>
                  </a:txBody>
                  <a:tcPr marL="91431" marR="91431" marT="45724" marB="45724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974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Jméno autora</a:t>
                      </a:r>
                    </a:p>
                  </a:txBody>
                  <a:tcPr marL="91431" marR="91431" marT="45724" marB="45724" horzOverflow="overflow"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Ludmila Křížová</a:t>
                      </a:r>
                    </a:p>
                  </a:txBody>
                  <a:tcPr marL="91431" marR="91431" marT="45724" marB="45724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800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Datum tvorby</a:t>
                      </a:r>
                    </a:p>
                  </a:txBody>
                  <a:tcPr marL="91431" marR="91431" marT="45724" marB="45724" horzOverflow="overflow"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13.10.2012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</a:endParaRPr>
                    </a:p>
                  </a:txBody>
                  <a:tcPr marL="91431" marR="91431" marT="45724" marB="45724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913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Anotace</a:t>
                      </a:r>
                    </a:p>
                  </a:txBody>
                  <a:tcPr marL="91431" marR="91431" marT="45724" marB="45724" horzOverflow="overflow"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cs typeface="Arial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Prezentace seznamuje žaky se základním dělením drůbeže a zvěřiny  a slouží pro opakování učiva.</a:t>
                      </a:r>
                    </a:p>
                  </a:txBody>
                  <a:tcPr marL="91431" marR="91431" marT="45724" marB="45724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6" name="obrázek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47665" y="5805264"/>
            <a:ext cx="5977086" cy="8638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971621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6" descr="MC900441864[1]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348038" y="333375"/>
            <a:ext cx="2447925" cy="215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9" descr="MC900412722[1]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56325" y="4076700"/>
            <a:ext cx="2519363" cy="278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Picture 10" descr="MC900356157[1]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9750" y="3933825"/>
            <a:ext cx="2087563" cy="2460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5" name="WordArt 14"/>
          <p:cNvSpPr>
            <a:spLocks noChangeArrowheads="1" noChangeShapeType="1" noTextEdit="1"/>
          </p:cNvSpPr>
          <p:nvPr/>
        </p:nvSpPr>
        <p:spPr bwMode="auto">
          <a:xfrm>
            <a:off x="395536" y="2708275"/>
            <a:ext cx="8280152" cy="108076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cs-CZ" sz="4800" kern="10" dirty="0" err="1" smtClean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 Black"/>
              </a:rPr>
              <a:t>Fish</a:t>
            </a:r>
            <a:r>
              <a:rPr lang="cs-CZ" sz="4800" kern="10" dirty="0" smtClean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 Black"/>
              </a:rPr>
              <a:t>, </a:t>
            </a:r>
            <a:r>
              <a:rPr lang="cs-CZ" sz="4800" kern="10" dirty="0" err="1" smtClean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 Black"/>
              </a:rPr>
              <a:t>Poultry</a:t>
            </a:r>
            <a:r>
              <a:rPr lang="cs-CZ" sz="4800" kern="10" dirty="0" smtClean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 Black"/>
              </a:rPr>
              <a:t>, Game– </a:t>
            </a:r>
            <a:r>
              <a:rPr lang="cs-CZ" sz="4800" kern="10" dirty="0" err="1" smtClean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 Black"/>
              </a:rPr>
              <a:t>Parts</a:t>
            </a:r>
            <a:endParaRPr lang="cs-CZ" sz="4800" kern="10" dirty="0">
              <a:ln w="12700">
                <a:solidFill>
                  <a:srgbClr val="EAEAEA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effectLst>
                <a:outerShdw dist="35921" dir="2700000" sy="50000" kx="2115830" algn="bl" rotWithShape="0">
                  <a:srgbClr val="C0C0C0">
                    <a:alpha val="79999"/>
                  </a:srgbClr>
                </a:outerShdw>
              </a:effectLst>
              <a:latin typeface="Arial Black"/>
            </a:endParaRPr>
          </a:p>
        </p:txBody>
      </p:sp>
      <p:pic>
        <p:nvPicPr>
          <p:cNvPr id="5126" name="Picture 15" descr="MC900111382[1]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708400" y="4221163"/>
            <a:ext cx="1712913" cy="2420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468903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800" b="1" dirty="0" err="1" smtClean="0"/>
              <a:t>Parts</a:t>
            </a:r>
            <a:r>
              <a:rPr lang="cs-CZ" sz="4800" b="1" dirty="0" smtClean="0"/>
              <a:t> </a:t>
            </a:r>
            <a:r>
              <a:rPr lang="cs-CZ" sz="4800" b="1" dirty="0" err="1" smtClean="0"/>
              <a:t>of</a:t>
            </a:r>
            <a:r>
              <a:rPr lang="cs-CZ" sz="4800" b="1" dirty="0" smtClean="0"/>
              <a:t> </a:t>
            </a:r>
            <a:r>
              <a:rPr lang="cs-CZ" sz="4800" b="1" dirty="0" err="1" smtClean="0"/>
              <a:t>poultry</a:t>
            </a:r>
            <a:r>
              <a:rPr lang="cs-CZ" sz="4800" b="1" dirty="0" smtClean="0"/>
              <a:t/>
            </a:r>
            <a:br>
              <a:rPr lang="cs-CZ" sz="4800" b="1" dirty="0" smtClean="0"/>
            </a:br>
            <a:endParaRPr lang="cs-CZ" sz="48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412776"/>
            <a:ext cx="8229600" cy="4755232"/>
          </a:xfrm>
        </p:spPr>
        <p:txBody>
          <a:bodyPr/>
          <a:lstStyle/>
          <a:p>
            <a:r>
              <a:rPr lang="cs-CZ" dirty="0" err="1">
                <a:effectLst/>
              </a:rPr>
              <a:t>Fillet</a:t>
            </a:r>
            <a:r>
              <a:rPr lang="cs-CZ" dirty="0">
                <a:effectLst/>
              </a:rPr>
              <a:t> </a:t>
            </a:r>
            <a:r>
              <a:rPr lang="cs-CZ" dirty="0" smtClean="0">
                <a:effectLst/>
              </a:rPr>
              <a:t>– </a:t>
            </a:r>
            <a:r>
              <a:rPr lang="cs-CZ" dirty="0" err="1" smtClean="0">
                <a:effectLst/>
              </a:rPr>
              <a:t>fillet</a:t>
            </a:r>
            <a:endParaRPr lang="cs-CZ" dirty="0" smtClean="0">
              <a:effectLst/>
            </a:endParaRPr>
          </a:p>
          <a:p>
            <a:r>
              <a:rPr lang="cs-CZ" dirty="0" err="1">
                <a:effectLst/>
              </a:rPr>
              <a:t>Breast</a:t>
            </a:r>
            <a:r>
              <a:rPr lang="cs-CZ" dirty="0">
                <a:effectLst/>
              </a:rPr>
              <a:t>, steak </a:t>
            </a:r>
            <a:r>
              <a:rPr lang="cs-CZ" dirty="0" smtClean="0">
                <a:effectLst/>
              </a:rPr>
              <a:t>– prsa</a:t>
            </a:r>
          </a:p>
          <a:p>
            <a:r>
              <a:rPr lang="cs-CZ" dirty="0" err="1">
                <a:effectLst/>
              </a:rPr>
              <a:t>Drumstick</a:t>
            </a:r>
            <a:r>
              <a:rPr lang="cs-CZ" dirty="0">
                <a:effectLst/>
              </a:rPr>
              <a:t> - spodní stehýnko (</a:t>
            </a:r>
            <a:r>
              <a:rPr lang="cs-CZ" dirty="0" smtClean="0">
                <a:effectLst/>
              </a:rPr>
              <a:t>Palička)</a:t>
            </a:r>
          </a:p>
          <a:p>
            <a:r>
              <a:rPr lang="cs-CZ" dirty="0" err="1">
                <a:effectLst/>
              </a:rPr>
              <a:t>Thigh</a:t>
            </a:r>
            <a:r>
              <a:rPr lang="cs-CZ" dirty="0">
                <a:effectLst/>
              </a:rPr>
              <a:t> - horní </a:t>
            </a:r>
            <a:r>
              <a:rPr lang="cs-CZ" dirty="0" smtClean="0">
                <a:effectLst/>
              </a:rPr>
              <a:t>stehýnko</a:t>
            </a:r>
          </a:p>
          <a:p>
            <a:r>
              <a:rPr lang="cs-CZ" dirty="0" err="1" smtClean="0">
                <a:effectLst/>
              </a:rPr>
              <a:t>Wings</a:t>
            </a:r>
            <a:r>
              <a:rPr lang="cs-CZ" dirty="0" smtClean="0">
                <a:effectLst/>
              </a:rPr>
              <a:t> – křídla</a:t>
            </a:r>
          </a:p>
          <a:p>
            <a:r>
              <a:rPr lang="cs-CZ" dirty="0" err="1" smtClean="0">
                <a:effectLst/>
              </a:rPr>
              <a:t>Offals</a:t>
            </a:r>
            <a:r>
              <a:rPr lang="cs-CZ" dirty="0" smtClean="0">
                <a:effectLst/>
              </a:rPr>
              <a:t> - </a:t>
            </a:r>
            <a:r>
              <a:rPr lang="cs-CZ" dirty="0">
                <a:effectLst/>
              </a:rPr>
              <a:t>vnitřnosti</a:t>
            </a:r>
            <a:br>
              <a:rPr lang="cs-CZ" dirty="0">
                <a:effectLst/>
              </a:rPr>
            </a:br>
            <a:r>
              <a:rPr lang="cs-CZ" dirty="0">
                <a:effectLst/>
              </a:rPr>
              <a:t>                 Liver - </a:t>
            </a:r>
            <a:r>
              <a:rPr lang="cs-CZ" dirty="0" smtClean="0">
                <a:effectLst/>
              </a:rPr>
              <a:t>j</a:t>
            </a:r>
            <a:r>
              <a:rPr lang="cs-CZ" dirty="0">
                <a:effectLst/>
              </a:rPr>
              <a:t>á</a:t>
            </a:r>
            <a:r>
              <a:rPr lang="cs-CZ" dirty="0" smtClean="0">
                <a:effectLst/>
              </a:rPr>
              <a:t>tra</a:t>
            </a:r>
            <a:r>
              <a:rPr lang="cs-CZ" dirty="0">
                <a:effectLst/>
              </a:rPr>
              <a:t/>
            </a:r>
            <a:br>
              <a:rPr lang="cs-CZ" dirty="0">
                <a:effectLst/>
              </a:rPr>
            </a:br>
            <a:r>
              <a:rPr lang="cs-CZ" dirty="0">
                <a:effectLst/>
              </a:rPr>
              <a:t>                 </a:t>
            </a:r>
            <a:r>
              <a:rPr lang="cs-CZ" dirty="0" err="1">
                <a:effectLst/>
              </a:rPr>
              <a:t>Heart</a:t>
            </a:r>
            <a:r>
              <a:rPr lang="cs-CZ" dirty="0">
                <a:effectLst/>
              </a:rPr>
              <a:t> - srdce</a:t>
            </a:r>
            <a:br>
              <a:rPr lang="cs-CZ" dirty="0">
                <a:effectLst/>
              </a:rPr>
            </a:br>
            <a:r>
              <a:rPr lang="cs-CZ" dirty="0">
                <a:effectLst/>
              </a:rPr>
              <a:t>                 </a:t>
            </a:r>
            <a:r>
              <a:rPr lang="cs-CZ" dirty="0" err="1">
                <a:effectLst/>
              </a:rPr>
              <a:t>Neck</a:t>
            </a:r>
            <a:r>
              <a:rPr lang="cs-CZ" dirty="0">
                <a:effectLst/>
              </a:rPr>
              <a:t> - krk</a:t>
            </a:r>
            <a:br>
              <a:rPr lang="cs-CZ" dirty="0">
                <a:effectLst/>
              </a:rPr>
            </a:br>
            <a:endParaRPr lang="cs-CZ" dirty="0">
              <a:effectLst/>
            </a:endParaRPr>
          </a:p>
          <a:p>
            <a:endParaRPr lang="cs-CZ" dirty="0" smtClean="0">
              <a:effectLst/>
            </a:endParaRPr>
          </a:p>
          <a:p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436096" y="3212976"/>
            <a:ext cx="3456384" cy="25330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4671912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5400" b="1" dirty="0" err="1" smtClean="0"/>
              <a:t>Parts</a:t>
            </a:r>
            <a:r>
              <a:rPr lang="cs-CZ" sz="5400" b="1" dirty="0" smtClean="0"/>
              <a:t> </a:t>
            </a:r>
            <a:r>
              <a:rPr lang="cs-CZ" sz="5400" b="1" dirty="0" err="1" smtClean="0"/>
              <a:t>of</a:t>
            </a:r>
            <a:r>
              <a:rPr lang="cs-CZ" sz="5400" b="1" dirty="0" smtClean="0"/>
              <a:t> game</a:t>
            </a:r>
            <a:endParaRPr lang="cs-CZ" sz="54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None/>
            </a:pPr>
            <a:endParaRPr lang="cs-CZ" kern="1200" dirty="0">
              <a:solidFill>
                <a:srgbClr val="FFFFFF"/>
              </a:solidFill>
              <a:effectLst/>
            </a:endParaRPr>
          </a:p>
          <a:p>
            <a:pPr marL="0" lvl="0" indent="0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None/>
            </a:pPr>
            <a:r>
              <a:rPr lang="cs-CZ" b="1" kern="1200" dirty="0" smtClean="0">
                <a:solidFill>
                  <a:srgbClr val="FFFFFF"/>
                </a:solidFill>
                <a:effectLst/>
              </a:rPr>
              <a:t>Leg -  </a:t>
            </a:r>
            <a:r>
              <a:rPr lang="cs-CZ" b="1" kern="1200" dirty="0">
                <a:solidFill>
                  <a:srgbClr val="FFFFFF"/>
                </a:solidFill>
                <a:effectLst/>
              </a:rPr>
              <a:t>kýta</a:t>
            </a:r>
            <a:endParaRPr lang="cs-CZ" kern="1200" dirty="0">
              <a:solidFill>
                <a:srgbClr val="FFFFFF"/>
              </a:solidFill>
              <a:effectLst/>
            </a:endParaRPr>
          </a:p>
          <a:p>
            <a:pPr marL="0" lvl="0" indent="0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None/>
            </a:pPr>
            <a:r>
              <a:rPr lang="cs-CZ" b="1" kern="1200" dirty="0" err="1" smtClean="0">
                <a:solidFill>
                  <a:srgbClr val="FFFFFF"/>
                </a:solidFill>
                <a:effectLst/>
              </a:rPr>
              <a:t>Back</a:t>
            </a:r>
            <a:r>
              <a:rPr lang="cs-CZ" b="1" kern="1200" dirty="0" smtClean="0">
                <a:solidFill>
                  <a:srgbClr val="FFFFFF"/>
                </a:solidFill>
                <a:effectLst/>
              </a:rPr>
              <a:t> -  </a:t>
            </a:r>
            <a:r>
              <a:rPr lang="cs-CZ" b="1" kern="1200" dirty="0">
                <a:solidFill>
                  <a:srgbClr val="FFFFFF"/>
                </a:solidFill>
                <a:effectLst/>
              </a:rPr>
              <a:t>hřbet</a:t>
            </a:r>
            <a:endParaRPr lang="cs-CZ" kern="1200" dirty="0">
              <a:solidFill>
                <a:srgbClr val="FFFFFF"/>
              </a:solidFill>
              <a:effectLst/>
            </a:endParaRPr>
          </a:p>
          <a:p>
            <a:pPr marL="0" lvl="0" indent="0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None/>
            </a:pPr>
            <a:r>
              <a:rPr lang="cs-CZ" b="1" kern="1200" dirty="0" err="1" smtClean="0">
                <a:solidFill>
                  <a:srgbClr val="FFFFFF"/>
                </a:solidFill>
                <a:effectLst/>
              </a:rPr>
              <a:t>Shoulder</a:t>
            </a:r>
            <a:r>
              <a:rPr lang="cs-CZ" b="1" kern="1200" dirty="0" smtClean="0">
                <a:solidFill>
                  <a:srgbClr val="FFFFFF"/>
                </a:solidFill>
                <a:effectLst/>
              </a:rPr>
              <a:t> -  </a:t>
            </a:r>
            <a:r>
              <a:rPr lang="cs-CZ" b="1" kern="1200" dirty="0">
                <a:solidFill>
                  <a:srgbClr val="FFFFFF"/>
                </a:solidFill>
                <a:effectLst/>
              </a:rPr>
              <a:t>plece</a:t>
            </a:r>
            <a:endParaRPr lang="cs-CZ" kern="1200" dirty="0">
              <a:solidFill>
                <a:srgbClr val="FFFFFF"/>
              </a:solidFill>
              <a:effectLst/>
            </a:endParaRPr>
          </a:p>
          <a:p>
            <a:pPr marL="0" lvl="0" indent="0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None/>
            </a:pPr>
            <a:r>
              <a:rPr lang="cs-CZ" b="1" kern="1200" dirty="0" err="1" smtClean="0">
                <a:solidFill>
                  <a:srgbClr val="FFFFFF"/>
                </a:solidFill>
                <a:effectLst/>
              </a:rPr>
              <a:t>Breast</a:t>
            </a:r>
            <a:r>
              <a:rPr lang="cs-CZ" b="1" kern="1200" dirty="0" smtClean="0">
                <a:solidFill>
                  <a:srgbClr val="FFFFFF"/>
                </a:solidFill>
                <a:effectLst/>
              </a:rPr>
              <a:t> -  </a:t>
            </a:r>
            <a:r>
              <a:rPr lang="cs-CZ" b="1" kern="1200" dirty="0">
                <a:solidFill>
                  <a:srgbClr val="FFFFFF"/>
                </a:solidFill>
                <a:effectLst/>
              </a:rPr>
              <a:t>hrudí</a:t>
            </a:r>
            <a:endParaRPr lang="cs-CZ" kern="1200" dirty="0">
              <a:solidFill>
                <a:srgbClr val="FFFFFF"/>
              </a:solidFill>
              <a:effectLst/>
            </a:endParaRPr>
          </a:p>
          <a:p>
            <a:pPr marL="0" lvl="0" indent="0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None/>
            </a:pPr>
            <a:r>
              <a:rPr lang="cs-CZ" b="1" kern="1200" dirty="0" err="1" smtClean="0">
                <a:solidFill>
                  <a:srgbClr val="FFFFFF"/>
                </a:solidFill>
                <a:effectLst/>
              </a:rPr>
              <a:t>Neck</a:t>
            </a:r>
            <a:r>
              <a:rPr lang="cs-CZ" b="1" kern="1200" dirty="0" smtClean="0">
                <a:solidFill>
                  <a:srgbClr val="FFFFFF"/>
                </a:solidFill>
                <a:effectLst/>
              </a:rPr>
              <a:t> -  </a:t>
            </a:r>
            <a:r>
              <a:rPr lang="cs-CZ" b="1" kern="1200" dirty="0">
                <a:solidFill>
                  <a:srgbClr val="FFFFFF"/>
                </a:solidFill>
                <a:effectLst/>
              </a:rPr>
              <a:t>krk</a:t>
            </a:r>
            <a:endParaRPr lang="cs-CZ" kern="1200" dirty="0">
              <a:solidFill>
                <a:srgbClr val="FFFFFF"/>
              </a:solidFill>
              <a:effectLst/>
            </a:endParaRPr>
          </a:p>
          <a:p>
            <a:pPr marL="0" lvl="0" indent="0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None/>
            </a:pPr>
            <a:r>
              <a:rPr lang="cs-CZ" b="1" kern="1200" dirty="0" err="1" smtClean="0">
                <a:solidFill>
                  <a:srgbClr val="FFFFFF"/>
                </a:solidFill>
                <a:effectLst/>
              </a:rPr>
              <a:t>Shins</a:t>
            </a:r>
            <a:r>
              <a:rPr lang="cs-CZ" b="1" kern="1200" smtClean="0">
                <a:solidFill>
                  <a:srgbClr val="FFFFFF"/>
                </a:solidFill>
                <a:effectLst/>
              </a:rPr>
              <a:t> -  </a:t>
            </a:r>
            <a:r>
              <a:rPr lang="cs-CZ" b="1" kern="1200" dirty="0">
                <a:solidFill>
                  <a:srgbClr val="FFFFFF"/>
                </a:solidFill>
                <a:effectLst/>
              </a:rPr>
              <a:t>kližky</a:t>
            </a:r>
            <a:endParaRPr lang="cs-CZ" kern="1200" dirty="0">
              <a:solidFill>
                <a:srgbClr val="FFFFFF"/>
              </a:solidFill>
              <a:effectLst/>
            </a:endParaRPr>
          </a:p>
          <a:p>
            <a:pPr marL="0" lvl="0" indent="0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None/>
            </a:pPr>
            <a:r>
              <a:rPr lang="cs-CZ" b="1" kern="1200" dirty="0">
                <a:solidFill>
                  <a:srgbClr val="FFFFFF"/>
                </a:solidFill>
                <a:effectLst/>
              </a:rPr>
              <a:t> </a:t>
            </a:r>
            <a:endParaRPr lang="cs-CZ" kern="1200" dirty="0">
              <a:solidFill>
                <a:srgbClr val="FFFFFF"/>
              </a:solidFill>
              <a:effectLst/>
            </a:endParaRPr>
          </a:p>
          <a:p>
            <a:endParaRPr lang="cs-CZ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27984" y="1772816"/>
            <a:ext cx="4248472" cy="41044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40120460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Zdroje: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1560" y="1916832"/>
            <a:ext cx="8229600" cy="4114800"/>
          </a:xfrm>
        </p:spPr>
        <p:txBody>
          <a:bodyPr/>
          <a:lstStyle/>
          <a:p>
            <a:r>
              <a:rPr lang="cs-CZ" sz="2000" dirty="0" smtClean="0">
                <a:latin typeface="Arial"/>
              </a:rPr>
              <a:t>Svobodová, Eva. Angličtina v gastronomii. Praha:  nakladatelství </a:t>
            </a:r>
            <a:r>
              <a:rPr lang="cs-CZ" sz="2000" dirty="0" err="1" smtClean="0">
                <a:latin typeface="Arial"/>
              </a:rPr>
              <a:t>Informatorium</a:t>
            </a:r>
            <a:r>
              <a:rPr lang="cs-CZ" sz="2000" dirty="0" smtClean="0">
                <a:latin typeface="Arial"/>
              </a:rPr>
              <a:t>, 2002, </a:t>
            </a:r>
            <a:r>
              <a:rPr lang="cs-CZ" sz="2000" dirty="0" smtClean="0">
                <a:latin typeface="Arial"/>
              </a:rPr>
              <a:t>ISBN80-86073-94-7</a:t>
            </a:r>
          </a:p>
          <a:p>
            <a:r>
              <a:rPr lang="cs-CZ" sz="2000" dirty="0" smtClean="0">
                <a:latin typeface="Arial"/>
              </a:rPr>
              <a:t>www.office.</a:t>
            </a:r>
            <a:r>
              <a:rPr lang="cs-CZ" sz="2000" smtClean="0">
                <a:latin typeface="Arial"/>
              </a:rPr>
              <a:t>microsoft.com</a:t>
            </a:r>
            <a:endParaRPr lang="cs-CZ" smtClean="0">
              <a:latin typeface="Arial"/>
            </a:endParaRPr>
          </a:p>
          <a:p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xmlns="" val="22091015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theme/theme1.xml><?xml version="1.0" encoding="utf-8"?>
<a:theme xmlns:a="http://schemas.openxmlformats.org/drawingml/2006/main" name="2_Textura">
  <a:themeElements>
    <a:clrScheme name="Textura 5">
      <a:dk1>
        <a:srgbClr val="003366"/>
      </a:dk1>
      <a:lt1>
        <a:srgbClr val="FFFFFF"/>
      </a:lt1>
      <a:dk2>
        <a:srgbClr val="2B5481"/>
      </a:dk2>
      <a:lt2>
        <a:srgbClr val="E5FFFF"/>
      </a:lt2>
      <a:accent1>
        <a:srgbClr val="009999"/>
      </a:accent1>
      <a:accent2>
        <a:srgbClr val="336699"/>
      </a:accent2>
      <a:accent3>
        <a:srgbClr val="ACB3C1"/>
      </a:accent3>
      <a:accent4>
        <a:srgbClr val="DADADA"/>
      </a:accent4>
      <a:accent5>
        <a:srgbClr val="AACACA"/>
      </a:accent5>
      <a:accent6>
        <a:srgbClr val="2D5C8A"/>
      </a:accent6>
      <a:hlink>
        <a:srgbClr val="00CCFF"/>
      </a:hlink>
      <a:folHlink>
        <a:srgbClr val="FFCC00"/>
      </a:folHlink>
    </a:clrScheme>
    <a:fontScheme name="Textura">
      <a:majorFont>
        <a:latin typeface="Tahoma"/>
        <a:ea typeface=""/>
        <a:cs typeface="Arial"/>
      </a:majorFont>
      <a:minorFont>
        <a:latin typeface="Tahoma"/>
        <a:ea typeface=""/>
        <a:cs typeface="Arial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Textura 1">
        <a:dk1>
          <a:srgbClr val="660000"/>
        </a:dk1>
        <a:lt1>
          <a:srgbClr val="FFFFFF"/>
        </a:lt1>
        <a:dk2>
          <a:srgbClr val="800000"/>
        </a:dk2>
        <a:lt2>
          <a:srgbClr val="FFFFCC"/>
        </a:lt2>
        <a:accent1>
          <a:srgbClr val="BE7960"/>
        </a:accent1>
        <a:accent2>
          <a:srgbClr val="CC6600"/>
        </a:accent2>
        <a:accent3>
          <a:srgbClr val="C0AAAA"/>
        </a:accent3>
        <a:accent4>
          <a:srgbClr val="DADADA"/>
        </a:accent4>
        <a:accent5>
          <a:srgbClr val="DBBEB6"/>
        </a:accent5>
        <a:accent6>
          <a:srgbClr val="B95C00"/>
        </a:accent6>
        <a:hlink>
          <a:srgbClr val="FFCC66"/>
        </a:hlink>
        <a:folHlink>
          <a:srgbClr val="CC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xtura 2">
        <a:dk1>
          <a:srgbClr val="003300"/>
        </a:dk1>
        <a:lt1>
          <a:srgbClr val="FFFFFF"/>
        </a:lt1>
        <a:dk2>
          <a:srgbClr val="4D6A2A"/>
        </a:dk2>
        <a:lt2>
          <a:srgbClr val="CCFF99"/>
        </a:lt2>
        <a:accent1>
          <a:srgbClr val="33CC33"/>
        </a:accent1>
        <a:accent2>
          <a:srgbClr val="46562A"/>
        </a:accent2>
        <a:accent3>
          <a:srgbClr val="B2B9AC"/>
        </a:accent3>
        <a:accent4>
          <a:srgbClr val="DADADA"/>
        </a:accent4>
        <a:accent5>
          <a:srgbClr val="ADE2AD"/>
        </a:accent5>
        <a:accent6>
          <a:srgbClr val="3F4D25"/>
        </a:accent6>
        <a:hlink>
          <a:srgbClr val="009999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xtura 3">
        <a:dk1>
          <a:srgbClr val="4E4E74"/>
        </a:dk1>
        <a:lt1>
          <a:srgbClr val="FFFFFF"/>
        </a:lt1>
        <a:dk2>
          <a:srgbClr val="666699"/>
        </a:dk2>
        <a:lt2>
          <a:srgbClr val="FFFFCC"/>
        </a:lt2>
        <a:accent1>
          <a:srgbClr val="5E5884"/>
        </a:accent1>
        <a:accent2>
          <a:srgbClr val="8AB29D"/>
        </a:accent2>
        <a:accent3>
          <a:srgbClr val="B8B8CA"/>
        </a:accent3>
        <a:accent4>
          <a:srgbClr val="DADADA"/>
        </a:accent4>
        <a:accent5>
          <a:srgbClr val="B6B4C2"/>
        </a:accent5>
        <a:accent6>
          <a:srgbClr val="7DA18E"/>
        </a:accent6>
        <a:hlink>
          <a:srgbClr val="FFFF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xtura 4">
        <a:dk1>
          <a:srgbClr val="004E4C"/>
        </a:dk1>
        <a:lt1>
          <a:srgbClr val="FFFFFF"/>
        </a:lt1>
        <a:dk2>
          <a:srgbClr val="006666"/>
        </a:dk2>
        <a:lt2>
          <a:srgbClr val="FFFFCC"/>
        </a:lt2>
        <a:accent1>
          <a:srgbClr val="FFCC00"/>
        </a:accent1>
        <a:accent2>
          <a:srgbClr val="00B0AC"/>
        </a:accent2>
        <a:accent3>
          <a:srgbClr val="AAB8B8"/>
        </a:accent3>
        <a:accent4>
          <a:srgbClr val="DADADA"/>
        </a:accent4>
        <a:accent5>
          <a:srgbClr val="FFE2AA"/>
        </a:accent5>
        <a:accent6>
          <a:srgbClr val="009F9B"/>
        </a:accent6>
        <a:hlink>
          <a:srgbClr val="BA7C3E"/>
        </a:hlink>
        <a:folHlink>
          <a:srgbClr val="724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xtura 5">
        <a:dk1>
          <a:srgbClr val="003366"/>
        </a:dk1>
        <a:lt1>
          <a:srgbClr val="FFFFFF"/>
        </a:lt1>
        <a:dk2>
          <a:srgbClr val="2B5481"/>
        </a:dk2>
        <a:lt2>
          <a:srgbClr val="E5FFFF"/>
        </a:lt2>
        <a:accent1>
          <a:srgbClr val="009999"/>
        </a:accent1>
        <a:accent2>
          <a:srgbClr val="336699"/>
        </a:accent2>
        <a:accent3>
          <a:srgbClr val="ACB3C1"/>
        </a:accent3>
        <a:accent4>
          <a:srgbClr val="DADADA"/>
        </a:accent4>
        <a:accent5>
          <a:srgbClr val="AACACA"/>
        </a:accent5>
        <a:accent6>
          <a:srgbClr val="2D5C8A"/>
        </a:accent6>
        <a:hlink>
          <a:srgbClr val="00CCFF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xtura 6">
        <a:dk1>
          <a:srgbClr val="080808"/>
        </a:dk1>
        <a:lt1>
          <a:srgbClr val="FFFFFF"/>
        </a:lt1>
        <a:dk2>
          <a:srgbClr val="4D4D4D"/>
        </a:dk2>
        <a:lt2>
          <a:srgbClr val="FFFFFF"/>
        </a:lt2>
        <a:accent1>
          <a:srgbClr val="666699"/>
        </a:accent1>
        <a:accent2>
          <a:srgbClr val="3366CC"/>
        </a:accent2>
        <a:accent3>
          <a:srgbClr val="B2B2B2"/>
        </a:accent3>
        <a:accent4>
          <a:srgbClr val="DADADA"/>
        </a:accent4>
        <a:accent5>
          <a:srgbClr val="B8B8CA"/>
        </a:accent5>
        <a:accent6>
          <a:srgbClr val="2D5CB9"/>
        </a:accent6>
        <a:hlink>
          <a:srgbClr val="00CC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xtura 7">
        <a:dk1>
          <a:srgbClr val="000000"/>
        </a:dk1>
        <a:lt1>
          <a:srgbClr val="DBDAC2"/>
        </a:lt1>
        <a:dk2>
          <a:srgbClr val="827F4C"/>
        </a:dk2>
        <a:lt2>
          <a:srgbClr val="C0BC94"/>
        </a:lt2>
        <a:accent1>
          <a:srgbClr val="AAA578"/>
        </a:accent1>
        <a:accent2>
          <a:srgbClr val="A2A4AC"/>
        </a:accent2>
        <a:accent3>
          <a:srgbClr val="EAEADD"/>
        </a:accent3>
        <a:accent4>
          <a:srgbClr val="000000"/>
        </a:accent4>
        <a:accent5>
          <a:srgbClr val="D2CFBE"/>
        </a:accent5>
        <a:accent6>
          <a:srgbClr val="92949B"/>
        </a:accent6>
        <a:hlink>
          <a:srgbClr val="5B8800"/>
        </a:hlink>
        <a:folHlink>
          <a:srgbClr val="68653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xtura 8">
        <a:dk1>
          <a:srgbClr val="000000"/>
        </a:dk1>
        <a:lt1>
          <a:srgbClr val="DCE8F4"/>
        </a:lt1>
        <a:dk2>
          <a:srgbClr val="7B9CB5"/>
        </a:dk2>
        <a:lt2>
          <a:srgbClr val="969696"/>
        </a:lt2>
        <a:accent1>
          <a:srgbClr val="FFFFFF"/>
        </a:accent1>
        <a:accent2>
          <a:srgbClr val="00BAB6"/>
        </a:accent2>
        <a:accent3>
          <a:srgbClr val="EBF2F8"/>
        </a:accent3>
        <a:accent4>
          <a:srgbClr val="000000"/>
        </a:accent4>
        <a:accent5>
          <a:srgbClr val="FFFFFF"/>
        </a:accent5>
        <a:accent6>
          <a:srgbClr val="00A8A5"/>
        </a:accent6>
        <a:hlink>
          <a:srgbClr val="8A8AD8"/>
        </a:hlink>
        <a:folHlink>
          <a:srgbClr val="24249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</TotalTime>
  <Words>138</Words>
  <Application>Microsoft Office PowerPoint</Application>
  <PresentationFormat>Předvádění na obrazovce (4:3)</PresentationFormat>
  <Paragraphs>43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2_Textura</vt:lpstr>
      <vt:lpstr>Digitální učební materiál</vt:lpstr>
      <vt:lpstr>Snímek 2</vt:lpstr>
      <vt:lpstr>Parts of poultry </vt:lpstr>
      <vt:lpstr>Parts of game</vt:lpstr>
      <vt:lpstr>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Cross</dc:creator>
  <cp:lastModifiedBy>Dum</cp:lastModifiedBy>
  <cp:revision>20</cp:revision>
  <dcterms:created xsi:type="dcterms:W3CDTF">2012-10-17T18:01:12Z</dcterms:created>
  <dcterms:modified xsi:type="dcterms:W3CDTF">2013-04-12T21:12:25Z</dcterms:modified>
</cp:coreProperties>
</file>