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0" r:id="rId2"/>
    <p:sldId id="257" r:id="rId3"/>
    <p:sldId id="258" r:id="rId4"/>
    <p:sldId id="262" r:id="rId5"/>
    <p:sldId id="259" r:id="rId6"/>
    <p:sldId id="264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B2B736-9C3A-4FBB-896F-69315899342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E1AD2F-086F-4618-8088-EAB7AF432F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39927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1AD2F-086F-4618-8088-EAB7AF432FC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55743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689 h 2182"/>
                <a:gd name="T4" fmla="*/ 5590 w 4897"/>
                <a:gd name="T5" fmla="*/ 1689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51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621018-45A5-4147-987B-14AA5F1B219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4730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74FE9E-709F-488F-B424-C3C22A523A5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5892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7D0379-D1AB-4E2A-B2A0-7A119F845D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9780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888EA1-0DE6-4554-AE2D-D46BEE6FC41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9676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AE004-B7EB-402F-9FE3-9A4BEF59D1B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823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303499-6BBB-4BA4-9C45-6BEC07A84B8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0154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90D638-DA3D-487C-8AD0-A0E7653B1E8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5587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B6BF65-B1DC-4A8D-AC35-22B71958A1F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3225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6DFD09-87EA-4781-98E9-1894B1C1031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8138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07FEDE-7831-4100-B87C-DD65B9E62BB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82288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D38B03-0B85-4CE8-9E82-376CD10355D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1439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912 h 2182"/>
                <a:gd name="T4" fmla="*/ 5590 w 4897"/>
                <a:gd name="T5" fmla="*/ 912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883 h 2182"/>
                <a:gd name="T4" fmla="*/ 5590 w 4897"/>
                <a:gd name="T5" fmla="*/ 883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>
                <a:gd name="T0" fmla="*/ 0 w 29"/>
                <a:gd name="T1" fmla="*/ 1416 h 1416"/>
                <a:gd name="T2" fmla="*/ 29 w 29"/>
                <a:gd name="T3" fmla="*/ 1416 h 1416"/>
                <a:gd name="T4" fmla="*/ 28 w 29"/>
                <a:gd name="T5" fmla="*/ 24 h 1416"/>
                <a:gd name="T6" fmla="*/ 0 w 29"/>
                <a:gd name="T7" fmla="*/ 0 h 1416"/>
                <a:gd name="T8" fmla="*/ 0 w 29"/>
                <a:gd name="T9" fmla="*/ 1416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410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5D5CFF4-A577-42A4-ACC9-9A77C76762FE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411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xmlns="" val="2203287520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Relationship Id="rId14" Type="http://schemas.openxmlformats.org/officeDocument/2006/relationships/image" Target="../media/image1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B7"/>
                </a:solidFill>
              </a:rPr>
              <a:t>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Digitální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učební materiál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88871369"/>
              </p:ext>
            </p:extLst>
          </p:nvPr>
        </p:nvGraphicFramePr>
        <p:xfrm>
          <a:off x="971600" y="1556791"/>
          <a:ext cx="7416824" cy="4464501"/>
        </p:xfrm>
        <a:graphic>
          <a:graphicData uri="http://schemas.openxmlformats.org/drawingml/2006/table">
            <a:tbl>
              <a:tblPr/>
              <a:tblGrid>
                <a:gridCol w="2004244"/>
                <a:gridCol w="5412580"/>
              </a:tblGrid>
              <a:tr h="41307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687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VY_3_INOVACE_ANJ18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307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27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ANJ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307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Ovoce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307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Dělení ovoce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27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1, 2, 4 – gastronomie, obchodník,  prodavač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307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Mgr. Libuše  Mirvaldová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27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21.10.2012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Tahoma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seznamuje žáky s druhy ovoce a  jeho dělením, zároveň může sloužit k opakování  tohoto tématu.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0688" y="6021288"/>
            <a:ext cx="5761037" cy="83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5608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sz="quarter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5400" dirty="0" smtClean="0">
                <a:latin typeface="Algerian" pitchFamily="82" charset="0"/>
              </a:rPr>
              <a:t>           </a:t>
            </a:r>
            <a:r>
              <a:rPr lang="cs-CZ" sz="6000" dirty="0" err="1" smtClean="0">
                <a:solidFill>
                  <a:schemeClr val="tx2">
                    <a:lumMod val="75000"/>
                  </a:schemeClr>
                </a:solidFill>
                <a:latin typeface="Algerian" pitchFamily="82" charset="0"/>
              </a:rPr>
              <a:t>Dividing</a:t>
            </a:r>
            <a:endParaRPr lang="cs-CZ" sz="6000" dirty="0" smtClean="0">
              <a:solidFill>
                <a:schemeClr val="tx2">
                  <a:lumMod val="75000"/>
                </a:schemeClr>
              </a:solidFill>
              <a:latin typeface="Algerian" pitchFamily="82" charset="0"/>
            </a:endParaRPr>
          </a:p>
        </p:txBody>
      </p:sp>
      <p:sp>
        <p:nvSpPr>
          <p:cNvPr id="2052" name="WordArt 4"/>
          <p:cNvSpPr>
            <a:spLocks noChangeArrowheads="1" noChangeShapeType="1" noTextEdit="1"/>
          </p:cNvSpPr>
          <p:nvPr/>
        </p:nvSpPr>
        <p:spPr bwMode="auto">
          <a:xfrm>
            <a:off x="2771775" y="1773238"/>
            <a:ext cx="3384550" cy="1800225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49231"/>
              </a:avLst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3600" kern="10">
                <a:gradFill rotWithShape="1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Impact"/>
              </a:rPr>
              <a:t>Fruit</a:t>
            </a:r>
          </a:p>
        </p:txBody>
      </p:sp>
      <p:pic>
        <p:nvPicPr>
          <p:cNvPr id="4100" name="Picture 15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191611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17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375" y="188913"/>
            <a:ext cx="1828800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19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7050" y="1628775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9" name="Picture 21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18891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23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825" y="5157788"/>
            <a:ext cx="1943100" cy="170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25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375" y="5157788"/>
            <a:ext cx="1514475" cy="170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6" name="Picture 29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3644900"/>
            <a:ext cx="1685925" cy="170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7" name="Picture 31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157788"/>
            <a:ext cx="1871662" cy="170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1" name="Picture 33" descr="Zobrazit podrobnosti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9925" y="5013325"/>
            <a:ext cx="1685925" cy="165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9" name="Picture 35" descr="Zobrazit podrobnosti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7050" y="335756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87" name="Picture 39" descr="Zobrazit podrobnosti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5300663"/>
            <a:ext cx="1441450" cy="1366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1" name="Picture 41" descr="Zobrazit podrobnosti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5600" y="188913"/>
            <a:ext cx="1514475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1" name="Picture 43" descr="Zobrazit podrobnosti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7050" y="188913"/>
            <a:ext cx="1828800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13" name="Picture 46" descr="Zobrazit podrobnosti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88913"/>
            <a:ext cx="1611313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053526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build="p"/>
      <p:bldP spid="205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44475"/>
            <a:ext cx="8230815" cy="1096293"/>
          </a:xfrm>
        </p:spPr>
        <p:txBody>
          <a:bodyPr/>
          <a:lstStyle/>
          <a:p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    </a:t>
            </a:r>
            <a:r>
              <a:rPr lang="cs-CZ" sz="5400" dirty="0" err="1" smtClean="0">
                <a:solidFill>
                  <a:schemeClr val="tx2">
                    <a:lumMod val="75000"/>
                  </a:schemeClr>
                </a:solidFill>
              </a:rPr>
              <a:t>Dividing</a:t>
            </a:r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5400" dirty="0" err="1" smtClean="0">
                <a:solidFill>
                  <a:schemeClr val="tx2">
                    <a:lumMod val="75000"/>
                  </a:schemeClr>
                </a:solidFill>
              </a:rPr>
              <a:t>of</a:t>
            </a:r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5400" dirty="0" err="1" smtClean="0">
                <a:solidFill>
                  <a:schemeClr val="tx2">
                    <a:lumMod val="75000"/>
                  </a:schemeClr>
                </a:solidFill>
              </a:rPr>
              <a:t>fruit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412776"/>
            <a:ext cx="8007350" cy="4683224"/>
          </a:xfrm>
        </p:spPr>
        <p:txBody>
          <a:bodyPr/>
          <a:lstStyle/>
          <a:p>
            <a:pPr lvl="0">
              <a:lnSpc>
                <a:spcPct val="115000"/>
              </a:lnSpc>
              <a:spcAft>
                <a:spcPts val="1000"/>
              </a:spcAft>
              <a:buClr>
                <a:srgbClr val="99FF66"/>
              </a:buClr>
            </a:pP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 </a:t>
            </a:r>
            <a:r>
              <a:rPr lang="cs-CZ" sz="4000" b="1" dirty="0" err="1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Fruit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cs-CZ" sz="4000" b="1" dirty="0" err="1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can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cs-CZ" sz="4000" b="1" dirty="0" err="1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be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cs-CZ" sz="4000" b="1" dirty="0" err="1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divided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 by </a:t>
            </a:r>
            <a:r>
              <a:rPr lang="cs-CZ" sz="4000" b="1" dirty="0" err="1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origin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:</a:t>
            </a:r>
          </a:p>
          <a:p>
            <a:pPr>
              <a:lnSpc>
                <a:spcPct val="115000"/>
              </a:lnSpc>
              <a:spcAft>
                <a:spcPts val="1000"/>
              </a:spcAft>
              <a:buClr>
                <a:srgbClr val="99FF66"/>
              </a:buClr>
            </a:pPr>
            <a:r>
              <a:rPr lang="cs-CZ" sz="4000" b="1" dirty="0" err="1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Domestic</a:t>
            </a:r>
            <a:r>
              <a:rPr lang="cs-CZ" sz="4000" b="1" dirty="0">
                <a:effectLst/>
                <a:latin typeface="Calibri"/>
                <a:ea typeface="Calibri"/>
                <a:cs typeface="Times New Roman"/>
              </a:rPr>
              <a:t> - </a:t>
            </a:r>
            <a:r>
              <a:rPr lang="cs-CZ" sz="4000" b="1" dirty="0" err="1">
                <a:effectLst/>
                <a:latin typeface="Calibri"/>
                <a:ea typeface="Calibri"/>
                <a:cs typeface="Times New Roman"/>
              </a:rPr>
              <a:t>apple</a:t>
            </a:r>
            <a:r>
              <a:rPr lang="cs-CZ" sz="4000" b="1" dirty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sz="4000" b="1" dirty="0" err="1">
                <a:effectLst/>
                <a:latin typeface="Calibri"/>
                <a:ea typeface="Calibri"/>
                <a:cs typeface="Times New Roman"/>
              </a:rPr>
              <a:t>currant</a:t>
            </a:r>
            <a:r>
              <a:rPr lang="cs-CZ" sz="4000" b="1" dirty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sz="4000" b="1" dirty="0" err="1" smtClean="0">
                <a:effectLst/>
                <a:latin typeface="Calibri"/>
                <a:ea typeface="Calibri"/>
                <a:cs typeface="Times New Roman"/>
              </a:rPr>
              <a:t>strawberry</a:t>
            </a:r>
            <a:r>
              <a:rPr lang="cs-CZ" sz="4000" b="1" dirty="0" smtClean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cs-CZ" sz="4000" b="1" dirty="0" err="1">
                <a:effectLst/>
                <a:latin typeface="Calibri"/>
                <a:ea typeface="Calibri"/>
                <a:cs typeface="Times New Roman"/>
              </a:rPr>
              <a:t>walnut</a:t>
            </a:r>
            <a:r>
              <a:rPr lang="cs-CZ" sz="4000" b="1" dirty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sz="4000" b="1" dirty="0" err="1">
                <a:effectLst/>
                <a:latin typeface="Calibri"/>
                <a:ea typeface="Calibri"/>
                <a:cs typeface="Times New Roman"/>
              </a:rPr>
              <a:t>pear</a:t>
            </a:r>
            <a:r>
              <a:rPr lang="cs-CZ" sz="4000" b="1" dirty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sz="4000" b="1" dirty="0" err="1">
                <a:effectLst/>
                <a:latin typeface="Calibri"/>
                <a:ea typeface="Calibri"/>
                <a:cs typeface="Times New Roman"/>
              </a:rPr>
              <a:t>plum</a:t>
            </a:r>
            <a:r>
              <a:rPr lang="cs-CZ" sz="4000" b="1" dirty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sz="4000" b="1" dirty="0" err="1">
                <a:effectLst/>
                <a:latin typeface="Calibri"/>
                <a:ea typeface="Calibri"/>
                <a:cs typeface="Times New Roman"/>
              </a:rPr>
              <a:t>cherry</a:t>
            </a:r>
            <a:r>
              <a:rPr lang="cs-CZ" sz="4000" b="1" dirty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sz="4000" b="1" dirty="0" err="1">
                <a:effectLst/>
                <a:latin typeface="Calibri"/>
                <a:ea typeface="Calibri"/>
                <a:cs typeface="Times New Roman"/>
              </a:rPr>
              <a:t>apricot</a:t>
            </a:r>
            <a:endParaRPr lang="cs-CZ" sz="4000" b="1" dirty="0">
              <a:effectLst/>
              <a:latin typeface="Calibri"/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  <a:buClr>
                <a:srgbClr val="99FF66"/>
              </a:buClr>
            </a:pPr>
            <a:endParaRPr lang="cs-CZ" sz="4000" b="1" dirty="0" smtClean="0">
              <a:solidFill>
                <a:schemeClr val="tx2">
                  <a:lumMod val="75000"/>
                </a:schemeClr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6851" y="400506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36510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251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7251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70053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>
                <a:solidFill>
                  <a:srgbClr val="FFFFB7">
                    <a:lumMod val="75000"/>
                  </a:srgbClr>
                </a:solidFill>
              </a:rPr>
              <a:t>    </a:t>
            </a:r>
            <a:r>
              <a:rPr lang="cs-CZ" sz="5400" dirty="0" err="1" smtClean="0">
                <a:solidFill>
                  <a:srgbClr val="FFFFB7">
                    <a:lumMod val="75000"/>
                  </a:srgbClr>
                </a:solidFill>
              </a:rPr>
              <a:t>Dividing</a:t>
            </a:r>
            <a:r>
              <a:rPr lang="cs-CZ" sz="5400" dirty="0" smtClean="0">
                <a:solidFill>
                  <a:srgbClr val="FFFFB7">
                    <a:lumMod val="75000"/>
                  </a:srgbClr>
                </a:solidFill>
              </a:rPr>
              <a:t> </a:t>
            </a:r>
            <a:r>
              <a:rPr lang="cs-CZ" sz="5400" dirty="0" err="1">
                <a:solidFill>
                  <a:srgbClr val="FFFFB7">
                    <a:lumMod val="75000"/>
                  </a:srgbClr>
                </a:solidFill>
              </a:rPr>
              <a:t>of</a:t>
            </a:r>
            <a:r>
              <a:rPr lang="cs-CZ" sz="5400" dirty="0">
                <a:solidFill>
                  <a:srgbClr val="FFFFB7">
                    <a:lumMod val="75000"/>
                  </a:srgbClr>
                </a:solidFill>
              </a:rPr>
              <a:t> </a:t>
            </a:r>
            <a:r>
              <a:rPr lang="cs-CZ" sz="5400" dirty="0" err="1">
                <a:solidFill>
                  <a:srgbClr val="FFFFB7">
                    <a:lumMod val="75000"/>
                  </a:srgbClr>
                </a:solidFill>
              </a:rPr>
              <a:t>fruit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268760"/>
            <a:ext cx="8007350" cy="4827240"/>
          </a:xfrm>
        </p:spPr>
        <p:txBody>
          <a:bodyPr/>
          <a:lstStyle/>
          <a:p>
            <a:endParaRPr lang="cs-CZ" dirty="0"/>
          </a:p>
          <a:p>
            <a:pPr lvl="0"/>
            <a:r>
              <a:rPr lang="cs-CZ" sz="4000" b="1" dirty="0" err="1">
                <a:solidFill>
                  <a:srgbClr val="FFFFB7">
                    <a:lumMod val="75000"/>
                  </a:srgbClr>
                </a:solidFill>
                <a:effectLst/>
                <a:latin typeface="Calibri"/>
                <a:ea typeface="Calibri"/>
                <a:cs typeface="Times New Roman"/>
              </a:rPr>
              <a:t>Tropical</a:t>
            </a:r>
            <a:r>
              <a:rPr lang="cs-CZ" b="1" dirty="0">
                <a:solidFill>
                  <a:srgbClr val="FFFFB7">
                    <a:lumMod val="75000"/>
                  </a:srgbClr>
                </a:solidFill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cs-CZ" b="1" dirty="0">
                <a:solidFill>
                  <a:srgbClr val="FFFFFF"/>
                </a:solidFill>
                <a:effectLst/>
                <a:latin typeface="Calibri"/>
                <a:ea typeface="Calibri"/>
                <a:cs typeface="Times New Roman"/>
              </a:rPr>
              <a:t>– </a:t>
            </a:r>
            <a:r>
              <a:rPr lang="cs-CZ" sz="4000" b="1" dirty="0">
                <a:solidFill>
                  <a:srgbClr val="FFFFFF"/>
                </a:solidFill>
                <a:effectLst/>
                <a:latin typeface="Calibri"/>
                <a:ea typeface="Calibri"/>
                <a:cs typeface="Times New Roman"/>
              </a:rPr>
              <a:t>mango, kiwi, </a:t>
            </a:r>
            <a:r>
              <a:rPr lang="cs-CZ" sz="4000" b="1" dirty="0" err="1">
                <a:solidFill>
                  <a:srgbClr val="FFFFFF"/>
                </a:solidFill>
                <a:effectLst/>
                <a:latin typeface="Calibri"/>
                <a:ea typeface="Calibri"/>
                <a:cs typeface="Times New Roman"/>
              </a:rPr>
              <a:t>banana</a:t>
            </a:r>
            <a:r>
              <a:rPr lang="cs-CZ" sz="4000" b="1" dirty="0">
                <a:solidFill>
                  <a:srgbClr val="FFFFFF"/>
                </a:solidFill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sz="4000" b="1" dirty="0" err="1">
                <a:solidFill>
                  <a:srgbClr val="FFFFFF"/>
                </a:solidFill>
                <a:effectLst/>
                <a:latin typeface="Calibri"/>
                <a:ea typeface="Calibri"/>
                <a:cs typeface="Times New Roman"/>
              </a:rPr>
              <a:t>fig</a:t>
            </a:r>
            <a:r>
              <a:rPr lang="cs-CZ" sz="4000" b="1" dirty="0">
                <a:solidFill>
                  <a:srgbClr val="FFFFFF"/>
                </a:solidFill>
                <a:effectLst/>
                <a:latin typeface="Calibri"/>
                <a:ea typeface="Calibri"/>
                <a:cs typeface="Times New Roman"/>
              </a:rPr>
              <a:t>, tangerine, lemon, </a:t>
            </a:r>
            <a:r>
              <a:rPr lang="cs-CZ" sz="4000" b="1" dirty="0" err="1">
                <a:solidFill>
                  <a:srgbClr val="FFFFFF"/>
                </a:solidFill>
                <a:effectLst/>
                <a:latin typeface="Calibri"/>
                <a:ea typeface="Calibri"/>
                <a:cs typeface="Times New Roman"/>
              </a:rPr>
              <a:t>orange</a:t>
            </a:r>
            <a:r>
              <a:rPr lang="cs-CZ" sz="4000" b="1" dirty="0">
                <a:solidFill>
                  <a:srgbClr val="FFFFFF"/>
                </a:solidFill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sz="4000" b="1" dirty="0" smtClean="0">
                <a:solidFill>
                  <a:srgbClr val="FFFFFF"/>
                </a:solidFill>
                <a:effectLst/>
                <a:latin typeface="Calibri"/>
                <a:ea typeface="Calibri"/>
                <a:cs typeface="Times New Roman"/>
              </a:rPr>
              <a:t>pine -</a:t>
            </a:r>
            <a:r>
              <a:rPr lang="cs-CZ" sz="4000" b="1" dirty="0" err="1" smtClean="0">
                <a:solidFill>
                  <a:srgbClr val="FFFFFF"/>
                </a:solidFill>
                <a:effectLst/>
                <a:latin typeface="Calibri"/>
                <a:ea typeface="Calibri"/>
                <a:cs typeface="Times New Roman"/>
              </a:rPr>
              <a:t>apple</a:t>
            </a:r>
            <a:endParaRPr lang="cs-CZ" sz="4000" b="1" dirty="0">
              <a:solidFill>
                <a:srgbClr val="FFFFFF"/>
              </a:solidFill>
              <a:effectLst/>
              <a:latin typeface="Calibri"/>
              <a:ea typeface="Calibri"/>
              <a:cs typeface="Times New Roman"/>
            </a:endParaRPr>
          </a:p>
          <a:p>
            <a:endParaRPr lang="cs-CZ" sz="4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6531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481469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97152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6531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26122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44475"/>
            <a:ext cx="8302823" cy="880269"/>
          </a:xfrm>
        </p:spPr>
        <p:txBody>
          <a:bodyPr/>
          <a:lstStyle/>
          <a:p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    </a:t>
            </a:r>
            <a:r>
              <a:rPr lang="cs-CZ" sz="5400" dirty="0" err="1">
                <a:solidFill>
                  <a:schemeClr val="tx2">
                    <a:lumMod val="75000"/>
                  </a:schemeClr>
                </a:solidFill>
              </a:rPr>
              <a:t>Dividing</a:t>
            </a:r>
            <a:r>
              <a:rPr lang="cs-CZ" sz="54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5400" dirty="0" err="1">
                <a:solidFill>
                  <a:schemeClr val="tx2">
                    <a:lumMod val="75000"/>
                  </a:schemeClr>
                </a:solidFill>
              </a:rPr>
              <a:t>of</a:t>
            </a:r>
            <a:r>
              <a:rPr lang="cs-CZ" sz="54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5400" dirty="0" err="1">
                <a:solidFill>
                  <a:schemeClr val="tx2">
                    <a:lumMod val="75000"/>
                  </a:schemeClr>
                </a:solidFill>
              </a:rPr>
              <a:t>fruit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196752"/>
            <a:ext cx="8007350" cy="4899248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Stone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fruit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cs-CZ" dirty="0" smtClean="0">
                <a:effectLst/>
                <a:latin typeface="Calibri"/>
                <a:ea typeface="Calibri"/>
                <a:cs typeface="Times New Roman"/>
              </a:rPr>
              <a:t>– </a:t>
            </a:r>
            <a:r>
              <a:rPr lang="cs-CZ" b="1" dirty="0" err="1" smtClean="0">
                <a:effectLst/>
                <a:latin typeface="Calibri"/>
                <a:ea typeface="Calibri"/>
                <a:cs typeface="Times New Roman"/>
              </a:rPr>
              <a:t>cherry</a:t>
            </a:r>
            <a:r>
              <a:rPr lang="cs-CZ" b="1" dirty="0" smtClean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b="1" dirty="0" err="1" smtClean="0">
                <a:effectLst/>
                <a:latin typeface="Calibri"/>
                <a:ea typeface="Calibri"/>
                <a:cs typeface="Times New Roman"/>
              </a:rPr>
              <a:t>plum</a:t>
            </a:r>
            <a:r>
              <a:rPr lang="cs-CZ" b="1" dirty="0" smtClean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b="1" dirty="0" err="1" smtClean="0">
                <a:effectLst/>
                <a:latin typeface="Calibri"/>
                <a:ea typeface="Calibri"/>
                <a:cs typeface="Times New Roman"/>
              </a:rPr>
              <a:t>apricot</a:t>
            </a:r>
            <a:r>
              <a:rPr lang="cs-CZ" b="1" dirty="0" smtClean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b="1" dirty="0" err="1" smtClean="0">
                <a:effectLst/>
                <a:latin typeface="Calibri"/>
                <a:ea typeface="Calibri"/>
                <a:cs typeface="Times New Roman"/>
              </a:rPr>
              <a:t>peach</a:t>
            </a:r>
            <a:endParaRPr lang="cs-CZ" b="1" dirty="0" smtClean="0">
              <a:effectLst/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  <a:buNone/>
            </a:pPr>
            <a:endParaRPr lang="cs-CZ" b="1" dirty="0" smtClean="0">
              <a:effectLst/>
              <a:latin typeface="Calibri"/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spcAft>
                <a:spcPts val="0"/>
              </a:spcAft>
              <a:buFont typeface="+mj-lt"/>
              <a:buAutoNum type="alphaLcParenR"/>
            </a:pPr>
            <a:endParaRPr lang="cs-CZ" dirty="0" smtClean="0">
              <a:effectLst/>
              <a:latin typeface="Calibri"/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spcAft>
                <a:spcPts val="0"/>
              </a:spcAft>
              <a:buFont typeface="+mj-lt"/>
              <a:buAutoNum type="alphaLcParenR"/>
            </a:pPr>
            <a:endParaRPr lang="cs-CZ" dirty="0" smtClean="0">
              <a:effectLst/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Berries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cs-CZ" dirty="0" smtClean="0">
                <a:effectLst/>
                <a:latin typeface="Calibri"/>
                <a:ea typeface="Calibri"/>
                <a:cs typeface="Times New Roman"/>
              </a:rPr>
              <a:t>– </a:t>
            </a:r>
            <a:r>
              <a:rPr lang="cs-CZ" b="1" dirty="0" err="1" smtClean="0">
                <a:effectLst/>
                <a:latin typeface="Calibri"/>
                <a:ea typeface="Calibri"/>
                <a:cs typeface="Times New Roman"/>
              </a:rPr>
              <a:t>currant</a:t>
            </a:r>
            <a:r>
              <a:rPr lang="cs-CZ" b="1" dirty="0" smtClean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b="1" dirty="0" err="1" smtClean="0">
                <a:effectLst/>
                <a:latin typeface="Calibri"/>
                <a:ea typeface="Calibri"/>
                <a:cs typeface="Times New Roman"/>
              </a:rPr>
              <a:t>gooseberry</a:t>
            </a:r>
            <a:r>
              <a:rPr lang="cs-CZ" b="1" dirty="0" smtClean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b="1" dirty="0" err="1" smtClean="0">
                <a:effectLst/>
                <a:latin typeface="Calibri"/>
                <a:ea typeface="Calibri"/>
                <a:cs typeface="Times New Roman"/>
              </a:rPr>
              <a:t>strawberry</a:t>
            </a:r>
            <a:r>
              <a:rPr lang="cs-CZ" b="1" dirty="0" smtClean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b="1" dirty="0" err="1" smtClean="0">
                <a:effectLst/>
                <a:latin typeface="Calibri"/>
                <a:ea typeface="Calibri"/>
                <a:cs typeface="Times New Roman"/>
              </a:rPr>
              <a:t>raspberry</a:t>
            </a:r>
            <a:r>
              <a:rPr lang="cs-CZ" b="1" dirty="0" smtClean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b="1" dirty="0" err="1" smtClean="0">
                <a:effectLst/>
                <a:latin typeface="Calibri"/>
                <a:ea typeface="Calibri"/>
                <a:cs typeface="Times New Roman"/>
              </a:rPr>
              <a:t>blackberry</a:t>
            </a:r>
            <a:r>
              <a:rPr lang="cs-CZ" b="1" dirty="0" smtClean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b="1" dirty="0" err="1" smtClean="0">
                <a:effectLst/>
                <a:latin typeface="Calibri"/>
                <a:ea typeface="Calibri"/>
                <a:cs typeface="Times New Roman"/>
              </a:rPr>
              <a:t>cranberry</a:t>
            </a:r>
            <a:r>
              <a:rPr lang="cs-CZ" b="1" dirty="0" smtClean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b="1" dirty="0" err="1" smtClean="0">
                <a:effectLst/>
                <a:latin typeface="Calibri"/>
                <a:ea typeface="Calibri"/>
                <a:cs typeface="Times New Roman"/>
              </a:rPr>
              <a:t>blueberry</a:t>
            </a:r>
            <a:r>
              <a:rPr lang="cs-CZ" b="1" dirty="0" smtClean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b="1" dirty="0" err="1" smtClean="0">
                <a:effectLst/>
                <a:latin typeface="Calibri"/>
                <a:ea typeface="Calibri"/>
                <a:cs typeface="Times New Roman"/>
              </a:rPr>
              <a:t>grapes</a:t>
            </a:r>
            <a:r>
              <a:rPr lang="cs-CZ" b="1" dirty="0" smtClean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b="1" dirty="0" err="1" smtClean="0">
                <a:effectLst/>
                <a:latin typeface="Calibri"/>
                <a:ea typeface="Calibri"/>
                <a:cs typeface="Times New Roman"/>
              </a:rPr>
              <a:t>hip</a:t>
            </a:r>
            <a:r>
              <a:rPr lang="cs-CZ" b="1" dirty="0" smtClean="0">
                <a:effectLst/>
                <a:latin typeface="Calibri"/>
                <a:ea typeface="Calibri"/>
                <a:cs typeface="Times New Roman"/>
              </a:rPr>
              <a:t>, ...</a:t>
            </a:r>
          </a:p>
          <a:p>
            <a:pPr lvl="0">
              <a:lnSpc>
                <a:spcPct val="115000"/>
              </a:lnSpc>
              <a:spcAft>
                <a:spcPts val="0"/>
              </a:spcAft>
              <a:buNone/>
            </a:pPr>
            <a:endParaRPr lang="cs-CZ" dirty="0"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4482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1683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34607" y="5183765"/>
            <a:ext cx="1519403" cy="13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157192"/>
            <a:ext cx="1828800" cy="13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77495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    </a:t>
            </a:r>
            <a:r>
              <a:rPr lang="cs-CZ" sz="5400" dirty="0" err="1">
                <a:solidFill>
                  <a:schemeClr val="tx2">
                    <a:lumMod val="75000"/>
                  </a:schemeClr>
                </a:solidFill>
              </a:rPr>
              <a:t>Dividing</a:t>
            </a:r>
            <a:r>
              <a:rPr lang="cs-CZ" sz="54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5400" dirty="0" err="1">
                <a:solidFill>
                  <a:schemeClr val="tx2">
                    <a:lumMod val="75000"/>
                  </a:schemeClr>
                </a:solidFill>
              </a:rPr>
              <a:t>of</a:t>
            </a:r>
            <a:r>
              <a:rPr lang="cs-CZ" sz="540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5400" dirty="0" err="1" smtClean="0">
                <a:solidFill>
                  <a:schemeClr val="tx2">
                    <a:lumMod val="75000"/>
                  </a:schemeClr>
                </a:solidFill>
              </a:rPr>
              <a:t>fruit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556792"/>
            <a:ext cx="8007350" cy="4539208"/>
          </a:xfrm>
        </p:spPr>
        <p:txBody>
          <a:bodyPr/>
          <a:lstStyle/>
          <a:p>
            <a:pPr lvl="0">
              <a:lnSpc>
                <a:spcPct val="115000"/>
              </a:lnSpc>
              <a:spcAft>
                <a:spcPts val="1000"/>
              </a:spcAft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 Citrus </a:t>
            </a:r>
            <a:r>
              <a:rPr lang="cs-CZ" dirty="0" smtClean="0">
                <a:effectLst/>
                <a:latin typeface="Calibri"/>
                <a:ea typeface="Calibri"/>
                <a:cs typeface="Times New Roman"/>
              </a:rPr>
              <a:t>– </a:t>
            </a:r>
            <a:r>
              <a:rPr lang="cs-CZ" dirty="0" err="1" smtClean="0">
                <a:effectLst/>
                <a:latin typeface="Calibri"/>
                <a:ea typeface="Calibri"/>
                <a:cs typeface="Times New Roman"/>
              </a:rPr>
              <a:t>orange</a:t>
            </a:r>
            <a:r>
              <a:rPr lang="cs-CZ" dirty="0" smtClean="0">
                <a:effectLst/>
                <a:latin typeface="Calibri"/>
                <a:ea typeface="Calibri"/>
                <a:cs typeface="Times New Roman"/>
              </a:rPr>
              <a:t>, lemon, grapefruit, </a:t>
            </a:r>
            <a:r>
              <a:rPr lang="cs-CZ" dirty="0" err="1" smtClean="0">
                <a:effectLst/>
                <a:latin typeface="Calibri"/>
                <a:ea typeface="Calibri"/>
                <a:cs typeface="Times New Roman"/>
              </a:rPr>
              <a:t>tangerine</a:t>
            </a:r>
            <a:endParaRPr lang="cs-CZ" dirty="0" smtClean="0">
              <a:effectLst/>
              <a:latin typeface="Calibri"/>
              <a:ea typeface="Calibri"/>
              <a:cs typeface="Times New Roman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</a:pP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Pome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fruit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cs-CZ" dirty="0" smtClean="0">
                <a:effectLst/>
                <a:latin typeface="Calibri"/>
                <a:ea typeface="Calibri"/>
                <a:cs typeface="Times New Roman"/>
              </a:rPr>
              <a:t>– </a:t>
            </a:r>
            <a:r>
              <a:rPr lang="cs-CZ" dirty="0" err="1" smtClean="0">
                <a:effectLst/>
                <a:latin typeface="Calibri"/>
                <a:ea typeface="Calibri"/>
                <a:cs typeface="Times New Roman"/>
              </a:rPr>
              <a:t>apple</a:t>
            </a:r>
            <a:r>
              <a:rPr lang="cs-CZ" dirty="0" smtClean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dirty="0" err="1" smtClean="0">
                <a:effectLst/>
                <a:latin typeface="Calibri"/>
                <a:ea typeface="Calibri"/>
                <a:cs typeface="Times New Roman"/>
              </a:rPr>
              <a:t>pear</a:t>
            </a:r>
            <a:endParaRPr lang="cs-CZ" dirty="0" smtClean="0">
              <a:effectLst/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Nuts</a:t>
            </a:r>
            <a:r>
              <a:rPr lang="cs-CZ" b="1" dirty="0" smtClean="0"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cs-CZ" dirty="0" smtClean="0">
                <a:effectLst/>
                <a:latin typeface="Calibri"/>
                <a:ea typeface="Calibri"/>
                <a:cs typeface="Times New Roman"/>
              </a:rPr>
              <a:t>– </a:t>
            </a:r>
            <a:r>
              <a:rPr lang="cs-CZ" dirty="0" err="1" smtClean="0">
                <a:effectLst/>
                <a:latin typeface="Calibri"/>
                <a:ea typeface="Calibri"/>
                <a:cs typeface="Times New Roman"/>
              </a:rPr>
              <a:t>walnut</a:t>
            </a:r>
            <a:r>
              <a:rPr lang="cs-CZ" dirty="0" smtClean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dirty="0" err="1" smtClean="0">
                <a:effectLst/>
                <a:latin typeface="Calibri"/>
                <a:ea typeface="Calibri"/>
                <a:cs typeface="Times New Roman"/>
              </a:rPr>
              <a:t>hazelnut</a:t>
            </a:r>
            <a:r>
              <a:rPr lang="cs-CZ" dirty="0" smtClean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dirty="0" err="1" smtClean="0">
                <a:effectLst/>
                <a:latin typeface="Calibri"/>
                <a:ea typeface="Calibri"/>
                <a:cs typeface="Times New Roman"/>
              </a:rPr>
              <a:t>almond</a:t>
            </a:r>
            <a:r>
              <a:rPr lang="cs-CZ" dirty="0" smtClean="0">
                <a:effectLst/>
                <a:latin typeface="Calibri"/>
                <a:ea typeface="Calibri"/>
                <a:cs typeface="Times New Roman"/>
              </a:rPr>
              <a:t>, ...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Others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 </a:t>
            </a:r>
            <a:r>
              <a:rPr lang="cs-CZ" dirty="0" smtClean="0">
                <a:effectLst/>
                <a:latin typeface="Calibri"/>
                <a:ea typeface="Calibri"/>
                <a:cs typeface="Times New Roman"/>
              </a:rPr>
              <a:t>– </a:t>
            </a:r>
            <a:r>
              <a:rPr lang="cs-CZ" dirty="0" err="1" smtClean="0">
                <a:effectLst/>
                <a:latin typeface="Calibri"/>
                <a:ea typeface="Calibri"/>
                <a:cs typeface="Times New Roman"/>
              </a:rPr>
              <a:t>banana</a:t>
            </a:r>
            <a:r>
              <a:rPr lang="cs-CZ" dirty="0" smtClean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dirty="0" err="1" smtClean="0">
                <a:effectLst/>
                <a:latin typeface="Calibri"/>
                <a:ea typeface="Calibri"/>
                <a:cs typeface="Times New Roman"/>
              </a:rPr>
              <a:t>papayas</a:t>
            </a:r>
            <a:r>
              <a:rPr lang="cs-CZ" dirty="0" smtClean="0">
                <a:effectLst/>
                <a:latin typeface="Calibri"/>
                <a:ea typeface="Calibri"/>
                <a:cs typeface="Times New Roman"/>
              </a:rPr>
              <a:t>, </a:t>
            </a:r>
            <a:r>
              <a:rPr lang="cs-CZ" dirty="0" err="1" smtClean="0">
                <a:effectLst/>
                <a:latin typeface="Calibri"/>
                <a:ea typeface="Calibri"/>
                <a:cs typeface="Times New Roman"/>
              </a:rPr>
              <a:t>fig</a:t>
            </a:r>
            <a:r>
              <a:rPr lang="cs-CZ" dirty="0" smtClean="0">
                <a:effectLst/>
                <a:latin typeface="Calibri"/>
                <a:ea typeface="Calibri"/>
                <a:cs typeface="Times New Roman"/>
              </a:rPr>
              <a:t>, kiwi</a:t>
            </a:r>
          </a:p>
          <a:p>
            <a:pPr lvl="0">
              <a:lnSpc>
                <a:spcPct val="115000"/>
              </a:lnSpc>
              <a:spcAft>
                <a:spcPts val="1000"/>
              </a:spcAft>
            </a:pPr>
            <a:endParaRPr lang="cs-CZ" b="1" dirty="0" smtClean="0">
              <a:solidFill>
                <a:schemeClr val="tx2">
                  <a:lumMod val="75000"/>
                </a:schemeClr>
              </a:solidFill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869160"/>
            <a:ext cx="1396752" cy="1612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157192"/>
            <a:ext cx="1540768" cy="1468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5157192"/>
            <a:ext cx="182880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060848"/>
            <a:ext cx="146876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3299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Zdroje: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Svobodová, Eva. Angličtina v gastronomii. Praha:  nakladatelství </a:t>
            </a: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Informatorium, 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2002, </a:t>
            </a: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ISBN </a:t>
            </a:r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80-86073-94-7</a:t>
            </a:r>
          </a:p>
          <a:p>
            <a:r>
              <a:rPr lang="cs-CZ" sz="2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www.office.</a:t>
            </a:r>
            <a:r>
              <a:rPr lang="cs-CZ" sz="200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5435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</TotalTime>
  <Words>196</Words>
  <Application>Microsoft Office PowerPoint</Application>
  <PresentationFormat>Předvádění na obrazovce (4:3)</PresentationFormat>
  <Paragraphs>46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Vrstvy skla</vt:lpstr>
      <vt:lpstr>  Digitální učební materiál</vt:lpstr>
      <vt:lpstr>Snímek 2</vt:lpstr>
      <vt:lpstr>    Dividing of fruit</vt:lpstr>
      <vt:lpstr>    Dividing of fruit</vt:lpstr>
      <vt:lpstr>    Dividing of fruit</vt:lpstr>
      <vt:lpstr>    Dividing of fruit</vt:lpstr>
      <vt:lpstr> 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Cross</dc:creator>
  <cp:lastModifiedBy>Dum</cp:lastModifiedBy>
  <cp:revision>36</cp:revision>
  <dcterms:created xsi:type="dcterms:W3CDTF">2012-10-14T15:03:58Z</dcterms:created>
  <dcterms:modified xsi:type="dcterms:W3CDTF">2013-04-12T21:09:08Z</dcterms:modified>
</cp:coreProperties>
</file>