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65" r:id="rId4"/>
    <p:sldId id="258" r:id="rId5"/>
    <p:sldId id="266" r:id="rId6"/>
    <p:sldId id="259" r:id="rId7"/>
    <p:sldId id="262" r:id="rId8"/>
    <p:sldId id="267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689 h 2182"/>
                <a:gd name="T4" fmla="*/ 5590 w 4897"/>
                <a:gd name="T5" fmla="*/ 1689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6D59-5FCD-4DE2-AF60-659A3A3BF46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856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E6B33-3D24-4412-881B-118BCF389AF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572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B2653-F558-4C3E-8910-488076CD1E3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3549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86235-0A5D-4EF5-823A-B300A2E9C7D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9546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8B81C-32E8-4F35-8431-857242F8367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2826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B2ED8-DCC9-40B2-9B46-6E52989ECB4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49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02E94-CECA-42FA-B11E-E5CF269CE8D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326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DDAA8-658C-49B1-8E24-C40367BDA46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7823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B08CD-AF7D-44A3-8A19-223E7F0DE72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5534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38CE6-983A-40C6-B1AA-9661F816026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502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84A0A-378C-4548-9430-09C322016BD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9520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912 h 2182"/>
                <a:gd name="T4" fmla="*/ 5590 w 4897"/>
                <a:gd name="T5" fmla="*/ 912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883 h 2182"/>
                <a:gd name="T4" fmla="*/ 5590 w 4897"/>
                <a:gd name="T5" fmla="*/ 883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8F5EB1-4D4C-4CAE-AC3A-5ABB2505E7EF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  <p:extLst>
      <p:ext uri="{BB962C8B-B14F-4D97-AF65-F5344CB8AC3E}">
        <p14:creationId xmlns="" xmlns:p14="http://schemas.microsoft.com/office/powerpoint/2010/main" val="6422836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api.ning.com/files/-GGJ7SiSWqfTc8YfZctYRdYpvg4nF8mw7uP--*vTmlZVi0ipESGR9SFYgVEoiG8a5XFy1tvRE1P*P4yjO*3ZbYyht2ttQXor/Zelenin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"/>
            <a:ext cx="8385175" cy="1676400"/>
          </a:xfrm>
        </p:spPr>
        <p:txBody>
          <a:bodyPr/>
          <a:lstStyle/>
          <a:p>
            <a:r>
              <a:rPr lang="cs-CZ" dirty="0" smtClean="0"/>
              <a:t>  Digitální učební materiál    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40499590"/>
              </p:ext>
            </p:extLst>
          </p:nvPr>
        </p:nvGraphicFramePr>
        <p:xfrm>
          <a:off x="971600" y="1412776"/>
          <a:ext cx="7416824" cy="4319685"/>
        </p:xfrm>
        <a:graphic>
          <a:graphicData uri="http://schemas.openxmlformats.org/drawingml/2006/table">
            <a:tbl>
              <a:tblPr/>
              <a:tblGrid>
                <a:gridCol w="2004244"/>
                <a:gridCol w="5412580"/>
              </a:tblGrid>
              <a:tr h="3996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4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VY_3_INOVACE_ANJ20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ANJ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Zelenina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Dělení zeleniny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1, 2, 4 – gastronomie, obchodník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, prodavač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Mgr. Libuše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Mirvaldová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21.10.2012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vysvětluje základní rozdělení zeleniny, může sloužit i k prověřování znalostí  žáků o zelenině.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949280"/>
            <a:ext cx="5761037" cy="719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2609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713163"/>
            <a:ext cx="6781800" cy="1292225"/>
          </a:xfrm>
        </p:spPr>
        <p:txBody>
          <a:bodyPr/>
          <a:lstStyle/>
          <a:p>
            <a:pPr eaLnBrk="1" hangingPunct="1">
              <a:defRPr/>
            </a:pPr>
            <a:r>
              <a:rPr lang="cs-CZ" sz="6600" dirty="0" smtClean="0">
                <a:latin typeface="Algerian" pitchFamily="82" charset="0"/>
              </a:rPr>
              <a:t>        </a:t>
            </a:r>
            <a:r>
              <a:rPr lang="cs-CZ" sz="6600" dirty="0" err="1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Dividing</a:t>
            </a:r>
            <a:endParaRPr lang="cs-CZ" sz="5400" dirty="0" smtClean="0">
              <a:solidFill>
                <a:schemeClr val="tx2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195513" y="2060575"/>
            <a:ext cx="4464050" cy="1652588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Vegetable</a:t>
            </a:r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1444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275" y="144463"/>
            <a:ext cx="1828800" cy="180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44463"/>
            <a:ext cx="1677988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19732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036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38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75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75" y="1444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476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9478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37766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7911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385175" cy="1296144"/>
          </a:xfrm>
        </p:spPr>
        <p:txBody>
          <a:bodyPr/>
          <a:lstStyle/>
          <a:p>
            <a:r>
              <a:rPr lang="cs-CZ" dirty="0" smtClean="0"/>
              <a:t>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Dividing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vegetable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44824"/>
            <a:ext cx="8007350" cy="5400600"/>
          </a:xfrm>
        </p:spPr>
        <p:txBody>
          <a:bodyPr/>
          <a:lstStyle/>
          <a:p>
            <a:pPr>
              <a:buClr>
                <a:srgbClr val="99FF66"/>
              </a:buClr>
            </a:pPr>
            <a:r>
              <a:rPr lang="cs-CZ" b="1" dirty="0" err="1">
                <a:solidFill>
                  <a:srgbClr val="FFFFB7">
                    <a:lumMod val="75000"/>
                  </a:srgbClr>
                </a:solidFill>
                <a:effectLst/>
                <a:latin typeface="Calibri"/>
                <a:ea typeface="Calibri"/>
                <a:cs typeface="Times New Roman"/>
              </a:rPr>
              <a:t>Root</a:t>
            </a:r>
            <a:r>
              <a:rPr lang="cs-CZ" b="1" dirty="0">
                <a:solidFill>
                  <a:srgbClr val="FFFFB7">
                    <a:lumMod val="75000"/>
                  </a:srgbClr>
                </a:solidFill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(kořenová) –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carrot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parsley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cellery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horseradish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radish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beet-root</a:t>
            </a:r>
            <a:r>
              <a:rPr lang="cs-CZ" b="1" dirty="0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effectLst/>
                <a:latin typeface="Calibri"/>
                <a:ea typeface="Calibri"/>
                <a:cs typeface="Times New Roman"/>
              </a:rPr>
              <a:t>turnip</a:t>
            </a:r>
            <a:endParaRPr lang="cs-CZ" b="1" dirty="0">
              <a:solidFill>
                <a:srgbClr val="FFFFFF"/>
              </a:solidFill>
              <a:effectLst/>
              <a:latin typeface="Calibri"/>
              <a:ea typeface="Calibri"/>
              <a:cs typeface="Times New Roman"/>
            </a:endParaRPr>
          </a:p>
          <a:p>
            <a:pPr lvl="0">
              <a:buClr>
                <a:srgbClr val="99FF66"/>
              </a:buClr>
            </a:pPr>
            <a:endParaRPr lang="cs-CZ" i="1" dirty="0">
              <a:solidFill>
                <a:srgbClr val="FFFFFF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331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434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1561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251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3797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385175" cy="1296144"/>
          </a:xfrm>
        </p:spPr>
        <p:txBody>
          <a:bodyPr/>
          <a:lstStyle/>
          <a:p>
            <a:r>
              <a:rPr lang="cs-CZ" dirty="0" smtClean="0"/>
              <a:t>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Dividing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vegetable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365" y="1700808"/>
            <a:ext cx="8007350" cy="5400600"/>
          </a:xfrm>
        </p:spPr>
        <p:txBody>
          <a:bodyPr/>
          <a:lstStyle/>
          <a:p>
            <a:r>
              <a:rPr lang="cs-CZ" b="1" dirty="0" err="1">
                <a:solidFill>
                  <a:schemeClr val="tx2">
                    <a:lumMod val="75000"/>
                  </a:schemeClr>
                </a:solidFill>
              </a:rPr>
              <a:t>Stalk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>
                <a:latin typeface="Calibri" pitchFamily="34" charset="0"/>
                <a:cs typeface="Calibri" pitchFamily="34" charset="0"/>
              </a:rPr>
              <a:t>(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koštálová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) –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cabbage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Chinese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cabbage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Brussels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sprouts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kohlrabi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cauliflower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</a:t>
            </a:r>
            <a:r>
              <a:rPr lang="cs-CZ" b="1" dirty="0" err="1">
                <a:latin typeface="Calibri" pitchFamily="34" charset="0"/>
                <a:cs typeface="Calibri" pitchFamily="34" charset="0"/>
              </a:rPr>
              <a:t>broccoli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7251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918" y="47182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9736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</a:rPr>
              <a:t>Dividing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</a:rPr>
              <a:t>vegetable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68760"/>
            <a:ext cx="8007350" cy="3816424"/>
          </a:xfrm>
        </p:spPr>
        <p:txBody>
          <a:bodyPr/>
          <a:lstStyle/>
          <a:p>
            <a:pPr marL="0" indent="0">
              <a:buNone/>
            </a:pPr>
            <a:endParaRPr lang="cs-CZ" b="1" dirty="0"/>
          </a:p>
          <a:p>
            <a:pPr lvl="0">
              <a:buClr>
                <a:srgbClr val="99FF66"/>
              </a:buClr>
            </a:pPr>
            <a:r>
              <a:rPr lang="cs-CZ" b="1" dirty="0" err="1">
                <a:solidFill>
                  <a:srgbClr val="FFFFB7">
                    <a:lumMod val="75000"/>
                  </a:srgbClr>
                </a:solidFill>
                <a:latin typeface="Calibri"/>
                <a:ea typeface="Calibri"/>
                <a:cs typeface="Times New Roman"/>
              </a:rPr>
              <a:t>Onion</a:t>
            </a:r>
            <a:r>
              <a:rPr lang="cs-CZ" b="1" dirty="0">
                <a:solidFill>
                  <a:srgbClr val="FFFFB7">
                    <a:lumMod val="75000"/>
                  </a:srgb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cs-CZ" b="1" dirty="0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(cibulová) – </a:t>
            </a:r>
            <a:r>
              <a:rPr lang="cs-CZ" b="1" dirty="0" err="1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onion</a:t>
            </a:r>
            <a:r>
              <a:rPr lang="cs-CZ" b="1" dirty="0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garlic</a:t>
            </a:r>
            <a:r>
              <a:rPr lang="cs-CZ" b="1" dirty="0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leek</a:t>
            </a:r>
            <a:r>
              <a:rPr lang="cs-CZ" b="1" dirty="0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cs-CZ" b="1" dirty="0" err="1">
                <a:solidFill>
                  <a:srgbClr val="FFFFFF"/>
                </a:solidFill>
                <a:latin typeface="Calibri"/>
                <a:ea typeface="Calibri"/>
                <a:cs typeface="Times New Roman"/>
              </a:rPr>
              <a:t>chive</a:t>
            </a:r>
            <a:endParaRPr lang="cs-CZ" b="1" dirty="0">
              <a:solidFill>
                <a:srgbClr val="FFFFFF"/>
              </a:solidFill>
              <a:latin typeface="Calibri"/>
              <a:ea typeface="Calibri"/>
              <a:cs typeface="Times New Roman"/>
            </a:endParaRPr>
          </a:p>
          <a:p>
            <a:pPr lvl="0">
              <a:buClr>
                <a:srgbClr val="99FF66"/>
              </a:buClr>
            </a:pPr>
            <a:r>
              <a:rPr lang="cs-CZ" b="1" dirty="0" err="1">
                <a:solidFill>
                  <a:srgbClr val="FFFFB7">
                    <a:lumMod val="75000"/>
                  </a:srgbClr>
                </a:solidFill>
              </a:rPr>
              <a:t>Leaf</a:t>
            </a:r>
            <a:r>
              <a:rPr lang="cs-CZ" b="1" dirty="0">
                <a:solidFill>
                  <a:srgbClr val="FFFFB7">
                    <a:lumMod val="90000"/>
                  </a:srgbClr>
                </a:solidFill>
              </a:rPr>
              <a:t> </a:t>
            </a:r>
            <a:r>
              <a:rPr lang="cs-CZ" b="1" dirty="0">
                <a:solidFill>
                  <a:srgbClr val="FFFFFF"/>
                </a:solidFill>
              </a:rPr>
              <a:t>(listová) – </a:t>
            </a:r>
            <a:r>
              <a:rPr lang="cs-CZ" b="1" dirty="0" err="1">
                <a:solidFill>
                  <a:srgbClr val="FFFFFF"/>
                </a:solidFill>
              </a:rPr>
              <a:t>lettuce</a:t>
            </a:r>
            <a:r>
              <a:rPr lang="cs-CZ" b="1" dirty="0">
                <a:solidFill>
                  <a:srgbClr val="FFFFFF"/>
                </a:solidFill>
              </a:rPr>
              <a:t>, </a:t>
            </a:r>
            <a:r>
              <a:rPr lang="cs-CZ" b="1" dirty="0" err="1">
                <a:solidFill>
                  <a:srgbClr val="FFFFFF"/>
                </a:solidFill>
              </a:rPr>
              <a:t>spinach</a:t>
            </a:r>
            <a:endParaRPr lang="cs-CZ" b="1" dirty="0">
              <a:solidFill>
                <a:srgbClr val="FFFFFF"/>
              </a:solidFill>
            </a:endParaRPr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99592" y="2533370"/>
            <a:ext cx="5958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lnSpc>
                <a:spcPct val="115000"/>
              </a:lnSpc>
              <a:spcBef>
                <a:spcPct val="20000"/>
              </a:spcBef>
              <a:buClr>
                <a:srgbClr val="99FF66"/>
              </a:buClr>
              <a:buFont typeface="+mj-lt"/>
              <a:buAutoNum type="alphaLcParenR"/>
            </a:pPr>
            <a:endParaRPr lang="cs-CZ" sz="3200" b="1" kern="0" dirty="0" smtClean="0">
              <a:solidFill>
                <a:srgbClr val="FFFFFF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eaLnBrk="0" fontAlgn="base" hangingPunct="0">
              <a:lnSpc>
                <a:spcPct val="115000"/>
              </a:lnSpc>
              <a:spcBef>
                <a:spcPct val="20000"/>
              </a:spcBef>
              <a:buClr>
                <a:srgbClr val="99FF66"/>
              </a:buClr>
              <a:buFont typeface="+mj-lt"/>
              <a:buAutoNum type="alphaLcParenR"/>
            </a:pPr>
            <a:endParaRPr lang="cs-CZ" sz="3200" b="1" kern="0" dirty="0">
              <a:solidFill>
                <a:srgbClr val="FFFFFF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626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947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3651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325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Dividing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vegetable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12776"/>
            <a:ext cx="8007350" cy="4683224"/>
          </a:xfrm>
        </p:spPr>
        <p:txBody>
          <a:bodyPr/>
          <a:lstStyle/>
          <a:p>
            <a:r>
              <a:rPr lang="cs-CZ" b="1" dirty="0" err="1">
                <a:solidFill>
                  <a:schemeClr val="tx2">
                    <a:lumMod val="75000"/>
                  </a:schemeClr>
                </a:solidFill>
              </a:rPr>
              <a:t>Fruit</a:t>
            </a:r>
            <a:r>
              <a:rPr lang="cs-CZ" b="1" dirty="0"/>
              <a:t> (plodová) – </a:t>
            </a:r>
            <a:r>
              <a:rPr lang="cs-CZ" b="1" dirty="0" err="1"/>
              <a:t>cucumber</a:t>
            </a:r>
            <a:r>
              <a:rPr lang="cs-CZ" b="1" dirty="0"/>
              <a:t>, </a:t>
            </a:r>
            <a:r>
              <a:rPr lang="cs-CZ" b="1" dirty="0" err="1"/>
              <a:t>tomato</a:t>
            </a:r>
            <a:r>
              <a:rPr lang="cs-CZ" b="1" dirty="0"/>
              <a:t>, </a:t>
            </a:r>
            <a:r>
              <a:rPr lang="cs-CZ" b="1" dirty="0" err="1"/>
              <a:t>pepper</a:t>
            </a:r>
            <a:r>
              <a:rPr lang="cs-CZ" b="1" dirty="0"/>
              <a:t>, </a:t>
            </a:r>
            <a:r>
              <a:rPr lang="cs-CZ" b="1" dirty="0" err="1"/>
              <a:t>pumpkin</a:t>
            </a:r>
            <a:r>
              <a:rPr lang="cs-CZ" b="1" dirty="0"/>
              <a:t>, </a:t>
            </a:r>
            <a:r>
              <a:rPr lang="cs-CZ" b="1" dirty="0" err="1"/>
              <a:t>eggplant</a:t>
            </a:r>
            <a:r>
              <a:rPr lang="cs-CZ" b="1" dirty="0"/>
              <a:t>, </a:t>
            </a:r>
            <a:r>
              <a:rPr lang="cs-CZ" b="1" dirty="0" err="1"/>
              <a:t>zucchini</a:t>
            </a:r>
            <a:r>
              <a:rPr lang="cs-CZ" b="1" dirty="0"/>
              <a:t>, </a:t>
            </a:r>
            <a:r>
              <a:rPr lang="cs-CZ" b="1" dirty="0" err="1"/>
              <a:t>pea</a:t>
            </a:r>
            <a:r>
              <a:rPr lang="cs-CZ" b="1" dirty="0"/>
              <a:t>, </a:t>
            </a:r>
            <a:r>
              <a:rPr lang="cs-CZ" b="1" dirty="0" err="1"/>
              <a:t>bean</a:t>
            </a:r>
            <a:r>
              <a:rPr lang="cs-CZ" b="1" dirty="0"/>
              <a:t>, </a:t>
            </a:r>
            <a:r>
              <a:rPr lang="cs-CZ" b="1" dirty="0" err="1"/>
              <a:t>melon</a:t>
            </a:r>
            <a:endParaRPr lang="cs-CZ" b="1" dirty="0"/>
          </a:p>
          <a:p>
            <a:r>
              <a:rPr lang="cs-CZ" b="1" dirty="0" err="1">
                <a:solidFill>
                  <a:schemeClr val="tx2">
                    <a:lumMod val="75000"/>
                  </a:schemeClr>
                </a:solidFill>
              </a:rPr>
              <a:t>Delicate</a:t>
            </a:r>
            <a:r>
              <a:rPr lang="cs-CZ" b="1" dirty="0"/>
              <a:t> (lahůdková) – </a:t>
            </a:r>
            <a:r>
              <a:rPr lang="cs-CZ" b="1" dirty="0" err="1"/>
              <a:t>dill</a:t>
            </a:r>
            <a:r>
              <a:rPr lang="cs-CZ" b="1" dirty="0"/>
              <a:t>, </a:t>
            </a:r>
            <a:r>
              <a:rPr lang="cs-CZ" b="1" dirty="0" err="1"/>
              <a:t>asparagus</a:t>
            </a:r>
            <a:r>
              <a:rPr lang="cs-CZ" b="1" dirty="0"/>
              <a:t>, </a:t>
            </a:r>
            <a:r>
              <a:rPr lang="cs-CZ" b="1" dirty="0" err="1"/>
              <a:t>rhubarb</a:t>
            </a:r>
            <a:endParaRPr lang="cs-CZ" b="1" dirty="0"/>
          </a:p>
          <a:p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3048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81682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080" y="43434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81682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2327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747464"/>
            <a:ext cx="8446839" cy="2423865"/>
          </a:xfrm>
        </p:spPr>
        <p:txBody>
          <a:bodyPr/>
          <a:lstStyle/>
          <a:p>
            <a:r>
              <a:rPr lang="cs-CZ" sz="3200" dirty="0" smtClean="0"/>
              <a:t>  </a:t>
            </a:r>
            <a:br>
              <a:rPr lang="cs-CZ" sz="3200" dirty="0" smtClean="0"/>
            </a:br>
            <a:r>
              <a:rPr lang="cs-CZ" sz="3200" dirty="0" smtClean="0"/>
              <a:t>   </a:t>
            </a:r>
            <a:r>
              <a:rPr lang="cs-CZ" sz="3200" dirty="0" err="1" smtClean="0"/>
              <a:t>Worksheet</a:t>
            </a:r>
            <a:r>
              <a:rPr lang="cs-CZ" sz="3200" dirty="0" smtClean="0"/>
              <a:t> N.1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196752"/>
            <a:ext cx="8233990" cy="4899248"/>
          </a:xfrm>
        </p:spPr>
        <p:txBody>
          <a:bodyPr/>
          <a:lstStyle/>
          <a:p>
            <a:r>
              <a:rPr lang="cs-CZ" sz="2400" b="1" dirty="0" err="1" smtClean="0"/>
              <a:t>Name</a:t>
            </a:r>
            <a:r>
              <a:rPr lang="cs-CZ" sz="2400" b="1" dirty="0" smtClean="0"/>
              <a:t> in </a:t>
            </a:r>
            <a:r>
              <a:rPr lang="cs-CZ" sz="2400" b="1" dirty="0" err="1" smtClean="0"/>
              <a:t>English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268760"/>
            <a:ext cx="4680520" cy="5427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1114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</a:t>
            </a:r>
            <a:r>
              <a:rPr lang="cs-CZ" sz="4000" dirty="0" err="1" smtClean="0"/>
              <a:t>Worksheet</a:t>
            </a:r>
            <a:r>
              <a:rPr lang="cs-CZ" sz="4000" dirty="0" smtClean="0"/>
              <a:t> N.1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</a:t>
            </a:r>
            <a:r>
              <a:rPr lang="cs-CZ" sz="3200" dirty="0" err="1" smtClean="0"/>
              <a:t>Right</a:t>
            </a:r>
            <a:r>
              <a:rPr lang="cs-CZ" sz="3200" dirty="0" smtClean="0"/>
              <a:t> </a:t>
            </a:r>
            <a:r>
              <a:rPr lang="cs-CZ" sz="3200" dirty="0" err="1" smtClean="0"/>
              <a:t>answer</a:t>
            </a:r>
            <a:r>
              <a:rPr lang="cs-CZ" sz="3200" smtClean="0"/>
              <a:t>: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05509504"/>
              </p:ext>
            </p:extLst>
          </p:nvPr>
        </p:nvGraphicFramePr>
        <p:xfrm>
          <a:off x="539554" y="1916832"/>
          <a:ext cx="8233990" cy="4320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798"/>
                <a:gridCol w="1646798"/>
                <a:gridCol w="1646798"/>
                <a:gridCol w="1646798"/>
                <a:gridCol w="1646798"/>
              </a:tblGrid>
              <a:tr h="5542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427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artichokes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potato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broccoli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celery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garlic</a:t>
                      </a:r>
                      <a:endParaRPr lang="cs-CZ" dirty="0"/>
                    </a:p>
                  </a:txBody>
                  <a:tcPr/>
                </a:tc>
              </a:tr>
              <a:tr h="7177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onion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lentil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zucchini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pumpkin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bean</a:t>
                      </a:r>
                      <a:endParaRPr lang="cs-CZ" dirty="0"/>
                    </a:p>
                  </a:txBody>
                  <a:tcPr/>
                </a:tc>
              </a:tr>
              <a:tr h="55427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peas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asparagus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cabbage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kohlrabi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corn</a:t>
                      </a:r>
                      <a:endParaRPr lang="cs-CZ" dirty="0"/>
                    </a:p>
                  </a:txBody>
                  <a:tcPr/>
                </a:tc>
              </a:tr>
              <a:tr h="55427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cauliflower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eggplant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carrot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cucumber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pepper</a:t>
                      </a:r>
                      <a:endParaRPr lang="cs-CZ" dirty="0"/>
                    </a:p>
                  </a:txBody>
                  <a:tcPr/>
                </a:tc>
              </a:tr>
              <a:tr h="138568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parsnip</a:t>
                      </a:r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err="1" smtClean="0"/>
                        <a:t>radish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chive</a:t>
                      </a:r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err="1" smtClean="0"/>
                        <a:t>beet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parsley</a:t>
                      </a:r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err="1" smtClean="0"/>
                        <a:t>lettuce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leek</a:t>
                      </a:r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err="1" smtClean="0"/>
                        <a:t>spinach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tomato</a:t>
                      </a:r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err="1" smtClean="0"/>
                        <a:t>cabbage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27546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12776"/>
            <a:ext cx="8007350" cy="4683224"/>
          </a:xfrm>
        </p:spPr>
        <p:txBody>
          <a:bodyPr/>
          <a:lstStyle/>
          <a:p>
            <a:r>
              <a:rPr lang="cs-CZ" sz="2000" dirty="0">
                <a:solidFill>
                  <a:schemeClr val="tx2"/>
                </a:solidFill>
                <a:hlinkClick r:id="rId2"/>
              </a:rPr>
              <a:t>http://api.ning.com/files/-</a:t>
            </a:r>
            <a:r>
              <a:rPr lang="cs-CZ" sz="1800" dirty="0">
                <a:solidFill>
                  <a:schemeClr val="tx2"/>
                </a:solidFill>
                <a:hlinkClick r:id="rId2"/>
              </a:rPr>
              <a:t>GGJ7SiSWqfTc8YfZctYRdYpvg4nF8mw7uP--*</a:t>
            </a:r>
            <a:r>
              <a:rPr lang="cs-CZ" sz="1800" dirty="0" smtClean="0">
                <a:solidFill>
                  <a:schemeClr val="tx2"/>
                </a:solidFill>
                <a:hlinkClick r:id="rId2"/>
              </a:rPr>
              <a:t>vTmlZVi0ipESGR9SFYgVEoiG8a5XFy1tvRE1P*P4yjO*3ZbYyht2ttQXor/Zelenina.jpg</a:t>
            </a:r>
            <a:endParaRPr lang="cs-CZ" sz="1800" dirty="0" smtClean="0">
              <a:solidFill>
                <a:schemeClr val="tx2"/>
              </a:solidFill>
            </a:endParaRPr>
          </a:p>
          <a:p>
            <a:pPr>
              <a:buClr>
                <a:srgbClr val="99FF66"/>
              </a:buClr>
            </a:pPr>
            <a:r>
              <a:rPr lang="cs-CZ" sz="2000" dirty="0">
                <a:solidFill>
                  <a:schemeClr val="bg1">
                    <a:lumMod val="40000"/>
                    <a:lumOff val="60000"/>
                  </a:schemeClr>
                </a:solidFill>
              </a:rPr>
              <a:t>Svobodová, Eva. Angličtina v gastronomii. </a:t>
            </a:r>
            <a:r>
              <a:rPr lang="cs-CZ" sz="2000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Praha</a:t>
            </a:r>
            <a:r>
              <a:rPr lang="cs-CZ" sz="2000" dirty="0">
                <a:solidFill>
                  <a:schemeClr val="bg1">
                    <a:lumMod val="40000"/>
                    <a:lumOff val="60000"/>
                  </a:schemeClr>
                </a:solidFill>
              </a:rPr>
              <a:t>:  nakladatelství Informatorium, 2002, </a:t>
            </a:r>
            <a:r>
              <a:rPr lang="cs-CZ" sz="2000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ISBN80-86073-94-7</a:t>
            </a:r>
          </a:p>
          <a:p>
            <a:pPr>
              <a:buClr>
                <a:srgbClr val="99FF66"/>
              </a:buClr>
            </a:pPr>
            <a:r>
              <a:rPr lang="cs-CZ" sz="2000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www.office.</a:t>
            </a:r>
            <a:r>
              <a:rPr lang="cs-CZ" sz="2000" dirty="0" err="1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microsoft</a:t>
            </a:r>
            <a:r>
              <a:rPr lang="cs-CZ" sz="2000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,</a:t>
            </a:r>
            <a:r>
              <a:rPr lang="cs-CZ" sz="200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com</a:t>
            </a:r>
            <a:endParaRPr lang="cs-CZ" dirty="0">
              <a:solidFill>
                <a:schemeClr val="bg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845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241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Vrstvy skla</vt:lpstr>
      <vt:lpstr>  Digitální učební materiál    </vt:lpstr>
      <vt:lpstr>Snímek 2</vt:lpstr>
      <vt:lpstr>   Dividing of vegetable</vt:lpstr>
      <vt:lpstr>   Dividing of vegetable</vt:lpstr>
      <vt:lpstr>     Dividing of vegetable</vt:lpstr>
      <vt:lpstr>    Dividing of vegetable</vt:lpstr>
      <vt:lpstr>      Worksheet N.1 </vt:lpstr>
      <vt:lpstr>        Worksheet N.1            Right answer:</vt:lpstr>
      <vt:lpstr>  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Cross</dc:creator>
  <cp:lastModifiedBy>Dum</cp:lastModifiedBy>
  <cp:revision>33</cp:revision>
  <dcterms:created xsi:type="dcterms:W3CDTF">2012-10-14T15:36:16Z</dcterms:created>
  <dcterms:modified xsi:type="dcterms:W3CDTF">2013-04-12T20:57:51Z</dcterms:modified>
</cp:coreProperties>
</file>