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7" r:id="rId3"/>
    <p:sldId id="258" r:id="rId4"/>
    <p:sldId id="259" r:id="rId5"/>
    <p:sldId id="261" r:id="rId6"/>
    <p:sldId id="262" r:id="rId7"/>
    <p:sldId id="263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946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5079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2793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7405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0420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7879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719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1848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2292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8237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0342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0693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22000"/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8F10A-26A8-4141-9541-FC3821C62DFC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7EFB8-7D83-4B89-9F0D-AFA1BBB8E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1969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291346"/>
              </p:ext>
            </p:extLst>
          </p:nvPr>
        </p:nvGraphicFramePr>
        <p:xfrm>
          <a:off x="827584" y="1412776"/>
          <a:ext cx="7489825" cy="4153240"/>
        </p:xfrm>
        <a:graphic>
          <a:graphicData uri="http://schemas.openxmlformats.org/drawingml/2006/table">
            <a:tbl>
              <a:tblPr/>
              <a:tblGrid>
                <a:gridCol w="2024062"/>
                <a:gridCol w="5465763"/>
              </a:tblGrid>
              <a:tr h="500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CZ.1.07/1.5.00/34.0124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entury Gothic" pitchFamily="34" charset="0"/>
                        <a:cs typeface="Arial" charset="0"/>
                      </a:endParaRP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DUM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VY_3_INOVACE_ANJ8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Arial" charset="0"/>
                      </a:endParaRP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SPŠ a SOŠGS Most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Předmět 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ANJ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Tematický okruh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Anglicky mluvící země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Téma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Austrálie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Ročník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3, 4 - gastronomie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Jméno autora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Pavel Němec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Datum tvorby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14.10.2012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Anotace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entury Gothic" pitchFamily="34" charset="0"/>
                          <a:cs typeface="Arial" charset="0"/>
                        </a:rPr>
                        <a:t>Prezentace slouží  k výkladu tématu Anglicky mluvící země , zároveň  lze tuto prezentaci využít jako materiálu pro opakování  a  prověřování  znalostí  žáků.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835696" y="260648"/>
            <a:ext cx="576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DIGITÁLNÍ</a:t>
            </a:r>
            <a:r>
              <a:rPr lang="cs-CZ" dirty="0" smtClean="0"/>
              <a:t> </a:t>
            </a:r>
            <a:r>
              <a:rPr lang="cs-CZ" sz="3200" dirty="0" smtClean="0"/>
              <a:t>UČEBNÍ MATERIÁL</a:t>
            </a:r>
            <a:endParaRPr lang="cs-CZ" dirty="0"/>
          </a:p>
        </p:txBody>
      </p:sp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3713" y="5661248"/>
            <a:ext cx="5761037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30843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Commonwealth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of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Australia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925144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err="1" smtClean="0"/>
              <a:t>Location</a:t>
            </a:r>
            <a:r>
              <a:rPr lang="cs-CZ" b="1" dirty="0" smtClean="0"/>
              <a:t>:			</a:t>
            </a:r>
            <a:r>
              <a:rPr lang="en-US" b="1" dirty="0" smtClean="0"/>
              <a:t>Oceania, continent </a:t>
            </a:r>
            <a:r>
              <a:rPr lang="cs-CZ" b="1" dirty="0" smtClean="0"/>
              <a:t>						</a:t>
            </a:r>
            <a:r>
              <a:rPr lang="en-US" b="1" dirty="0" smtClean="0"/>
              <a:t>between the Indian Ocean </a:t>
            </a:r>
            <a:r>
              <a:rPr lang="cs-CZ" b="1" dirty="0" smtClean="0"/>
              <a:t>					</a:t>
            </a:r>
            <a:r>
              <a:rPr lang="en-US" b="1" dirty="0" smtClean="0"/>
              <a:t>and the South Pacific Ocean</a:t>
            </a:r>
            <a:endParaRPr lang="cs-CZ" b="1" dirty="0" smtClean="0"/>
          </a:p>
          <a:p>
            <a:r>
              <a:rPr lang="cs-CZ" b="1" dirty="0" err="1" smtClean="0"/>
              <a:t>Highest</a:t>
            </a:r>
            <a:r>
              <a:rPr lang="cs-CZ" b="1" dirty="0" smtClean="0"/>
              <a:t> point:		Mount </a:t>
            </a:r>
            <a:r>
              <a:rPr lang="cs-CZ" b="1" dirty="0" err="1" smtClean="0"/>
              <a:t>Kosciuszko</a:t>
            </a:r>
            <a:r>
              <a:rPr lang="cs-CZ" b="1" dirty="0" smtClean="0"/>
              <a:t> 2,229 m</a:t>
            </a:r>
            <a:endParaRPr lang="cs-CZ" b="1" dirty="0" smtClean="0">
              <a:effectLst/>
            </a:endParaRPr>
          </a:p>
          <a:p>
            <a:r>
              <a:rPr lang="cs-CZ" b="1" dirty="0" err="1" smtClean="0">
                <a:effectLst/>
              </a:rPr>
              <a:t>Head</a:t>
            </a:r>
            <a:r>
              <a:rPr lang="cs-CZ" b="1" dirty="0" smtClean="0">
                <a:effectLst/>
              </a:rPr>
              <a:t> </a:t>
            </a:r>
            <a:r>
              <a:rPr lang="cs-CZ" b="1" dirty="0" err="1" smtClean="0">
                <a:effectLst/>
              </a:rPr>
              <a:t>of</a:t>
            </a:r>
            <a:r>
              <a:rPr lang="cs-CZ" b="1" dirty="0" smtClean="0">
                <a:effectLst/>
              </a:rPr>
              <a:t> </a:t>
            </a:r>
            <a:r>
              <a:rPr lang="cs-CZ" b="1" dirty="0" err="1" smtClean="0">
                <a:effectLst/>
              </a:rPr>
              <a:t>state</a:t>
            </a:r>
            <a:r>
              <a:rPr lang="cs-CZ" b="1" dirty="0" smtClean="0">
                <a:effectLst/>
              </a:rPr>
              <a:t>:		</a:t>
            </a:r>
            <a:r>
              <a:rPr lang="cs-CZ" b="1" dirty="0" err="1" smtClean="0">
                <a:effectLst/>
              </a:rPr>
              <a:t>Engl</a:t>
            </a:r>
            <a:r>
              <a:rPr lang="cs-CZ" b="1" dirty="0" err="1" smtClean="0"/>
              <a:t>ish</a:t>
            </a:r>
            <a:r>
              <a:rPr lang="cs-CZ" b="1" dirty="0" smtClean="0">
                <a:effectLst/>
              </a:rPr>
              <a:t> </a:t>
            </a:r>
            <a:r>
              <a:rPr lang="cs-CZ" b="1" dirty="0" err="1" smtClean="0">
                <a:effectLst/>
              </a:rPr>
              <a:t>Queen</a:t>
            </a:r>
            <a:endParaRPr lang="cs-CZ" b="1" dirty="0" smtClean="0">
              <a:effectLst/>
            </a:endParaRPr>
          </a:p>
          <a:p>
            <a:r>
              <a:rPr lang="cs-CZ" b="1" dirty="0" err="1" smtClean="0">
                <a:effectLst/>
              </a:rPr>
              <a:t>Capital</a:t>
            </a:r>
            <a:r>
              <a:rPr lang="cs-CZ" b="1" dirty="0" smtClean="0">
                <a:effectLst/>
              </a:rPr>
              <a:t>:			</a:t>
            </a:r>
            <a:r>
              <a:rPr lang="cs-CZ" b="1" dirty="0" err="1" smtClean="0">
                <a:effectLst/>
              </a:rPr>
              <a:t>Canberra</a:t>
            </a:r>
            <a:endParaRPr lang="cs-CZ" b="1" dirty="0" smtClean="0">
              <a:effectLst/>
            </a:endParaRPr>
          </a:p>
          <a:p>
            <a:r>
              <a:rPr lang="cs-CZ" b="1" dirty="0" err="1" smtClean="0"/>
              <a:t>Admin</a:t>
            </a:r>
            <a:r>
              <a:rPr lang="cs-CZ" b="1" dirty="0" smtClean="0"/>
              <a:t>. </a:t>
            </a:r>
            <a:r>
              <a:rPr lang="cs-CZ" b="1" smtClean="0"/>
              <a:t>Division:</a:t>
            </a:r>
            <a:r>
              <a:rPr lang="cs-CZ" b="1" dirty="0" smtClean="0"/>
              <a:t>	</a:t>
            </a:r>
            <a:r>
              <a:rPr lang="en-US" b="1" dirty="0" smtClean="0"/>
              <a:t>6 states and 2 territories</a:t>
            </a:r>
            <a:endParaRPr lang="cs-CZ" b="1" dirty="0" smtClean="0">
              <a:effectLst/>
            </a:endParaRPr>
          </a:p>
          <a:p>
            <a:r>
              <a:rPr lang="cs-CZ" b="1" dirty="0" err="1" smtClean="0"/>
              <a:t>Official</a:t>
            </a:r>
            <a:r>
              <a:rPr lang="cs-CZ" b="1" dirty="0" smtClean="0"/>
              <a:t> </a:t>
            </a:r>
            <a:r>
              <a:rPr lang="cs-CZ" b="1" dirty="0" err="1" smtClean="0"/>
              <a:t>language</a:t>
            </a:r>
            <a:r>
              <a:rPr lang="cs-CZ" b="1" dirty="0" smtClean="0"/>
              <a:t>:	</a:t>
            </a:r>
            <a:r>
              <a:rPr lang="cs-CZ" b="1" dirty="0" err="1" smtClean="0"/>
              <a:t>English</a:t>
            </a:r>
            <a:endParaRPr lang="cs-CZ" b="1" dirty="0" smtClean="0"/>
          </a:p>
          <a:p>
            <a:r>
              <a:rPr lang="cs-CZ" b="1" dirty="0" err="1" smtClean="0">
                <a:effectLst/>
              </a:rPr>
              <a:t>Currency</a:t>
            </a:r>
            <a:r>
              <a:rPr lang="cs-CZ" b="1" dirty="0" smtClean="0">
                <a:effectLst/>
              </a:rPr>
              <a:t>:		AUS Dollar</a:t>
            </a:r>
          </a:p>
          <a:p>
            <a:r>
              <a:rPr lang="cs-CZ" b="1" dirty="0" err="1" smtClean="0"/>
              <a:t>Population</a:t>
            </a:r>
            <a:r>
              <a:rPr lang="cs-CZ" b="1" dirty="0" smtClean="0"/>
              <a:t>:		22,015,576 (</a:t>
            </a:r>
            <a:r>
              <a:rPr lang="cs-CZ" b="1" dirty="0" err="1" smtClean="0"/>
              <a:t>July</a:t>
            </a:r>
            <a:r>
              <a:rPr lang="cs-CZ" b="1" dirty="0" smtClean="0"/>
              <a:t> 2012 </a:t>
            </a:r>
            <a:r>
              <a:rPr lang="cs-CZ" b="1" dirty="0" err="1" smtClean="0"/>
              <a:t>est</a:t>
            </a:r>
            <a:r>
              <a:rPr lang="cs-CZ" b="1" dirty="0" smtClean="0"/>
              <a:t>.)</a:t>
            </a:r>
            <a:endParaRPr lang="cs-CZ" b="1" dirty="0" smtClean="0">
              <a:effectLst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9378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err="1" smtClean="0">
                <a:solidFill>
                  <a:schemeClr val="tx2">
                    <a:lumMod val="75000"/>
                  </a:schemeClr>
                </a:solidFill>
              </a:rPr>
              <a:t>Commonwealth</a:t>
            </a:r>
            <a:r>
              <a:rPr lang="cs-CZ" sz="36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tx2">
                    <a:lumMod val="75000"/>
                  </a:schemeClr>
                </a:solidFill>
              </a:rPr>
              <a:t>of</a:t>
            </a:r>
            <a:r>
              <a:rPr lang="cs-CZ" sz="36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tx2">
                    <a:lumMod val="75000"/>
                  </a:schemeClr>
                </a:solidFill>
              </a:rPr>
              <a:t>Australia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err="1" smtClean="0"/>
              <a:t>Largest</a:t>
            </a:r>
            <a:r>
              <a:rPr lang="cs-CZ" b="1" dirty="0" smtClean="0"/>
              <a:t> </a:t>
            </a:r>
            <a:r>
              <a:rPr lang="cs-CZ" b="1" dirty="0" err="1" smtClean="0"/>
              <a:t>cities</a:t>
            </a:r>
            <a:r>
              <a:rPr lang="cs-CZ" b="1" dirty="0" smtClean="0"/>
              <a:t>:		Sydney, Melbourne, 					Brisbane, Perth</a:t>
            </a:r>
          </a:p>
          <a:p>
            <a:r>
              <a:rPr lang="cs-CZ" b="1" dirty="0" err="1" smtClean="0"/>
              <a:t>Nat</a:t>
            </a:r>
            <a:r>
              <a:rPr lang="cs-CZ" b="1" dirty="0" smtClean="0"/>
              <a:t>. </a:t>
            </a:r>
            <a:r>
              <a:rPr lang="cs-CZ" b="1" dirty="0" err="1" smtClean="0"/>
              <a:t>resources</a:t>
            </a:r>
            <a:r>
              <a:rPr lang="cs-CZ" b="1" dirty="0" smtClean="0"/>
              <a:t>:		</a:t>
            </a:r>
            <a:r>
              <a:rPr lang="cs-CZ" b="1" dirty="0" err="1" smtClean="0"/>
              <a:t>Coal</a:t>
            </a:r>
            <a:r>
              <a:rPr lang="cs-CZ" b="1" dirty="0" smtClean="0"/>
              <a:t>, iron, uranium, </a:t>
            </a:r>
            <a:r>
              <a:rPr lang="cs-CZ" b="1" dirty="0" err="1" smtClean="0"/>
              <a:t>gas</a:t>
            </a:r>
            <a:r>
              <a:rPr lang="cs-CZ" b="1" dirty="0" smtClean="0"/>
              <a:t>, 				</a:t>
            </a:r>
            <a:r>
              <a:rPr lang="cs-CZ" b="1" dirty="0" err="1" smtClean="0"/>
              <a:t>gold</a:t>
            </a:r>
            <a:r>
              <a:rPr lang="cs-CZ" b="1" dirty="0" smtClean="0"/>
              <a:t>, </a:t>
            </a:r>
            <a:r>
              <a:rPr lang="cs-CZ" b="1" dirty="0" err="1" smtClean="0"/>
              <a:t>nickel</a:t>
            </a:r>
            <a:r>
              <a:rPr lang="cs-CZ" b="1" dirty="0" smtClean="0"/>
              <a:t>, </a:t>
            </a:r>
            <a:r>
              <a:rPr lang="cs-CZ" b="1" dirty="0" err="1" smtClean="0"/>
              <a:t>tin</a:t>
            </a:r>
            <a:r>
              <a:rPr lang="cs-CZ" b="1" dirty="0" smtClean="0"/>
              <a:t>, </a:t>
            </a:r>
            <a:r>
              <a:rPr lang="cs-CZ" b="1" dirty="0" err="1" smtClean="0"/>
              <a:t>copper</a:t>
            </a:r>
            <a:endParaRPr lang="cs-CZ" b="1" dirty="0"/>
          </a:p>
          <a:p>
            <a:r>
              <a:rPr lang="cs-CZ" b="1" dirty="0" err="1" smtClean="0"/>
              <a:t>Industries</a:t>
            </a:r>
            <a:r>
              <a:rPr lang="cs-CZ" b="1" dirty="0" smtClean="0"/>
              <a:t>:		</a:t>
            </a:r>
            <a:r>
              <a:rPr lang="en-US" b="1" dirty="0" smtClean="0"/>
              <a:t>mining, industrial and </a:t>
            </a:r>
            <a:r>
              <a:rPr lang="cs-CZ" b="1" dirty="0" smtClean="0"/>
              <a:t>					</a:t>
            </a:r>
            <a:r>
              <a:rPr lang="en-US" b="1" dirty="0" smtClean="0"/>
              <a:t>transportation equipment, </a:t>
            </a:r>
            <a:r>
              <a:rPr lang="cs-CZ" b="1" dirty="0" smtClean="0"/>
              <a:t>				</a:t>
            </a:r>
            <a:r>
              <a:rPr lang="en-US" b="1" dirty="0" smtClean="0"/>
              <a:t>food processing, chemicals, </a:t>
            </a:r>
            <a:r>
              <a:rPr lang="cs-CZ" b="1" dirty="0" smtClean="0"/>
              <a:t>				</a:t>
            </a:r>
            <a:r>
              <a:rPr lang="en-US" b="1" dirty="0" smtClean="0"/>
              <a:t>steel</a:t>
            </a:r>
            <a:endParaRPr lang="cs-CZ" b="1" dirty="0" smtClean="0"/>
          </a:p>
          <a:p>
            <a:r>
              <a:rPr lang="cs-CZ" b="1" dirty="0" err="1" smtClean="0"/>
              <a:t>Agriculture</a:t>
            </a:r>
            <a:r>
              <a:rPr lang="cs-CZ" b="1" dirty="0" smtClean="0"/>
              <a:t>:		</a:t>
            </a:r>
            <a:r>
              <a:rPr lang="en-US" b="1" dirty="0" smtClean="0"/>
              <a:t>wheat, barley, sugarcane, </a:t>
            </a:r>
            <a:r>
              <a:rPr lang="cs-CZ" b="1" dirty="0" smtClean="0"/>
              <a:t>				</a:t>
            </a:r>
            <a:r>
              <a:rPr lang="en-US" b="1" dirty="0" smtClean="0"/>
              <a:t>fruits</a:t>
            </a:r>
            <a:r>
              <a:rPr lang="cs-CZ" b="1" dirty="0" smtClean="0"/>
              <a:t>,</a:t>
            </a:r>
            <a:r>
              <a:rPr lang="en-US" b="1" dirty="0" smtClean="0"/>
              <a:t> cattle, sheep, poultry</a:t>
            </a:r>
            <a:endParaRPr lang="cs-CZ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21142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Commonwealth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of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Australia</a:t>
            </a:r>
            <a:endParaRPr lang="cs-CZ" dirty="0"/>
          </a:p>
        </p:txBody>
      </p:sp>
      <p:pic>
        <p:nvPicPr>
          <p:cNvPr id="3" name="Picture 2" descr="https://www.cia.gov/library/publications/the-world-factbook/graphics/maps/large/as-map.g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430214"/>
            <a:ext cx="4680519" cy="50219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75452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Commonwealth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of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Australia</a:t>
            </a:r>
            <a:endParaRPr lang="cs-CZ" dirty="0"/>
          </a:p>
        </p:txBody>
      </p:sp>
      <p:pic>
        <p:nvPicPr>
          <p:cNvPr id="1026" name="Picture 2" descr="Soubor:Sydney Opera House Sail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268760"/>
            <a:ext cx="6683896" cy="4419727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555776" y="5877272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Sydney opera house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Commonwealth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of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Australia</a:t>
            </a:r>
            <a:endParaRPr lang="cs-CZ" dirty="0"/>
          </a:p>
        </p:txBody>
      </p:sp>
      <p:pic>
        <p:nvPicPr>
          <p:cNvPr id="19458" name="Picture 2" descr="Soubor:Uluru Australia(1).jpg"/>
          <p:cNvPicPr>
            <a:picLocks noChangeAspect="1" noChangeArrowheads="1"/>
          </p:cNvPicPr>
          <p:nvPr/>
        </p:nvPicPr>
        <p:blipFill>
          <a:blip r:embed="rId2" cstate="print"/>
          <a:srcRect t="23980"/>
          <a:stretch>
            <a:fillRect/>
          </a:stretch>
        </p:blipFill>
        <p:spPr bwMode="auto">
          <a:xfrm>
            <a:off x="683568" y="1412776"/>
            <a:ext cx="7610475" cy="433732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555776" y="5877272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Uluru</a:t>
            </a:r>
            <a:r>
              <a:rPr lang="cs-CZ" dirty="0" smtClean="0"/>
              <a:t>/</a:t>
            </a:r>
            <a:r>
              <a:rPr lang="cs-CZ" dirty="0" err="1" smtClean="0"/>
              <a:t>Ayers</a:t>
            </a:r>
            <a:r>
              <a:rPr lang="cs-CZ" dirty="0" smtClean="0"/>
              <a:t>  Rock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Commonwealth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of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Australia</a:t>
            </a:r>
            <a:endParaRPr lang="cs-CZ" dirty="0"/>
          </a:p>
        </p:txBody>
      </p:sp>
      <p:pic>
        <p:nvPicPr>
          <p:cNvPr id="20482" name="Picture 2" descr="Soubor:Canberra parliamentary ax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412776"/>
            <a:ext cx="5819800" cy="436485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555776" y="5877272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Canberra</a:t>
            </a:r>
            <a:r>
              <a:rPr lang="cs-CZ" dirty="0" smtClean="0"/>
              <a:t> – </a:t>
            </a:r>
            <a:r>
              <a:rPr lang="cs-CZ" dirty="0" err="1" smtClean="0"/>
              <a:t>Capital</a:t>
            </a:r>
            <a:r>
              <a:rPr lang="cs-CZ" dirty="0" smtClean="0"/>
              <a:t> city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https://www.cia.gov/library/publications/the-world-factbook/graphics/flags/newflags/as-lgflag.gif</a:t>
            </a:r>
          </a:p>
          <a:p>
            <a:r>
              <a:rPr lang="cs-CZ" dirty="0" smtClean="0"/>
              <a:t>http://upload.wikimedia.org/wikipedia/commons/thumb/4/40/Sydney_Opera_House_Sails.jpg/800px-Sydney_Opera_House_Sails.jpg</a:t>
            </a:r>
          </a:p>
          <a:p>
            <a:r>
              <a:rPr lang="cs-CZ" dirty="0" smtClean="0"/>
              <a:t>http://upload.wikimedia.org/wikipedia/commons/thumb/1/1a/Uluru_Australia%281%29.jpg/799px-Uluru_Australia%281%29.jpg</a:t>
            </a:r>
          </a:p>
          <a:p>
            <a:r>
              <a:rPr lang="cs-CZ" dirty="0" smtClean="0"/>
              <a:t>http://upload.wikimedia.org/wikipedia/commons/thumb/6/6b/Canberra_parliamentary_axis.JPG/800px-Canberra_parliamentary_axis.JPG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118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112</Words>
  <Application>Microsoft Office PowerPoint</Application>
  <PresentationFormat>Předvádění na obrazovce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Commonwealth of Australia</vt:lpstr>
      <vt:lpstr>Commonwealth of Australia</vt:lpstr>
      <vt:lpstr>Commonwealth of Australia</vt:lpstr>
      <vt:lpstr>Commonwealth of Australia</vt:lpstr>
      <vt:lpstr>Commonwealth of Australia</vt:lpstr>
      <vt:lpstr>Commonwealth of Australia</vt:lpstr>
      <vt:lpstr>Zdroje</vt:lpstr>
    </vt:vector>
  </TitlesOfParts>
  <Company>SŠGaS Most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u217ucitel</dc:creator>
  <cp:lastModifiedBy>u310</cp:lastModifiedBy>
  <cp:revision>21</cp:revision>
  <dcterms:created xsi:type="dcterms:W3CDTF">2012-10-29T06:53:22Z</dcterms:created>
  <dcterms:modified xsi:type="dcterms:W3CDTF">2013-04-04T07:57:29Z</dcterms:modified>
</cp:coreProperties>
</file>