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57" r:id="rId2"/>
    <p:sldId id="256" r:id="rId3"/>
    <p:sldId id="259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410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331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1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1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1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1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2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3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34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3349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350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351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52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3353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83A2897-9958-4100-B24D-BB334043EE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7708F-8954-4782-820C-B6D2A96951E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024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3B186-BA13-4709-B3D3-E5B4110998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761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09B1F-657E-4636-95C9-E1C9297F0AF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4103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6795E-3719-42A8-8FC2-BCC3456DE32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992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8C41-CFEF-4FCB-B6A7-B8A68317D48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7722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75F6A-DC4C-43E0-88F4-107EC685E25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8315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F8224-F16E-46DB-A987-AA4E5186D09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5958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44165-027D-4E3E-B744-A6AD8BC1D48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1788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0145C-B14D-49CF-AF2C-2CE3A44E772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257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178E3-AED6-40BA-AE08-37B5E47B131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5043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2291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2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3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4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5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6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7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8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299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0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1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2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3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4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5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6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7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8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09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0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1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2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3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4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5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6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7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8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19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20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21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22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23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2324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2325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2326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327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2328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cs-CZ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3D4FEB0-E4D2-40D9-9221-E690E2D2117F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FFB7"/>
                </a:solidFill>
                <a:latin typeface="Arial Black"/>
              </a:rPr>
              <a:t>Digitální učební materiál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38152137"/>
              </p:ext>
            </p:extLst>
          </p:nvPr>
        </p:nvGraphicFramePr>
        <p:xfrm>
          <a:off x="683568" y="1484785"/>
          <a:ext cx="8064896" cy="4758000"/>
        </p:xfrm>
        <a:graphic>
          <a:graphicData uri="http://schemas.openxmlformats.org/drawingml/2006/table">
            <a:tbl>
              <a:tblPr/>
              <a:tblGrid>
                <a:gridCol w="2179371"/>
                <a:gridCol w="5885525"/>
              </a:tblGrid>
              <a:tr h="3930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VY_4_INOVACE_NEJ9</a:t>
                      </a:r>
                      <a:endParaRPr lang="cs-CZ" sz="1200" dirty="0" smtClean="0"/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3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NEJ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Maso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Charakteristika masa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3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 – 4 – gastronomie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, obchodník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3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13.10.2012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4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8" marR="91428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seznamuje žaky se základní charakteristikou masa, druhy masa a masnými výrobky. Lze ji využít při výkladu nového učiva, či  jako opakovacího materiálu.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8" marR="91428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0688" y="6021388"/>
            <a:ext cx="5761037" cy="83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04813"/>
            <a:ext cx="7772400" cy="1655762"/>
          </a:xfrm>
        </p:spPr>
        <p:txBody>
          <a:bodyPr/>
          <a:lstStyle/>
          <a:p>
            <a:r>
              <a:rPr lang="cs-CZ" sz="8000" b="1" dirty="0" err="1"/>
              <a:t>Fleisch</a:t>
            </a:r>
            <a:endParaRPr lang="cs-CZ" sz="8000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2133600"/>
            <a:ext cx="6400800" cy="2570163"/>
          </a:xfrm>
        </p:spPr>
        <p:txBody>
          <a:bodyPr/>
          <a:lstStyle/>
          <a:p>
            <a:r>
              <a:rPr lang="cs-CZ" sz="6600" dirty="0"/>
              <a:t>Charakteristik</a:t>
            </a:r>
          </a:p>
        </p:txBody>
      </p:sp>
      <p:pic>
        <p:nvPicPr>
          <p:cNvPr id="2061" name="Picture 13" descr="MP90042261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644900"/>
            <a:ext cx="3902075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/>
              <a:t>Charakteristik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800" b="1" dirty="0" err="1"/>
              <a:t>Fleisch</a:t>
            </a:r>
            <a:r>
              <a:rPr lang="de-DE" sz="2800" dirty="0"/>
              <a:t> </a:t>
            </a:r>
            <a:r>
              <a:rPr lang="de-DE" sz="2800" b="1" dirty="0"/>
              <a:t>ist ein wesentlicher Bestandteil der menschlichen Ernährung. </a:t>
            </a:r>
          </a:p>
          <a:p>
            <a:r>
              <a:rPr lang="de-DE" sz="2800" b="1" dirty="0"/>
              <a:t>Der Eiweißgehalt ist sehr wichtig für eine gesunde Ernährung. </a:t>
            </a:r>
            <a:endParaRPr lang="cs-CZ" sz="2800" b="1" dirty="0"/>
          </a:p>
          <a:p>
            <a:r>
              <a:rPr lang="de-DE" sz="2800" b="1" dirty="0"/>
              <a:t>Das gesündeste Fleisch ist das Fleisch mit wenig Fett</a:t>
            </a:r>
            <a:r>
              <a:rPr lang="cs-CZ" sz="2800" b="1" dirty="0"/>
              <a:t>. </a:t>
            </a:r>
            <a:r>
              <a:rPr lang="de-DE" sz="2800" b="1" dirty="0"/>
              <a:t>Deshalb sollte es auf unserer Speisekarte  vor allem Fleisch wie</a:t>
            </a:r>
            <a:r>
              <a:rPr lang="cs-CZ" sz="2800" b="1" dirty="0"/>
              <a:t> </a:t>
            </a:r>
            <a:r>
              <a:rPr lang="de-DE" sz="2800" b="1" dirty="0"/>
              <a:t>Geflügel, Kalb, Rind und mageres Schweinefleisch werden.</a:t>
            </a:r>
          </a:p>
          <a:p>
            <a:endParaRPr lang="de-DE" sz="2800" b="1" dirty="0"/>
          </a:p>
          <a:p>
            <a:pPr>
              <a:buFont typeface="Wingdings" pitchFamily="2" charset="2"/>
              <a:buNone/>
            </a:pPr>
            <a:endParaRPr lang="de-DE" sz="2800" b="1" dirty="0"/>
          </a:p>
        </p:txBody>
      </p:sp>
      <p:pic>
        <p:nvPicPr>
          <p:cNvPr id="18436" name="Picture 4" descr="MC900441854[2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797425"/>
            <a:ext cx="18192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-1044575" y="333375"/>
            <a:ext cx="7345363" cy="1143000"/>
          </a:xfrm>
        </p:spPr>
        <p:txBody>
          <a:bodyPr/>
          <a:lstStyle/>
          <a:p>
            <a:r>
              <a:rPr lang="cs-CZ" sz="5400" b="1" dirty="0" err="1"/>
              <a:t>Fleischarten</a:t>
            </a:r>
            <a:endParaRPr lang="cs-CZ" sz="5400" b="1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 b="1" dirty="0" err="1"/>
              <a:t>Schweinefleisch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Rindfleisch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Kalbsfleisch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Geflügelfleisch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 smtClean="0"/>
              <a:t>Hammelfleisch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Lammfleisch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Hirschfleisch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Rehfleisch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Wildbrett</a:t>
            </a:r>
            <a:endParaRPr lang="cs-CZ" sz="2800" b="1" dirty="0"/>
          </a:p>
          <a:p>
            <a:pPr>
              <a:lnSpc>
                <a:spcPct val="80000"/>
              </a:lnSpc>
            </a:pPr>
            <a:r>
              <a:rPr lang="cs-CZ" sz="2800" b="1" dirty="0" err="1"/>
              <a:t>Fischfleisch</a:t>
            </a:r>
            <a:endParaRPr lang="cs-CZ" sz="2800" b="1" dirty="0"/>
          </a:p>
        </p:txBody>
      </p:sp>
      <p:pic>
        <p:nvPicPr>
          <p:cNvPr id="20487" name="Picture 7" descr="MC900326472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33375"/>
            <a:ext cx="1857375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MC900297215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3800" y="836613"/>
            <a:ext cx="17780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97" name="Picture 17" descr="MC90029721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188" y="2420938"/>
            <a:ext cx="1331912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19" descr="MC900356157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349500"/>
            <a:ext cx="1658937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1" name="Picture 21" descr="MC900240149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724400"/>
            <a:ext cx="1584325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2" name="Picture 22" descr="MC900281171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365625"/>
            <a:ext cx="1635125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7" name="Picture 27" descr="MC900326462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276475"/>
            <a:ext cx="1838325" cy="151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8" name="Picture 28" descr="MC900111382[2]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49725"/>
            <a:ext cx="1295400" cy="204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err="1"/>
              <a:t>Würste</a:t>
            </a:r>
            <a:endParaRPr lang="cs-CZ" sz="5400" b="1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000" b="1" dirty="0" err="1"/>
              <a:t>Bierschinken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Bierwurst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Blutwurst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Bockwurst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Bratwurst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Jagdwurst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Leberwurst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Mettwurst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Paprikawurst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Salami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Teewurst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Wüstchen</a:t>
            </a:r>
            <a:endParaRPr lang="cs-CZ" sz="2000" b="1" dirty="0"/>
          </a:p>
          <a:p>
            <a:pPr>
              <a:lnSpc>
                <a:spcPct val="80000"/>
              </a:lnSpc>
            </a:pPr>
            <a:r>
              <a:rPr lang="cs-CZ" sz="2000" b="1" dirty="0" err="1"/>
              <a:t>Spekwürstchen</a:t>
            </a:r>
            <a:endParaRPr lang="cs-CZ" sz="2000" b="1" dirty="0"/>
          </a:p>
        </p:txBody>
      </p:sp>
      <p:pic>
        <p:nvPicPr>
          <p:cNvPr id="21514" name="Picture 10" descr="MC900088416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196975"/>
            <a:ext cx="2376487" cy="152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5" name="Picture 11" descr="MP900400591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500438"/>
            <a:ext cx="1679575" cy="22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13" descr="MC900233366[2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916113"/>
            <a:ext cx="2362200" cy="171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8" name="Picture 14" descr="MC900058266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860800"/>
            <a:ext cx="2663825" cy="26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FFB7"/>
                </a:solidFill>
                <a:latin typeface="Arial Black"/>
              </a:rPr>
              <a:t> Zdroje:</a:t>
            </a:r>
            <a:endParaRPr lang="cs-CZ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Formanová, Alena. </a:t>
            </a:r>
            <a:r>
              <a:rPr lang="cs-CZ" sz="20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Žmudová</a:t>
            </a:r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Zdena. Němčina v gastronomii. Praha: nakladatelství Informatorium, 2000, ISBN 80-86073-56-4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áhy">
  <a:themeElements>
    <a:clrScheme name="Váhy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Váhy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áhy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áhy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127</TotalTime>
  <Words>173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Váhy</vt:lpstr>
      <vt:lpstr>Digitální učební materiál</vt:lpstr>
      <vt:lpstr>Fleisch</vt:lpstr>
      <vt:lpstr>Charakteristik</vt:lpstr>
      <vt:lpstr>Fleischarten</vt:lpstr>
      <vt:lpstr>Würste</vt:lpstr>
      <vt:lpstr>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Luda</cp:lastModifiedBy>
  <cp:revision>22</cp:revision>
  <dcterms:created xsi:type="dcterms:W3CDTF">2012-10-12T15:40:41Z</dcterms:created>
  <dcterms:modified xsi:type="dcterms:W3CDTF">2013-02-27T18:52:04Z</dcterms:modified>
</cp:coreProperties>
</file>