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7" r:id="rId3"/>
    <p:sldId id="260" r:id="rId4"/>
    <p:sldId id="263" r:id="rId5"/>
    <p:sldId id="265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78909-24DF-4DEA-97AC-69409D41DA8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7720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E8CCB-F498-4ABA-886C-460B47312B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8458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8CE213-899B-4E5E-AC68-D8C8D74A18C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9207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779989-0104-4389-A1F9-A4511DA01C8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8801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6388BF-A016-4E8D-8E72-A3FAE81E5CC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3459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447BCF-354D-4790-846E-1F9DBFD7BFF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9304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D2A3BD-8269-4442-A302-842E72B27CF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3127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200DD4-0B40-4CF4-8D26-54185781FD3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4479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2F40D2-8A7B-4A68-BFB7-275B5752D17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4540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25B090-125E-4CDC-8D39-E77046CBDCC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1755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48C505-51C4-4A12-A537-AF1A0EF8EA7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6666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4B1539D-2B29-478A-B30C-6575B4F7B4CC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4618384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>
        <p:tmplLst>
          <p:tmpl lvl="1">
            <p:tnLst>
              <p:par>
                <p:cTn presetID="1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404664"/>
            <a:ext cx="784887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B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 Black"/>
                <a:ea typeface="+mj-ea"/>
              </a:rPr>
              <a:t>Digitální učební materiál </a:t>
            </a: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39739664"/>
              </p:ext>
            </p:extLst>
          </p:nvPr>
        </p:nvGraphicFramePr>
        <p:xfrm>
          <a:off x="683568" y="1268761"/>
          <a:ext cx="7992888" cy="4605085"/>
        </p:xfrm>
        <a:graphic>
          <a:graphicData uri="http://schemas.openxmlformats.org/drawingml/2006/table">
            <a:tbl>
              <a:tblPr/>
              <a:tblGrid>
                <a:gridCol w="2159913"/>
                <a:gridCol w="5832975"/>
              </a:tblGrid>
              <a:tr h="4197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0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VY_4_INOVACE_NEJ14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7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90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NEJ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7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Ryby, drůbež, zvěřina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7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Charakteristika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90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3, 4 – gastronomie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, obchodník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7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Mgr.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Eva Lemberková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90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21.10.2012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809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seznamuje žáky se základní charakteristikou ryb, drůbeže a zvěřiny.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0688" y="5805264"/>
            <a:ext cx="5761037" cy="1052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838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6" descr="MC900441864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8038" y="333375"/>
            <a:ext cx="2447925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9" descr="MC900412722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325" y="4076700"/>
            <a:ext cx="2519363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10" descr="MC900356157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3933825"/>
            <a:ext cx="2087563" cy="246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WordArt 14"/>
          <p:cNvSpPr>
            <a:spLocks noChangeArrowheads="1" noChangeShapeType="1" noTextEdit="1"/>
          </p:cNvSpPr>
          <p:nvPr/>
        </p:nvSpPr>
        <p:spPr bwMode="auto">
          <a:xfrm>
            <a:off x="395536" y="2708275"/>
            <a:ext cx="8280152" cy="108076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800" kern="10" dirty="0" err="1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Fische</a:t>
            </a:r>
            <a:r>
              <a:rPr lang="cs-CZ" sz="4800" kern="10" dirty="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, </a:t>
            </a:r>
            <a:r>
              <a:rPr lang="cs-CZ" sz="4800" kern="10" dirty="0" err="1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Geflügel</a:t>
            </a:r>
            <a:r>
              <a:rPr lang="cs-CZ" sz="4800" kern="10" dirty="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, </a:t>
            </a:r>
            <a:r>
              <a:rPr lang="cs-CZ" sz="4800" kern="10" dirty="0" err="1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Wild</a:t>
            </a:r>
            <a:r>
              <a:rPr lang="cs-CZ" sz="4800" kern="10" dirty="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 - Charakteristik</a:t>
            </a:r>
            <a:endParaRPr lang="cs-CZ" sz="4800" kern="10" dirty="0">
              <a:ln w="12700">
                <a:solidFill>
                  <a:srgbClr val="EAEAEA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9999"/>
                  </a:srgbClr>
                </a:outerShdw>
              </a:effectLst>
              <a:latin typeface="Arial Black"/>
            </a:endParaRPr>
          </a:p>
        </p:txBody>
      </p:sp>
      <p:pic>
        <p:nvPicPr>
          <p:cNvPr id="5126" name="Picture 15" descr="MC900111382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8400" y="4221163"/>
            <a:ext cx="1712913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18122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6563072" cy="1247800"/>
          </a:xfrm>
        </p:spPr>
        <p:txBody>
          <a:bodyPr/>
          <a:lstStyle/>
          <a:p>
            <a:r>
              <a:rPr lang="cs-CZ" sz="6600" b="1" dirty="0" err="1" smtClean="0"/>
              <a:t>Fische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7859216" cy="3888432"/>
          </a:xfrm>
        </p:spPr>
        <p:txBody>
          <a:bodyPr/>
          <a:lstStyle/>
          <a:p>
            <a:pPr>
              <a:spcAft>
                <a:spcPts val="0"/>
              </a:spcAft>
            </a:pPr>
            <a:r>
              <a:rPr lang="de-DE" sz="2800" b="1" dirty="0">
                <a:effectLst/>
                <a:latin typeface="Arial"/>
                <a:ea typeface="Times New Roman"/>
              </a:rPr>
              <a:t> </a:t>
            </a:r>
            <a:r>
              <a:rPr lang="de-DE" sz="2400" dirty="0">
                <a:effectLst/>
                <a:latin typeface="Arial"/>
                <a:ea typeface="Times New Roman"/>
              </a:rPr>
              <a:t>Fischfleisch ist </a:t>
            </a:r>
            <a:r>
              <a:rPr lang="de-DE" sz="2400" dirty="0" smtClean="0">
                <a:effectLst/>
                <a:latin typeface="Arial"/>
                <a:ea typeface="Times New Roman"/>
              </a:rPr>
              <a:t>ein</a:t>
            </a:r>
            <a:r>
              <a:rPr lang="cs-CZ" sz="2400" dirty="0" smtClean="0">
                <a:effectLst/>
                <a:latin typeface="Arial"/>
                <a:ea typeface="Times New Roman"/>
              </a:rPr>
              <a:t>e</a:t>
            </a:r>
            <a:r>
              <a:rPr lang="de-DE" sz="2400" dirty="0" smtClean="0">
                <a:effectLst/>
                <a:latin typeface="Arial"/>
                <a:ea typeface="Times New Roman"/>
              </a:rPr>
              <a:t> hochwertige </a:t>
            </a:r>
            <a:r>
              <a:rPr lang="de-DE" sz="2400" dirty="0">
                <a:effectLst/>
                <a:latin typeface="Arial"/>
                <a:ea typeface="Times New Roman"/>
              </a:rPr>
              <a:t>Lebensmittel, die den menschlichen </a:t>
            </a:r>
            <a:r>
              <a:rPr lang="de-DE" sz="2400" dirty="0" smtClean="0">
                <a:effectLst/>
                <a:latin typeface="Arial"/>
                <a:ea typeface="Times New Roman"/>
              </a:rPr>
              <a:t>Körper</a:t>
            </a:r>
            <a:r>
              <a:rPr lang="cs-CZ" sz="2400" dirty="0" smtClean="0">
                <a:effectLst/>
                <a:latin typeface="Arial"/>
                <a:ea typeface="Times New Roman"/>
              </a:rPr>
              <a:t> </a:t>
            </a:r>
            <a:r>
              <a:rPr lang="cs-CZ" sz="2400" dirty="0" err="1" smtClean="0">
                <a:effectLst/>
                <a:latin typeface="Arial"/>
                <a:ea typeface="Times New Roman"/>
              </a:rPr>
              <a:t>Baustoffen</a:t>
            </a:r>
            <a:r>
              <a:rPr lang="cs-CZ" sz="2400" dirty="0" smtClean="0">
                <a:effectLst/>
                <a:latin typeface="Arial"/>
                <a:ea typeface="Times New Roman"/>
              </a:rPr>
              <a:t>, Energie </a:t>
            </a:r>
            <a:r>
              <a:rPr lang="cs-CZ" sz="2400" dirty="0" err="1" smtClean="0">
                <a:effectLst/>
                <a:latin typeface="Arial"/>
                <a:ea typeface="Times New Roman"/>
              </a:rPr>
              <a:t>und</a:t>
            </a:r>
            <a:r>
              <a:rPr lang="cs-CZ" sz="2400" dirty="0" smtClean="0">
                <a:effectLst/>
                <a:latin typeface="Arial"/>
                <a:ea typeface="Times New Roman"/>
              </a:rPr>
              <a:t> </a:t>
            </a:r>
            <a:r>
              <a:rPr lang="cs-CZ" sz="2400" dirty="0" err="1" smtClean="0">
                <a:effectLst/>
                <a:latin typeface="Arial"/>
                <a:ea typeface="Times New Roman"/>
              </a:rPr>
              <a:t>Konservierungsstoffe</a:t>
            </a:r>
            <a:r>
              <a:rPr lang="cs-CZ" sz="2400" dirty="0" smtClean="0">
                <a:effectLst/>
                <a:latin typeface="Arial"/>
                <a:ea typeface="Times New Roman"/>
              </a:rPr>
              <a:t> </a:t>
            </a:r>
            <a:r>
              <a:rPr lang="cs-CZ" sz="2400" dirty="0" err="1" smtClean="0">
                <a:effectLst/>
                <a:latin typeface="Arial"/>
                <a:ea typeface="Times New Roman"/>
              </a:rPr>
              <a:t>bietet</a:t>
            </a:r>
            <a:r>
              <a:rPr lang="cs-CZ" sz="2400" dirty="0" smtClean="0">
                <a:effectLst/>
                <a:latin typeface="Arial"/>
                <a:ea typeface="Times New Roman"/>
              </a:rPr>
              <a:t>.</a:t>
            </a:r>
          </a:p>
          <a:p>
            <a:pPr>
              <a:spcAft>
                <a:spcPts val="0"/>
              </a:spcAft>
            </a:pPr>
            <a:r>
              <a:rPr lang="cs-CZ" sz="2400" dirty="0" smtClean="0">
                <a:effectLst/>
                <a:latin typeface="Arial"/>
                <a:ea typeface="Times New Roman"/>
              </a:rPr>
              <a:t> </a:t>
            </a:r>
            <a:r>
              <a:rPr lang="cs-CZ" sz="2400" dirty="0" err="1" smtClean="0">
                <a:effectLst/>
                <a:latin typeface="Arial"/>
                <a:ea typeface="Times New Roman"/>
              </a:rPr>
              <a:t>Fischfleisch</a:t>
            </a:r>
            <a:r>
              <a:rPr lang="cs-CZ" sz="2400" dirty="0" smtClean="0">
                <a:effectLst/>
                <a:latin typeface="Arial"/>
                <a:ea typeface="Times New Roman"/>
              </a:rPr>
              <a:t> </a:t>
            </a:r>
            <a:r>
              <a:rPr lang="de-DE" sz="2400" dirty="0">
                <a:effectLst/>
                <a:latin typeface="Arial"/>
                <a:ea typeface="Times New Roman"/>
              </a:rPr>
              <a:t>ist reich an </a:t>
            </a:r>
            <a:r>
              <a:rPr lang="de-DE" sz="2400" b="1" dirty="0">
                <a:effectLst/>
                <a:latin typeface="Arial"/>
                <a:ea typeface="Times New Roman"/>
              </a:rPr>
              <a:t>vollgeständigen Eiweiß, Mineralien </a:t>
            </a:r>
            <a:r>
              <a:rPr lang="de-DE" sz="2400" b="1" dirty="0" smtClean="0">
                <a:effectLst/>
                <a:latin typeface="Arial"/>
                <a:ea typeface="Times New Roman"/>
              </a:rPr>
              <a:t>– Phosphor</a:t>
            </a:r>
            <a:r>
              <a:rPr lang="cs-CZ" sz="2400" b="1" dirty="0" smtClean="0">
                <a:effectLst/>
                <a:latin typeface="Arial"/>
                <a:ea typeface="Times New Roman"/>
              </a:rPr>
              <a:t>.</a:t>
            </a:r>
          </a:p>
          <a:p>
            <a:pPr>
              <a:spcAft>
                <a:spcPts val="0"/>
              </a:spcAft>
            </a:pPr>
            <a:r>
              <a:rPr lang="cs-CZ" sz="2400" dirty="0" smtClean="0">
                <a:effectLst/>
                <a:latin typeface="Arial"/>
                <a:ea typeface="Times New Roman"/>
              </a:rPr>
              <a:t> </a:t>
            </a:r>
            <a:r>
              <a:rPr lang="de-DE" sz="2400" dirty="0" smtClean="0">
                <a:effectLst/>
                <a:latin typeface="Arial"/>
                <a:ea typeface="Times New Roman"/>
              </a:rPr>
              <a:t>Fleisch </a:t>
            </a:r>
            <a:r>
              <a:rPr lang="de-DE" sz="2400" dirty="0">
                <a:effectLst/>
                <a:latin typeface="Arial"/>
                <a:ea typeface="Times New Roman"/>
              </a:rPr>
              <a:t>aus der</a:t>
            </a:r>
            <a:r>
              <a:rPr lang="de-DE" sz="2400" b="1" dirty="0">
                <a:effectLst/>
                <a:latin typeface="Arial"/>
                <a:ea typeface="Times New Roman"/>
              </a:rPr>
              <a:t> Meeresfische</a:t>
            </a:r>
            <a:r>
              <a:rPr lang="de-DE" sz="2400" dirty="0">
                <a:effectLst/>
                <a:latin typeface="Arial"/>
                <a:ea typeface="Times New Roman"/>
              </a:rPr>
              <a:t> </a:t>
            </a:r>
            <a:r>
              <a:rPr lang="cs-CZ" sz="2400" dirty="0" err="1" smtClean="0">
                <a:effectLst/>
                <a:latin typeface="Arial"/>
                <a:ea typeface="Times New Roman"/>
              </a:rPr>
              <a:t>enthält</a:t>
            </a:r>
            <a:r>
              <a:rPr lang="cs-CZ" sz="2400" dirty="0" smtClean="0">
                <a:effectLst/>
                <a:latin typeface="Arial"/>
                <a:ea typeface="Times New Roman"/>
              </a:rPr>
              <a:t> </a:t>
            </a:r>
            <a:r>
              <a:rPr lang="de-DE" sz="2400" b="1" dirty="0" smtClean="0">
                <a:effectLst/>
                <a:latin typeface="Arial"/>
                <a:ea typeface="Times New Roman"/>
              </a:rPr>
              <a:t>Jod</a:t>
            </a:r>
            <a:r>
              <a:rPr lang="de-DE" sz="2400" b="1" dirty="0">
                <a:effectLst/>
                <a:latin typeface="Arial"/>
                <a:ea typeface="Times New Roman"/>
              </a:rPr>
              <a:t>.</a:t>
            </a:r>
            <a:r>
              <a:rPr lang="de-DE" sz="2400" dirty="0">
                <a:effectLst/>
                <a:latin typeface="Arial"/>
                <a:ea typeface="Times New Roman"/>
              </a:rPr>
              <a:t/>
            </a:r>
            <a:br>
              <a:rPr lang="de-DE" sz="2400" dirty="0">
                <a:effectLst/>
                <a:latin typeface="Arial"/>
                <a:ea typeface="Times New Roman"/>
              </a:rPr>
            </a:br>
            <a:r>
              <a:rPr lang="de-DE" sz="2400" b="1" dirty="0">
                <a:effectLst/>
                <a:latin typeface="Arial"/>
                <a:ea typeface="Times New Roman"/>
              </a:rPr>
              <a:t>Fettiges</a:t>
            </a:r>
            <a:r>
              <a:rPr lang="de-DE" sz="2400" dirty="0">
                <a:effectLst/>
                <a:latin typeface="Arial"/>
                <a:ea typeface="Times New Roman"/>
              </a:rPr>
              <a:t> Fischfleisch hat einen hohen Gehalt an </a:t>
            </a:r>
            <a:r>
              <a:rPr lang="de-DE" sz="2400" b="1" dirty="0">
                <a:effectLst/>
                <a:latin typeface="Arial"/>
                <a:ea typeface="Times New Roman"/>
              </a:rPr>
              <a:t>Vitamin A und D</a:t>
            </a:r>
            <a:r>
              <a:rPr lang="de-DE" sz="2400" dirty="0">
                <a:effectLst/>
                <a:latin typeface="Arial"/>
                <a:ea typeface="Times New Roman"/>
              </a:rPr>
              <a:t>. Es ist eine gute Quelle von </a:t>
            </a:r>
            <a:r>
              <a:rPr lang="de-DE" sz="2400" b="1" dirty="0" smtClean="0">
                <a:effectLst/>
                <a:latin typeface="Arial"/>
                <a:ea typeface="Times New Roman"/>
              </a:rPr>
              <a:t>Kalzium</a:t>
            </a:r>
            <a:r>
              <a:rPr lang="cs-CZ" sz="2400" b="1" dirty="0" smtClean="0">
                <a:effectLst/>
                <a:latin typeface="Arial"/>
                <a:ea typeface="Times New Roman"/>
              </a:rPr>
              <a:t>.</a:t>
            </a:r>
          </a:p>
          <a:p>
            <a:pPr>
              <a:spcAft>
                <a:spcPts val="0"/>
              </a:spcAft>
            </a:pPr>
            <a:r>
              <a:rPr lang="cs-CZ" sz="2400" dirty="0" smtClean="0">
                <a:effectLst/>
                <a:latin typeface="Arial"/>
                <a:ea typeface="Times New Roman"/>
              </a:rPr>
              <a:t> </a:t>
            </a:r>
            <a:r>
              <a:rPr lang="de-DE" sz="2400" dirty="0" smtClean="0">
                <a:effectLst/>
                <a:latin typeface="Arial"/>
                <a:ea typeface="Times New Roman"/>
              </a:rPr>
              <a:t>Fischfleisch </a:t>
            </a:r>
            <a:r>
              <a:rPr lang="de-DE" sz="2400" dirty="0">
                <a:effectLst/>
                <a:latin typeface="Arial"/>
                <a:ea typeface="Times New Roman"/>
              </a:rPr>
              <a:t>ist </a:t>
            </a:r>
            <a:r>
              <a:rPr lang="de-DE" sz="2400" b="1" dirty="0">
                <a:effectLst/>
                <a:latin typeface="Arial"/>
                <a:ea typeface="Times New Roman"/>
              </a:rPr>
              <a:t>eine wertvolle diätetische Lebensmittel</a:t>
            </a:r>
            <a:r>
              <a:rPr lang="de-DE" sz="2400" dirty="0">
                <a:solidFill>
                  <a:srgbClr val="333333"/>
                </a:solidFill>
                <a:effectLst/>
                <a:latin typeface="Arial"/>
                <a:ea typeface="Times New Roman"/>
              </a:rPr>
              <a:t/>
            </a:r>
            <a:br>
              <a:rPr lang="de-DE" sz="2400" dirty="0">
                <a:solidFill>
                  <a:srgbClr val="333333"/>
                </a:solidFill>
                <a:effectLst/>
                <a:latin typeface="Arial"/>
                <a:ea typeface="Times New Roman"/>
              </a:rPr>
            </a:br>
            <a:r>
              <a:rPr lang="de-DE" sz="2400" dirty="0">
                <a:solidFill>
                  <a:srgbClr val="333333"/>
                </a:solidFill>
                <a:effectLst/>
                <a:latin typeface="Arial"/>
                <a:ea typeface="Times New Roman"/>
              </a:rPr>
              <a:t/>
            </a:r>
            <a:br>
              <a:rPr lang="de-DE" sz="2400" dirty="0">
                <a:solidFill>
                  <a:srgbClr val="333333"/>
                </a:solidFill>
                <a:effectLst/>
                <a:latin typeface="Arial"/>
                <a:ea typeface="Times New Roman"/>
              </a:rPr>
            </a:br>
            <a:r>
              <a:rPr lang="de-DE" sz="2400" b="1" dirty="0">
                <a:solidFill>
                  <a:srgbClr val="333333"/>
                </a:solidFill>
                <a:effectLst/>
                <a:latin typeface="Arial"/>
                <a:ea typeface="Times New Roman"/>
              </a:rPr>
              <a:t> </a:t>
            </a:r>
            <a:endParaRPr lang="cs-CZ" sz="2400" dirty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de-DE" sz="2400" b="1" dirty="0">
                <a:solidFill>
                  <a:srgbClr val="333333"/>
                </a:solidFill>
                <a:effectLst/>
                <a:latin typeface="Arial"/>
                <a:ea typeface="Times New Roman"/>
              </a:rPr>
              <a:t> </a:t>
            </a:r>
            <a:endParaRPr lang="cs-CZ" sz="2400" dirty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sz="2400" dirty="0">
              <a:effectLst/>
              <a:latin typeface="Times New Roman"/>
              <a:ea typeface="Times New Roman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9" y="158013"/>
            <a:ext cx="2376264" cy="1614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94771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28600" y="381000"/>
            <a:ext cx="9515400" cy="1371600"/>
          </a:xfrm>
        </p:spPr>
        <p:txBody>
          <a:bodyPr/>
          <a:lstStyle/>
          <a:p>
            <a:r>
              <a:rPr lang="cs-CZ" sz="6000" b="1" dirty="0" err="1" smtClean="0"/>
              <a:t>Geflügel</a:t>
            </a:r>
            <a:endParaRPr lang="cs-CZ" sz="6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6632"/>
            <a:ext cx="2880320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b="1" dirty="0">
                <a:effectLst/>
              </a:rPr>
              <a:t> </a:t>
            </a:r>
            <a:r>
              <a:rPr lang="de-DE" sz="2800" dirty="0">
                <a:effectLst/>
              </a:rPr>
              <a:t>Hühnerfleisch enthält viel Eiweiß, eine </a:t>
            </a:r>
            <a:r>
              <a:rPr lang="de-DE" sz="2800" dirty="0" smtClean="0">
                <a:effectLst/>
              </a:rPr>
              <a:t>Menge </a:t>
            </a:r>
            <a:r>
              <a:rPr lang="de-DE" sz="2800" dirty="0">
                <a:effectLst/>
              </a:rPr>
              <a:t>von </a:t>
            </a:r>
            <a:r>
              <a:rPr lang="de-DE" sz="2800" b="1" dirty="0">
                <a:effectLst/>
              </a:rPr>
              <a:t>Fette, Mineralstoffe,</a:t>
            </a:r>
            <a:r>
              <a:rPr lang="de-DE" sz="2800" dirty="0">
                <a:effectLst/>
              </a:rPr>
              <a:t> </a:t>
            </a:r>
            <a:r>
              <a:rPr lang="de-DE" sz="2800" b="1" dirty="0">
                <a:effectLst/>
              </a:rPr>
              <a:t>Vitamine und Kohlenhydrate</a:t>
            </a:r>
            <a:r>
              <a:rPr lang="de-DE" sz="2800" dirty="0">
                <a:effectLst/>
              </a:rPr>
              <a:t> und eine geringe Menge  </a:t>
            </a:r>
            <a:r>
              <a:rPr lang="de-DE" sz="2800" b="1" dirty="0">
                <a:effectLst/>
              </a:rPr>
              <a:t>Wasser</a:t>
            </a:r>
            <a:r>
              <a:rPr lang="de-DE" sz="2800" dirty="0" smtClean="0">
                <a:effectLst/>
              </a:rPr>
              <a:t>.</a:t>
            </a:r>
            <a:endParaRPr lang="cs-CZ" sz="2800" dirty="0" smtClean="0">
              <a:effectLst/>
            </a:endParaRPr>
          </a:p>
          <a:p>
            <a:r>
              <a:rPr lang="de-DE" sz="2800" dirty="0">
                <a:effectLst/>
              </a:rPr>
              <a:t>Geflügel unterscheiden wir </a:t>
            </a:r>
            <a:r>
              <a:rPr lang="de-DE" sz="2800" b="1" dirty="0">
                <a:effectLst/>
              </a:rPr>
              <a:t>dunkel und weiß.</a:t>
            </a:r>
            <a:r>
              <a:rPr lang="de-DE" sz="2800" dirty="0">
                <a:effectLst/>
              </a:rPr>
              <a:t/>
            </a:r>
            <a:br>
              <a:rPr lang="de-DE" sz="2800" dirty="0">
                <a:effectLst/>
              </a:rPr>
            </a:br>
            <a:r>
              <a:rPr lang="de-DE" sz="2800" dirty="0">
                <a:effectLst/>
              </a:rPr>
              <a:t>Weißes Fleisch hat mehr </a:t>
            </a:r>
            <a:r>
              <a:rPr lang="de-DE" sz="2800" dirty="0" smtClean="0">
                <a:effectLst/>
              </a:rPr>
              <a:t>Protein</a:t>
            </a:r>
            <a:r>
              <a:rPr lang="cs-CZ" sz="2800" dirty="0" smtClean="0">
                <a:effectLst/>
              </a:rPr>
              <a:t>.</a:t>
            </a:r>
          </a:p>
          <a:p>
            <a:r>
              <a:rPr lang="de-DE" sz="2800" b="1" dirty="0">
                <a:effectLst/>
              </a:rPr>
              <a:t>Hühnerfleisch</a:t>
            </a:r>
            <a:r>
              <a:rPr lang="de-DE" sz="2800" dirty="0">
                <a:effectLst/>
              </a:rPr>
              <a:t> </a:t>
            </a:r>
            <a:r>
              <a:rPr lang="cs-CZ" sz="2800" dirty="0" smtClean="0">
                <a:effectLst/>
              </a:rPr>
              <a:t> </a:t>
            </a:r>
            <a:r>
              <a:rPr lang="cs-CZ" sz="2800" dirty="0" err="1" smtClean="0">
                <a:effectLst/>
              </a:rPr>
              <a:t>hat</a:t>
            </a:r>
            <a:r>
              <a:rPr lang="cs-CZ" sz="2800" dirty="0" smtClean="0">
                <a:effectLst/>
              </a:rPr>
              <a:t> </a:t>
            </a:r>
            <a:r>
              <a:rPr lang="de-DE" sz="2800" dirty="0" smtClean="0">
                <a:effectLst/>
              </a:rPr>
              <a:t>weniger </a:t>
            </a:r>
            <a:r>
              <a:rPr lang="de-DE" sz="2800" dirty="0">
                <a:effectLst/>
              </a:rPr>
              <a:t>Fettgehalt. Es ist diätetisch und leicht verdaulich.</a:t>
            </a:r>
            <a:endParaRPr lang="cs-CZ" sz="2800" dirty="0">
              <a:effectLst/>
            </a:endParaRPr>
          </a:p>
          <a:p>
            <a:pPr marL="0" indent="0">
              <a:buNone/>
            </a:pPr>
            <a:r>
              <a:rPr lang="de-DE" sz="2800" dirty="0">
                <a:effectLst/>
              </a:rPr>
              <a:t/>
            </a:r>
            <a:br>
              <a:rPr lang="de-DE" sz="2800" dirty="0">
                <a:effectLst/>
              </a:rPr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166485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04664" y="381000"/>
            <a:ext cx="10091464" cy="1371600"/>
          </a:xfrm>
        </p:spPr>
        <p:txBody>
          <a:bodyPr/>
          <a:lstStyle/>
          <a:p>
            <a:r>
              <a:rPr lang="cs-CZ" sz="6000" b="1" dirty="0" err="1" smtClean="0"/>
              <a:t>Wild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104456"/>
          </a:xfrm>
        </p:spPr>
        <p:txBody>
          <a:bodyPr/>
          <a:lstStyle/>
          <a:p>
            <a:pPr marL="0" indent="0" fontAlgn="t">
              <a:buNone/>
            </a:pPr>
            <a:endParaRPr lang="cs-CZ" dirty="0">
              <a:effectLst/>
            </a:endParaRPr>
          </a:p>
          <a:p>
            <a:r>
              <a:rPr lang="de-DE" dirty="0">
                <a:effectLst/>
              </a:rPr>
              <a:t>Wildfleisch enthält </a:t>
            </a:r>
            <a:r>
              <a:rPr lang="de-DE" b="1" dirty="0">
                <a:effectLst/>
              </a:rPr>
              <a:t>Wasser, Eiweiß, Mineralstoffe - Natrium, Kalium, Eisen, Phosphor</a:t>
            </a:r>
            <a:r>
              <a:rPr lang="de-DE" dirty="0">
                <a:effectLst/>
              </a:rPr>
              <a:t> und </a:t>
            </a:r>
            <a:r>
              <a:rPr lang="de-DE" b="1" dirty="0">
                <a:effectLst/>
              </a:rPr>
              <a:t>Vitaminen der </a:t>
            </a:r>
            <a:r>
              <a:rPr lang="de-DE" b="1" dirty="0" smtClean="0">
                <a:effectLst/>
              </a:rPr>
              <a:t>B-Gruppe</a:t>
            </a:r>
            <a:r>
              <a:rPr lang="cs-CZ" b="1" dirty="0" smtClean="0">
                <a:effectLst/>
              </a:rPr>
              <a:t>.</a:t>
            </a:r>
          </a:p>
          <a:p>
            <a:pPr fontAlgn="t"/>
            <a:r>
              <a:rPr lang="de-DE" dirty="0">
                <a:effectLst/>
              </a:rPr>
              <a:t>Aufgrund der niedrigen Fettgehalt ist Wildfleisch leicht </a:t>
            </a:r>
            <a:r>
              <a:rPr lang="de-DE" dirty="0" smtClean="0">
                <a:effectLst/>
              </a:rPr>
              <a:t>verdaulich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und</a:t>
            </a:r>
            <a:r>
              <a:rPr lang="cs-CZ" dirty="0" smtClean="0">
                <a:effectLst/>
              </a:rPr>
              <a:t> </a:t>
            </a:r>
            <a:r>
              <a:rPr lang="de-DE" dirty="0" smtClean="0">
                <a:effectLst/>
              </a:rPr>
              <a:t>sehr </a:t>
            </a:r>
            <a:r>
              <a:rPr lang="de-DE" dirty="0">
                <a:effectLst/>
              </a:rPr>
              <a:t>lecker.</a:t>
            </a:r>
            <a:endParaRPr lang="cs-CZ" dirty="0">
              <a:effectLst/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6672"/>
            <a:ext cx="1798637" cy="129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84101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Formanová, Alena. </a:t>
            </a:r>
            <a:r>
              <a:rPr lang="cs-CZ" sz="2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Žmudová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Zdena. Němčina v gastronomii. Praha: </a:t>
            </a:r>
            <a:r>
              <a:rPr lang="cs-CZ" sz="1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nakladatelství Informatorium, 2000, ISBN 80-86073-56-4</a:t>
            </a:r>
          </a:p>
          <a:p>
            <a:r>
              <a:rPr lang="cs-CZ" sz="18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Obrázky: www.office.</a:t>
            </a:r>
            <a:r>
              <a:rPr lang="cs-CZ" sz="18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microsoft.com</a:t>
            </a:r>
            <a:endParaRPr lang="cs-CZ" sz="18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7672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131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2_Textura</vt:lpstr>
      <vt:lpstr>   </vt:lpstr>
      <vt:lpstr>Snímek 2</vt:lpstr>
      <vt:lpstr>Fische</vt:lpstr>
      <vt:lpstr>Geflügel</vt:lpstr>
      <vt:lpstr>Wild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Cross</dc:creator>
  <cp:lastModifiedBy>Dum</cp:lastModifiedBy>
  <cp:revision>24</cp:revision>
  <dcterms:created xsi:type="dcterms:W3CDTF">2012-10-11T16:35:51Z</dcterms:created>
  <dcterms:modified xsi:type="dcterms:W3CDTF">2013-04-12T20:50:40Z</dcterms:modified>
</cp:coreProperties>
</file>