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4" r:id="rId4"/>
    <p:sldId id="260" r:id="rId5"/>
    <p:sldId id="263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76400"/>
            <a:ext cx="7772400" cy="182880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78909-24DF-4DEA-97AC-69409D41DA8C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66432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BE8CCB-F498-4ABA-886C-460B47312B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2376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8CE213-899B-4E5E-AC68-D8C8D74A18C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5544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D779989-0104-4389-A1F9-A4511DA01C8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68937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6388BF-A016-4E8D-8E72-A3FAE81E5CCF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4940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2447BCF-354D-4790-846E-1F9DBFD7BFF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6477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D2A3BD-8269-4442-A302-842E72B27CF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10242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200DD4-0B40-4CF4-8D26-54185781FD3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060122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2F40D2-8A7B-4A68-BFB7-275B5752D17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49352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25B090-125E-4CDC-8D39-E77046CBDCC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93073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381000"/>
            <a:ext cx="2057400" cy="57150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019800" cy="5715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48C505-51C4-4A12-A537-AF1A0EF8EA7B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66453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381000"/>
            <a:ext cx="8229600" cy="1371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4B1539D-2B29-478A-B30C-6575B4F7B4CC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6042383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1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4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>
        <p:tmplLst>
          <p:tmpl lvl="1">
            <p:tnLst>
              <p:par>
                <p:cTn presetID="12" presetClass="entr" presetSubtype="4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12" presetClass="entr" presetSubtype="4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slide(fromBottom)">
                      <p:cBhvr>
                        <p:cTn dur="500">
                          <p:stCondLst>
                            <p:cond delay="0"/>
                          </p:stCondLst>
                        </p:cTn>
                        <p:tgtEl>
                          <p:spTgt spid="8195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260648"/>
            <a:ext cx="835292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0" cap="none" spc="0" normalizeH="0" baseline="0" noProof="0" dirty="0" smtClean="0">
                <a:ln>
                  <a:noFill/>
                </a:ln>
                <a:solidFill>
                  <a:srgbClr val="FFFFB7"/>
                </a:solidFill>
                <a:effectLst>
                  <a:outerShdw blurRad="38100" dist="38100" dir="2700000" algn="tl">
                    <a:srgbClr val="000000"/>
                  </a:outerShdw>
                </a:effectLst>
                <a:uLnTx/>
                <a:uFillTx/>
                <a:latin typeface="Arial Black"/>
                <a:ea typeface="+mj-ea"/>
              </a:rPr>
              <a:t> Digitální učební materiál </a:t>
            </a:r>
            <a:endParaRPr kumimoji="0" lang="cs-CZ" sz="18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10631095"/>
              </p:ext>
            </p:extLst>
          </p:nvPr>
        </p:nvGraphicFramePr>
        <p:xfrm>
          <a:off x="827584" y="1196753"/>
          <a:ext cx="7848872" cy="4320479"/>
        </p:xfrm>
        <a:graphic>
          <a:graphicData uri="http://schemas.openxmlformats.org/drawingml/2006/table">
            <a:tbl>
              <a:tblPr/>
              <a:tblGrid>
                <a:gridCol w="2120995"/>
                <a:gridCol w="5727877"/>
              </a:tblGrid>
              <a:tr h="39974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91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VY_4_INOVACE_NEJ15</a:t>
                      </a:r>
                      <a:endParaRPr lang="cs-CZ" sz="1200" dirty="0" smtClean="0"/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74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800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NEJ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74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Ryby, drůbež, zvěřina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74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Dělení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800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3,  4 – gastronomie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, obchodník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974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Mgr.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Eva Lemberková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800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17.10.2012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136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28" marR="91428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Arial"/>
                          <a:cs typeface="Arial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seznamuje žaky se základním dělením drůbeže a zvěřiny.</a:t>
                      </a:r>
                    </a:p>
                  </a:txBody>
                  <a:tcPr marL="91428" marR="91428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0688" y="5517232"/>
            <a:ext cx="5761037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871162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6" descr="MC900441864[1]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8038" y="333375"/>
            <a:ext cx="2447925" cy="2159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9" descr="MC900412722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325" y="4076700"/>
            <a:ext cx="2519363" cy="2781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10" descr="MC900356157[1]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3933825"/>
            <a:ext cx="2087563" cy="246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5" name="WordArt 14"/>
          <p:cNvSpPr>
            <a:spLocks noChangeArrowheads="1" noChangeShapeType="1" noTextEdit="1"/>
          </p:cNvSpPr>
          <p:nvPr/>
        </p:nvSpPr>
        <p:spPr bwMode="auto">
          <a:xfrm>
            <a:off x="395536" y="2708275"/>
            <a:ext cx="8280152" cy="108076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4800" kern="10" dirty="0" err="1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Fische</a:t>
            </a:r>
            <a:r>
              <a:rPr lang="cs-CZ" sz="4800" kern="10" dirty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, </a:t>
            </a:r>
            <a:r>
              <a:rPr lang="cs-CZ" sz="4800" kern="10" dirty="0" err="1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Geflügel</a:t>
            </a:r>
            <a:r>
              <a:rPr lang="cs-CZ" sz="4800" kern="10" dirty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, </a:t>
            </a:r>
            <a:r>
              <a:rPr lang="cs-CZ" sz="4800" kern="10" dirty="0" err="1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Wild</a:t>
            </a:r>
            <a:r>
              <a:rPr lang="cs-CZ" sz="4800" kern="10" dirty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 </a:t>
            </a:r>
            <a:r>
              <a:rPr lang="cs-CZ" sz="4800" kern="10" dirty="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– </a:t>
            </a:r>
            <a:r>
              <a:rPr lang="cs-CZ" sz="4800" kern="10" smtClean="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Einteilung</a:t>
            </a:r>
            <a:endParaRPr lang="cs-CZ" sz="4800" kern="10" dirty="0">
              <a:ln w="12700">
                <a:solidFill>
                  <a:srgbClr val="EAEAEA"/>
                </a:solidFill>
                <a:round/>
                <a:headEnd/>
                <a:tailEnd/>
              </a:ln>
              <a:gradFill rotWithShape="1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5126" name="Picture 15" descr="MC900111382[1]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8400" y="4221163"/>
            <a:ext cx="1712913" cy="2420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640738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 err="1" smtClean="0"/>
              <a:t>Einteilung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vom</a:t>
            </a:r>
            <a:r>
              <a:rPr lang="cs-CZ" sz="4800" b="1" dirty="0" smtClean="0"/>
              <a:t> </a:t>
            </a:r>
            <a:r>
              <a:rPr lang="cs-CZ" sz="4800" b="1" dirty="0" err="1" smtClean="0"/>
              <a:t>Geflügel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67200"/>
          </a:xfrm>
        </p:spPr>
        <p:txBody>
          <a:bodyPr/>
          <a:lstStyle/>
          <a:p>
            <a:pPr lvl="0">
              <a:spcAft>
                <a:spcPts val="0"/>
              </a:spcAft>
              <a:buClr>
                <a:srgbClr val="00CCFF"/>
              </a:buClr>
            </a:pPr>
            <a:r>
              <a:rPr lang="cs-CZ" sz="2800" b="1" dirty="0" err="1">
                <a:solidFill>
                  <a:srgbClr val="2B5481">
                    <a:lumMod val="20000"/>
                    <a:lumOff val="80000"/>
                  </a:srgbClr>
                </a:solidFill>
                <a:effectLst/>
                <a:latin typeface="Times New Roman"/>
                <a:ea typeface="Times New Roman"/>
              </a:rPr>
              <a:t>Geflügel</a:t>
            </a:r>
            <a:r>
              <a:rPr lang="cs-CZ" sz="2800" b="1" dirty="0">
                <a:solidFill>
                  <a:srgbClr val="2B5481">
                    <a:lumMod val="20000"/>
                    <a:lumOff val="80000"/>
                  </a:srgbClr>
                </a:solidFill>
                <a:effectLst/>
                <a:latin typeface="Times New Roman"/>
                <a:ea typeface="Times New Roman"/>
              </a:rPr>
              <a:t> </a:t>
            </a:r>
            <a:r>
              <a:rPr lang="cs-CZ" sz="2800" b="1" dirty="0" err="1" smtClean="0">
                <a:solidFill>
                  <a:srgbClr val="2B5481">
                    <a:lumMod val="20000"/>
                    <a:lumOff val="80000"/>
                  </a:srgbClr>
                </a:solidFill>
                <a:effectLst/>
                <a:latin typeface="Times New Roman"/>
                <a:ea typeface="Times New Roman"/>
              </a:rPr>
              <a:t>teilen</a:t>
            </a:r>
            <a:r>
              <a:rPr lang="cs-CZ" sz="2800" b="1" smtClean="0">
                <a:solidFill>
                  <a:srgbClr val="2B5481">
                    <a:lumMod val="20000"/>
                    <a:lumOff val="80000"/>
                  </a:srgbClr>
                </a:solidFill>
                <a:effectLst/>
                <a:latin typeface="Times New Roman"/>
                <a:ea typeface="Times New Roman"/>
              </a:rPr>
              <a:t> wir</a:t>
            </a:r>
            <a:r>
              <a:rPr lang="cs-CZ" sz="2800" b="1" dirty="0" smtClean="0">
                <a:solidFill>
                  <a:srgbClr val="2B5481">
                    <a:lumMod val="20000"/>
                    <a:lumOff val="80000"/>
                  </a:srgbClr>
                </a:solidFill>
                <a:effectLst/>
                <a:latin typeface="Times New Roman"/>
                <a:ea typeface="Times New Roman"/>
              </a:rPr>
              <a:t> </a:t>
            </a:r>
            <a:r>
              <a:rPr lang="cs-CZ" sz="2800" b="1" dirty="0" err="1">
                <a:solidFill>
                  <a:srgbClr val="2B5481">
                    <a:lumMod val="20000"/>
                    <a:lumOff val="80000"/>
                  </a:srgbClr>
                </a:solidFill>
                <a:effectLst/>
                <a:latin typeface="Times New Roman"/>
                <a:ea typeface="Times New Roman"/>
              </a:rPr>
              <a:t>auf</a:t>
            </a:r>
            <a:r>
              <a:rPr lang="cs-CZ" sz="2800" b="1" dirty="0">
                <a:solidFill>
                  <a:srgbClr val="2B5481">
                    <a:lumMod val="20000"/>
                    <a:lumOff val="80000"/>
                  </a:srgbClr>
                </a:solidFill>
                <a:effectLst/>
                <a:latin typeface="Times New Roman"/>
                <a:ea typeface="Times New Roman"/>
              </a:rPr>
              <a:t> :</a:t>
            </a:r>
          </a:p>
          <a:p>
            <a:pPr lvl="0">
              <a:spcAft>
                <a:spcPts val="0"/>
              </a:spcAft>
              <a:buClr>
                <a:srgbClr val="00CCFF"/>
              </a:buClr>
            </a:pPr>
            <a:r>
              <a:rPr lang="cs-CZ" sz="2800" b="1" dirty="0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Filet  - filet</a:t>
            </a:r>
            <a:endParaRPr lang="cs-CZ" sz="2800" dirty="0">
              <a:solidFill>
                <a:srgbClr val="FFFFFF"/>
              </a:solidFill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buClr>
                <a:srgbClr val="00CCFF"/>
              </a:buClr>
            </a:pPr>
            <a:r>
              <a:rPr lang="cs-CZ" sz="2800" b="1" dirty="0" err="1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Brust</a:t>
            </a:r>
            <a:r>
              <a:rPr lang="cs-CZ" sz="2800" b="1" dirty="0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, </a:t>
            </a:r>
            <a:r>
              <a:rPr lang="cs-CZ" sz="2800" b="1" dirty="0" err="1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Schnitzel</a:t>
            </a:r>
            <a:r>
              <a:rPr lang="cs-CZ" sz="2800" b="1" dirty="0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 – prsa</a:t>
            </a:r>
            <a:endParaRPr lang="cs-CZ" sz="2800" dirty="0">
              <a:solidFill>
                <a:srgbClr val="FFFFFF"/>
              </a:solidFill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buClr>
                <a:srgbClr val="00CCFF"/>
              </a:buClr>
            </a:pPr>
            <a:r>
              <a:rPr lang="cs-CZ" sz="2800" b="1" dirty="0" err="1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Unterkeule</a:t>
            </a:r>
            <a:r>
              <a:rPr lang="cs-CZ" sz="2800" b="1" dirty="0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 – spodní stehýnko ( palička)</a:t>
            </a:r>
            <a:endParaRPr lang="cs-CZ" sz="2800" dirty="0">
              <a:solidFill>
                <a:srgbClr val="FFFFFF"/>
              </a:solidFill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buClr>
                <a:srgbClr val="00CCFF"/>
              </a:buClr>
            </a:pPr>
            <a:r>
              <a:rPr lang="cs-CZ" sz="2800" b="1" dirty="0" err="1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Oberkeule</a:t>
            </a:r>
            <a:r>
              <a:rPr lang="cs-CZ" sz="2800" b="1" dirty="0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  - horní stehýnko</a:t>
            </a:r>
            <a:endParaRPr lang="cs-CZ" sz="2800" dirty="0">
              <a:solidFill>
                <a:srgbClr val="FFFFFF"/>
              </a:solidFill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buClr>
                <a:srgbClr val="00CCFF"/>
              </a:buClr>
            </a:pPr>
            <a:r>
              <a:rPr lang="cs-CZ" sz="2800" b="1" dirty="0" err="1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Flügel</a:t>
            </a:r>
            <a:r>
              <a:rPr lang="cs-CZ" sz="2800" b="1" dirty="0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  -  křídla </a:t>
            </a:r>
            <a:endParaRPr lang="cs-CZ" sz="2800" dirty="0">
              <a:solidFill>
                <a:srgbClr val="FFFFFF"/>
              </a:solidFill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buClr>
                <a:srgbClr val="00CCFF"/>
              </a:buClr>
            </a:pPr>
            <a:r>
              <a:rPr lang="cs-CZ" sz="2800" b="1" dirty="0" err="1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Innereien</a:t>
            </a:r>
            <a:r>
              <a:rPr lang="cs-CZ" sz="2800" b="1" dirty="0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  -  vnitřnosti</a:t>
            </a:r>
            <a:endParaRPr lang="cs-CZ" sz="2800" dirty="0">
              <a:solidFill>
                <a:srgbClr val="FFFFFF"/>
              </a:solidFill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buClr>
                <a:srgbClr val="00CCFF"/>
              </a:buClr>
            </a:pPr>
            <a:r>
              <a:rPr lang="cs-CZ" sz="2800" b="1" dirty="0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                </a:t>
            </a:r>
            <a:r>
              <a:rPr lang="cs-CZ" sz="2800" b="1" dirty="0" err="1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Leber</a:t>
            </a:r>
            <a:r>
              <a:rPr lang="cs-CZ" sz="2800" b="1" dirty="0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  - játra</a:t>
            </a:r>
            <a:endParaRPr lang="cs-CZ" sz="2800" dirty="0">
              <a:solidFill>
                <a:srgbClr val="FFFFFF"/>
              </a:solidFill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buClr>
                <a:srgbClr val="00CCFF"/>
              </a:buClr>
            </a:pPr>
            <a:r>
              <a:rPr lang="cs-CZ" sz="2800" b="1" dirty="0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                Herz    - srdce</a:t>
            </a:r>
            <a:endParaRPr lang="cs-CZ" sz="2800" dirty="0">
              <a:solidFill>
                <a:srgbClr val="FFFFFF"/>
              </a:solidFill>
              <a:effectLst/>
              <a:latin typeface="Times New Roman"/>
              <a:ea typeface="Times New Roman"/>
            </a:endParaRPr>
          </a:p>
          <a:p>
            <a:pPr lvl="0">
              <a:spcAft>
                <a:spcPts val="0"/>
              </a:spcAft>
              <a:buClr>
                <a:srgbClr val="00CCFF"/>
              </a:buClr>
            </a:pPr>
            <a:r>
              <a:rPr lang="cs-CZ" sz="2800" b="1" dirty="0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                </a:t>
            </a:r>
            <a:r>
              <a:rPr lang="cs-CZ" sz="2800" b="1" dirty="0" err="1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Hals</a:t>
            </a:r>
            <a:r>
              <a:rPr lang="cs-CZ" sz="2800" b="1" dirty="0">
                <a:solidFill>
                  <a:srgbClr val="FFFFFF"/>
                </a:solidFill>
                <a:effectLst/>
                <a:latin typeface="Times New Roman"/>
                <a:ea typeface="Times New Roman"/>
              </a:rPr>
              <a:t>    - krk</a:t>
            </a:r>
            <a:endParaRPr lang="cs-CZ" sz="2800" dirty="0">
              <a:solidFill>
                <a:srgbClr val="FFFFFF"/>
              </a:solidFill>
              <a:effectLst/>
              <a:latin typeface="Times New Roman"/>
              <a:ea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6295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90CE0BB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0648"/>
            <a:ext cx="6120680" cy="62646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45971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err="1" smtClean="0"/>
              <a:t>Einteilung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vom</a:t>
            </a:r>
            <a:r>
              <a:rPr lang="cs-CZ" sz="5400" b="1" dirty="0" smtClean="0"/>
              <a:t> </a:t>
            </a:r>
            <a:r>
              <a:rPr lang="cs-CZ" sz="5400" b="1" dirty="0" err="1" smtClean="0"/>
              <a:t>Wild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endParaRPr lang="cs-CZ" kern="1200" dirty="0">
              <a:solidFill>
                <a:srgbClr val="FFFFFF"/>
              </a:solidFill>
              <a:effectLst/>
            </a:endParaRPr>
          </a:p>
          <a:p>
            <a:pPr marL="0" lv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cs-CZ" b="1" kern="1200" dirty="0" err="1" smtClean="0">
                <a:solidFill>
                  <a:srgbClr val="FFFFFF"/>
                </a:solidFill>
                <a:effectLst/>
              </a:rPr>
              <a:t>Keule</a:t>
            </a:r>
            <a:r>
              <a:rPr lang="cs-CZ" b="1" kern="1200" dirty="0" smtClean="0">
                <a:solidFill>
                  <a:srgbClr val="FFFFFF"/>
                </a:solidFill>
                <a:effectLst/>
              </a:rPr>
              <a:t>       </a:t>
            </a:r>
            <a:r>
              <a:rPr lang="cs-CZ" b="1" kern="1200" dirty="0">
                <a:solidFill>
                  <a:srgbClr val="FFFFFF"/>
                </a:solidFill>
                <a:effectLst/>
              </a:rPr>
              <a:t>-  kýta</a:t>
            </a:r>
            <a:endParaRPr lang="cs-CZ" kern="1200" dirty="0">
              <a:solidFill>
                <a:srgbClr val="FFFFFF"/>
              </a:solidFill>
              <a:effectLst/>
            </a:endParaRPr>
          </a:p>
          <a:p>
            <a:pPr marL="0" lv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cs-CZ" b="1" kern="1200" dirty="0" err="1">
                <a:solidFill>
                  <a:srgbClr val="FFFFFF"/>
                </a:solidFill>
                <a:effectLst/>
              </a:rPr>
              <a:t>Rücken</a:t>
            </a:r>
            <a:r>
              <a:rPr lang="cs-CZ" b="1" kern="1200" dirty="0">
                <a:solidFill>
                  <a:srgbClr val="FFFFFF"/>
                </a:solidFill>
                <a:effectLst/>
              </a:rPr>
              <a:t>    -  hřbet</a:t>
            </a:r>
            <a:endParaRPr lang="cs-CZ" kern="1200" dirty="0">
              <a:solidFill>
                <a:srgbClr val="FFFFFF"/>
              </a:solidFill>
              <a:effectLst/>
            </a:endParaRPr>
          </a:p>
          <a:p>
            <a:pPr marL="0" lv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cs-CZ" b="1" kern="1200" dirty="0" err="1">
                <a:solidFill>
                  <a:srgbClr val="FFFFFF"/>
                </a:solidFill>
                <a:effectLst/>
              </a:rPr>
              <a:t>Schulter</a:t>
            </a:r>
            <a:r>
              <a:rPr lang="cs-CZ" b="1" kern="1200" dirty="0">
                <a:solidFill>
                  <a:srgbClr val="FFFFFF"/>
                </a:solidFill>
                <a:effectLst/>
              </a:rPr>
              <a:t>   -  plece</a:t>
            </a:r>
            <a:endParaRPr lang="cs-CZ" kern="1200" dirty="0">
              <a:solidFill>
                <a:srgbClr val="FFFFFF"/>
              </a:solidFill>
              <a:effectLst/>
            </a:endParaRPr>
          </a:p>
          <a:p>
            <a:pPr marL="0" lv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cs-CZ" b="1" kern="1200" dirty="0" err="1">
                <a:solidFill>
                  <a:srgbClr val="FFFFFF"/>
                </a:solidFill>
                <a:effectLst/>
              </a:rPr>
              <a:t>Brust</a:t>
            </a:r>
            <a:r>
              <a:rPr lang="cs-CZ" b="1" kern="1200" dirty="0">
                <a:solidFill>
                  <a:srgbClr val="FFFFFF"/>
                </a:solidFill>
                <a:effectLst/>
              </a:rPr>
              <a:t>        -  hrudí</a:t>
            </a:r>
            <a:endParaRPr lang="cs-CZ" kern="1200" dirty="0">
              <a:solidFill>
                <a:srgbClr val="FFFFFF"/>
              </a:solidFill>
              <a:effectLst/>
            </a:endParaRPr>
          </a:p>
          <a:p>
            <a:pPr marL="0" lv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cs-CZ" b="1" kern="1200" dirty="0" err="1">
                <a:solidFill>
                  <a:srgbClr val="FFFFFF"/>
                </a:solidFill>
                <a:effectLst/>
              </a:rPr>
              <a:t>Hals</a:t>
            </a:r>
            <a:r>
              <a:rPr lang="cs-CZ" b="1" kern="1200" dirty="0">
                <a:solidFill>
                  <a:srgbClr val="FFFFFF"/>
                </a:solidFill>
                <a:effectLst/>
              </a:rPr>
              <a:t>          -  krk</a:t>
            </a:r>
            <a:endParaRPr lang="cs-CZ" kern="1200" dirty="0">
              <a:solidFill>
                <a:srgbClr val="FFFFFF"/>
              </a:solidFill>
              <a:effectLst/>
            </a:endParaRPr>
          </a:p>
          <a:p>
            <a:pPr marL="0" lv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cs-CZ" b="1" kern="1200" dirty="0" err="1" smtClean="0">
                <a:solidFill>
                  <a:srgbClr val="FFFFFF"/>
                </a:solidFill>
                <a:effectLst/>
              </a:rPr>
              <a:t>Haxe</a:t>
            </a:r>
            <a:r>
              <a:rPr lang="cs-CZ" b="1" kern="1200" dirty="0" smtClean="0">
                <a:solidFill>
                  <a:srgbClr val="FFFFFF"/>
                </a:solidFill>
                <a:effectLst/>
              </a:rPr>
              <a:t>     </a:t>
            </a:r>
            <a:r>
              <a:rPr lang="cs-CZ" b="1" kern="1200" dirty="0">
                <a:solidFill>
                  <a:srgbClr val="FFFFFF"/>
                </a:solidFill>
                <a:effectLst/>
              </a:rPr>
              <a:t>-  kližky</a:t>
            </a:r>
            <a:endParaRPr lang="cs-CZ" kern="1200" dirty="0">
              <a:solidFill>
                <a:srgbClr val="FFFFFF"/>
              </a:solidFill>
              <a:effectLst/>
            </a:endParaRPr>
          </a:p>
          <a:p>
            <a:pPr marL="0" lvl="0" indent="0" eaLnBrk="1" fontAlgn="auto" hangingPunct="1"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cs-CZ" b="1" kern="1200" dirty="0">
                <a:solidFill>
                  <a:srgbClr val="FFFFFF"/>
                </a:solidFill>
                <a:effectLst/>
              </a:rPr>
              <a:t> </a:t>
            </a:r>
            <a:endParaRPr lang="cs-CZ" kern="1200" dirty="0">
              <a:solidFill>
                <a:srgbClr val="FFFFFF"/>
              </a:solidFill>
              <a:effectLst/>
            </a:endParaRP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772816"/>
            <a:ext cx="4248472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417222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301608" cy="3754760"/>
          </a:xfrm>
        </p:spPr>
        <p:txBody>
          <a:bodyPr/>
          <a:lstStyle/>
          <a:p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Formanová, Alena. </a:t>
            </a:r>
            <a:r>
              <a:rPr lang="cs-CZ" sz="2000" dirty="0" err="1">
                <a:solidFill>
                  <a:schemeClr val="accent1">
                    <a:lumMod val="60000"/>
                    <a:lumOff val="40000"/>
                  </a:schemeClr>
                </a:solidFill>
              </a:rPr>
              <a:t>Žmudová</a:t>
            </a:r>
            <a:r>
              <a:rPr lang="cs-CZ" sz="2000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, Zdena. Němčina v gastronomii. Praha: nakladatelství Informatorium, 2000, ISBN 80-86073-56-4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53146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_Textura">
  <a:themeElements>
    <a:clrScheme name="Textura 5">
      <a:dk1>
        <a:srgbClr val="003366"/>
      </a:dk1>
      <a:lt1>
        <a:srgbClr val="FFFFFF"/>
      </a:lt1>
      <a:dk2>
        <a:srgbClr val="2B5481"/>
      </a:dk2>
      <a:lt2>
        <a:srgbClr val="E5FFFF"/>
      </a:lt2>
      <a:accent1>
        <a:srgbClr val="009999"/>
      </a:accent1>
      <a:accent2>
        <a:srgbClr val="336699"/>
      </a:accent2>
      <a:accent3>
        <a:srgbClr val="ACB3C1"/>
      </a:accent3>
      <a:accent4>
        <a:srgbClr val="DADADA"/>
      </a:accent4>
      <a:accent5>
        <a:srgbClr val="AACACA"/>
      </a:accent5>
      <a:accent6>
        <a:srgbClr val="2D5C8A"/>
      </a:accent6>
      <a:hlink>
        <a:srgbClr val="00CCFF"/>
      </a:hlink>
      <a:folHlink>
        <a:srgbClr val="FFCC00"/>
      </a:folHlink>
    </a:clrScheme>
    <a:fontScheme name="Textura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extura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a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a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</TotalTime>
  <Words>157</Words>
  <Application>Microsoft Office PowerPoint</Application>
  <PresentationFormat>Předvádění na obrazovce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2_Textura</vt:lpstr>
      <vt:lpstr>Snímek 1</vt:lpstr>
      <vt:lpstr>Snímek 2</vt:lpstr>
      <vt:lpstr>Einteilung vom Geflügel</vt:lpstr>
      <vt:lpstr>Snímek 4</vt:lpstr>
      <vt:lpstr>Einteilung vom Wild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Cross</dc:creator>
  <cp:lastModifiedBy>Luda</cp:lastModifiedBy>
  <cp:revision>22</cp:revision>
  <dcterms:created xsi:type="dcterms:W3CDTF">2012-10-15T18:36:49Z</dcterms:created>
  <dcterms:modified xsi:type="dcterms:W3CDTF">2013-03-27T16:43:59Z</dcterms:modified>
</cp:coreProperties>
</file>