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7" r:id="rId3"/>
    <p:sldId id="258" r:id="rId4"/>
    <p:sldId id="259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76400"/>
            <a:ext cx="7772400" cy="18288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C78909-24DF-4DEA-97AC-69409D41DA8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3452436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BE8CCB-F498-4ABA-886C-460B47312B7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79948832"/>
      </p:ext>
    </p:extLst>
  </p:cSld>
  <p:clrMapOvr>
    <a:masterClrMapping/>
  </p:clrMapOvr>
  <p:transition spd="slow">
    <p:cove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8CE213-899B-4E5E-AC68-D8C8D74A18C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83510224"/>
      </p:ext>
    </p:extLst>
  </p:cSld>
  <p:clrMapOvr>
    <a:masterClrMapping/>
  </p:clrMapOvr>
  <p:transition spd="slow">
    <p:cove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779989-0104-4389-A1F9-A4511DA01C8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9748015"/>
      </p:ext>
    </p:extLst>
  </p:cSld>
  <p:clrMapOvr>
    <a:masterClrMapping/>
  </p:clrMapOvr>
  <p:transition spd="slow">
    <p:cove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6388BF-A016-4E8D-8E72-A3FAE81E5CCF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53889422"/>
      </p:ext>
    </p:extLst>
  </p:cSld>
  <p:clrMapOvr>
    <a:masterClrMapping/>
  </p:clrMapOvr>
  <p:transition spd="slow">
    <p:cove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447BCF-354D-4790-846E-1F9DBFD7BFF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03701469"/>
      </p:ext>
    </p:extLst>
  </p:cSld>
  <p:clrMapOvr>
    <a:masterClrMapping/>
  </p:clrMapOvr>
  <p:transition spd="slow">
    <p:cove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D2A3BD-8269-4442-A302-842E72B27CF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62340350"/>
      </p:ext>
    </p:extLst>
  </p:cSld>
  <p:clrMapOvr>
    <a:masterClrMapping/>
  </p:clrMapOvr>
  <p:transition spd="slow">
    <p:cove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200DD4-0B40-4CF4-8D26-54185781FD3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39146414"/>
      </p:ext>
    </p:extLst>
  </p:cSld>
  <p:clrMapOvr>
    <a:masterClrMapping/>
  </p:clrMapOvr>
  <p:transition spd="slow">
    <p:cove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2F40D2-8A7B-4A68-BFB7-275B5752D17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24051453"/>
      </p:ext>
    </p:extLst>
  </p:cSld>
  <p:clrMapOvr>
    <a:masterClrMapping/>
  </p:clrMapOvr>
  <p:transition spd="slow">
    <p:cove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25B090-125E-4CDC-8D39-E77046CBDCC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71035677"/>
      </p:ext>
    </p:extLst>
  </p:cSld>
  <p:clrMapOvr>
    <a:masterClrMapping/>
  </p:clrMapOvr>
  <p:transition spd="slow">
    <p:cove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381000"/>
            <a:ext cx="2057400" cy="5715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019800" cy="57150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48C505-51C4-4A12-A537-AF1A0EF8EA7B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49901505"/>
      </p:ext>
    </p:extLst>
  </p:cSld>
  <p:clrMapOvr>
    <a:masterClrMapping/>
  </p:clrMapOvr>
  <p:transition spd="slow">
    <p:cove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>
            <a:duotone>
              <a:schemeClr val="bg1"/>
              <a:srgbClr val="FFFFFF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381000"/>
            <a:ext cx="822960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819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19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19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4B1539D-2B29-478A-B30C-6575B4F7B4CC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9015213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6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1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4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8195" grpId="0" build="p">
        <p:tmplLst>
          <p:tmpl lvl="1">
            <p:tnLst>
              <p:par>
                <p:cTn presetID="12" presetClass="entr" presetSubtype="4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slide(fromBottom)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slide(fromBottom)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slide(fromBottom)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slide(fromBottom)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slide(fromBottom)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4550"/>
            <a:ext cx="8229600" cy="1175792"/>
          </a:xfrm>
        </p:spPr>
        <p:txBody>
          <a:bodyPr/>
          <a:lstStyle/>
          <a:p>
            <a:r>
              <a:rPr lang="cs-CZ" b="1" dirty="0">
                <a:solidFill>
                  <a:srgbClr val="FFFFB7"/>
                </a:solidFill>
                <a:latin typeface="Arial Black"/>
              </a:rPr>
              <a:t>Digitální učební materiál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390" y="5733256"/>
            <a:ext cx="5761219" cy="8640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49408079"/>
              </p:ext>
            </p:extLst>
          </p:nvPr>
        </p:nvGraphicFramePr>
        <p:xfrm>
          <a:off x="683568" y="1340769"/>
          <a:ext cx="7992888" cy="4248471"/>
        </p:xfrm>
        <a:graphic>
          <a:graphicData uri="http://schemas.openxmlformats.org/drawingml/2006/table">
            <a:tbl>
              <a:tblPr/>
              <a:tblGrid>
                <a:gridCol w="2159912"/>
                <a:gridCol w="5832976"/>
              </a:tblGrid>
              <a:tr h="39308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944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smtClean="0"/>
                        <a:t>VY_4_INOVACE_NEJ16</a:t>
                      </a:r>
                      <a:endParaRPr lang="cs-CZ" sz="1200" dirty="0" smtClean="0"/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308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37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NEJ</a:t>
                      </a: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308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Tematický okruh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Ryby, drůbež, zvěřina</a:t>
                      </a: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308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Úprava</a:t>
                      </a: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37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3,  4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- gastronomie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308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Mgr.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Eva Lemberková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37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21.10.2012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948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Prezentace uvádí  základní úpravy  ryb, drůbeže a zvěřiny,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příklady 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pokrmů.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34795798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6" descr="MC900441864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8038" y="333375"/>
            <a:ext cx="2447925" cy="215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9" descr="MC900412722[1]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325" y="4076700"/>
            <a:ext cx="2519363" cy="2781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10" descr="MC900356157[1]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750" y="3933825"/>
            <a:ext cx="2087563" cy="246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5" name="WordArt 14"/>
          <p:cNvSpPr>
            <a:spLocks noChangeArrowheads="1" noChangeShapeType="1" noTextEdit="1"/>
          </p:cNvSpPr>
          <p:nvPr/>
        </p:nvSpPr>
        <p:spPr bwMode="auto">
          <a:xfrm>
            <a:off x="539750" y="2708275"/>
            <a:ext cx="8135938" cy="108076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4800" kern="10" dirty="0" err="1" smtClean="0">
                <a:ln w="12700">
                  <a:solidFill>
                    <a:srgbClr val="EAEAEA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79999"/>
                    </a:srgbClr>
                  </a:outerShdw>
                </a:effectLst>
                <a:latin typeface="Arial Black"/>
              </a:rPr>
              <a:t>Fische</a:t>
            </a:r>
            <a:r>
              <a:rPr lang="cs-CZ" sz="4800" kern="10" dirty="0" smtClean="0">
                <a:ln w="12700">
                  <a:solidFill>
                    <a:srgbClr val="EAEAEA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79999"/>
                    </a:srgbClr>
                  </a:outerShdw>
                </a:effectLst>
                <a:latin typeface="Arial Black"/>
              </a:rPr>
              <a:t>, </a:t>
            </a:r>
            <a:r>
              <a:rPr lang="cs-CZ" sz="4800" kern="10" dirty="0" err="1" smtClean="0">
                <a:ln w="12700">
                  <a:solidFill>
                    <a:srgbClr val="EAEAEA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79999"/>
                    </a:srgbClr>
                  </a:outerShdw>
                </a:effectLst>
                <a:latin typeface="Arial Black"/>
              </a:rPr>
              <a:t>Geflügel</a:t>
            </a:r>
            <a:r>
              <a:rPr lang="cs-CZ" sz="4800" kern="10" dirty="0" smtClean="0">
                <a:ln w="12700">
                  <a:solidFill>
                    <a:srgbClr val="EAEAEA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79999"/>
                    </a:srgbClr>
                  </a:outerShdw>
                </a:effectLst>
                <a:latin typeface="Arial Black"/>
              </a:rPr>
              <a:t>, </a:t>
            </a:r>
            <a:r>
              <a:rPr lang="cs-CZ" sz="4800" kern="10" dirty="0" err="1" smtClean="0">
                <a:ln w="12700">
                  <a:solidFill>
                    <a:srgbClr val="EAEAEA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79999"/>
                    </a:srgbClr>
                  </a:outerShdw>
                </a:effectLst>
                <a:latin typeface="Arial Black"/>
              </a:rPr>
              <a:t>Wildbrett</a:t>
            </a:r>
            <a:r>
              <a:rPr lang="cs-CZ" sz="4800" kern="10" dirty="0" smtClean="0">
                <a:ln w="12700">
                  <a:solidFill>
                    <a:srgbClr val="EAEAEA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79999"/>
                    </a:srgbClr>
                  </a:outerShdw>
                </a:effectLst>
                <a:latin typeface="Arial Black"/>
              </a:rPr>
              <a:t> - </a:t>
            </a:r>
            <a:r>
              <a:rPr lang="cs-CZ" sz="4800" kern="10" dirty="0" err="1" smtClean="0">
                <a:ln w="12700">
                  <a:solidFill>
                    <a:srgbClr val="EAEAEA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79999"/>
                    </a:srgbClr>
                  </a:outerShdw>
                </a:effectLst>
                <a:latin typeface="Arial Black"/>
              </a:rPr>
              <a:t>Zubereitung</a:t>
            </a:r>
            <a:endParaRPr lang="cs-CZ" sz="4800" kern="10" dirty="0">
              <a:ln w="12700">
                <a:solidFill>
                  <a:srgbClr val="EAEAEA"/>
                </a:solidFill>
                <a:round/>
                <a:headEnd/>
                <a:tailEnd/>
              </a:ln>
              <a:gradFill rotWithShape="1">
                <a:gsLst>
                  <a:gs pos="0">
                    <a:srgbClr val="A603AB"/>
                  </a:gs>
                  <a:gs pos="12000">
                    <a:srgbClr val="E81766"/>
                  </a:gs>
                  <a:gs pos="27000">
                    <a:srgbClr val="EE3F17"/>
                  </a:gs>
                  <a:gs pos="48000">
                    <a:srgbClr val="FFFF00"/>
                  </a:gs>
                  <a:gs pos="64999">
                    <a:srgbClr val="1A8D48"/>
                  </a:gs>
                  <a:gs pos="78999">
                    <a:srgbClr val="0819FB"/>
                  </a:gs>
                  <a:gs pos="100000">
                    <a:srgbClr val="A603AB"/>
                  </a:gs>
                </a:gsLst>
                <a:lin ang="0" scaled="1"/>
              </a:gradFill>
              <a:effectLst>
                <a:outerShdw dist="35921" dir="2700000" sy="50000" kx="2115830" algn="bl" rotWithShape="0">
                  <a:srgbClr val="C0C0C0">
                    <a:alpha val="79999"/>
                  </a:srgbClr>
                </a:outerShdw>
              </a:effectLst>
              <a:latin typeface="Arial Black"/>
            </a:endParaRPr>
          </a:p>
        </p:txBody>
      </p:sp>
      <p:pic>
        <p:nvPicPr>
          <p:cNvPr id="5126" name="Picture 15" descr="MC900111382[1]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8400" y="4221163"/>
            <a:ext cx="1712913" cy="2420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21442329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err="1" smtClean="0"/>
              <a:t>Benutzung</a:t>
            </a:r>
            <a:r>
              <a:rPr lang="cs-CZ" b="1" dirty="0" smtClean="0"/>
              <a:t> in der </a:t>
            </a:r>
            <a:r>
              <a:rPr lang="cs-CZ" b="1" dirty="0" err="1" smtClean="0"/>
              <a:t>Küche</a:t>
            </a:r>
            <a:endParaRPr lang="cs-CZ" b="1" dirty="0" smtClean="0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err="1" smtClean="0"/>
              <a:t>Fische</a:t>
            </a:r>
            <a:r>
              <a:rPr lang="cs-CZ" dirty="0" smtClean="0"/>
              <a:t> – </a:t>
            </a:r>
            <a:r>
              <a:rPr lang="cs-CZ" dirty="0" err="1" smtClean="0"/>
              <a:t>gedünstet</a:t>
            </a:r>
            <a:r>
              <a:rPr lang="cs-CZ" dirty="0" smtClean="0"/>
              <a:t>, </a:t>
            </a:r>
            <a:r>
              <a:rPr lang="cs-CZ" dirty="0" err="1" smtClean="0"/>
              <a:t>gebraten</a:t>
            </a:r>
            <a:r>
              <a:rPr lang="cs-CZ" dirty="0" smtClean="0"/>
              <a:t>, </a:t>
            </a:r>
            <a:r>
              <a:rPr lang="cs-CZ" dirty="0" err="1" smtClean="0"/>
              <a:t>gekocht</a:t>
            </a:r>
            <a:r>
              <a:rPr lang="cs-CZ" dirty="0" smtClean="0"/>
              <a:t>, </a:t>
            </a:r>
            <a:r>
              <a:rPr lang="cs-CZ" dirty="0" err="1" smtClean="0"/>
              <a:t>gegrillt</a:t>
            </a:r>
            <a:r>
              <a:rPr lang="cs-CZ" dirty="0" smtClean="0"/>
              <a:t>, </a:t>
            </a:r>
            <a:r>
              <a:rPr lang="cs-CZ" dirty="0" err="1" smtClean="0"/>
              <a:t>paniert</a:t>
            </a:r>
            <a:r>
              <a:rPr lang="cs-CZ" dirty="0" smtClean="0"/>
              <a:t>, </a:t>
            </a:r>
            <a:r>
              <a:rPr lang="cs-CZ" dirty="0" err="1" smtClean="0"/>
              <a:t>konserviert</a:t>
            </a:r>
            <a:r>
              <a:rPr lang="cs-CZ" dirty="0" smtClean="0"/>
              <a:t>, </a:t>
            </a:r>
            <a:r>
              <a:rPr lang="cs-CZ" dirty="0" err="1" smtClean="0"/>
              <a:t>geräuchertet</a:t>
            </a:r>
            <a:r>
              <a:rPr lang="cs-CZ" dirty="0" smtClean="0"/>
              <a:t> </a:t>
            </a:r>
          </a:p>
          <a:p>
            <a:pPr eaLnBrk="1" hangingPunct="1">
              <a:defRPr/>
            </a:pPr>
            <a:r>
              <a:rPr lang="cs-CZ" dirty="0" err="1" smtClean="0"/>
              <a:t>Geflügel</a:t>
            </a:r>
            <a:r>
              <a:rPr lang="cs-CZ" dirty="0" smtClean="0"/>
              <a:t> – </a:t>
            </a:r>
            <a:r>
              <a:rPr lang="cs-CZ" dirty="0" err="1" smtClean="0"/>
              <a:t>gegrillt</a:t>
            </a:r>
            <a:r>
              <a:rPr lang="cs-CZ" dirty="0" smtClean="0"/>
              <a:t>, </a:t>
            </a:r>
            <a:r>
              <a:rPr lang="cs-CZ" dirty="0" err="1" smtClean="0"/>
              <a:t>gebraten</a:t>
            </a:r>
            <a:r>
              <a:rPr lang="cs-CZ" dirty="0" smtClean="0"/>
              <a:t>, </a:t>
            </a:r>
            <a:r>
              <a:rPr lang="cs-CZ" dirty="0" err="1" smtClean="0"/>
              <a:t>gedünstet</a:t>
            </a:r>
            <a:r>
              <a:rPr lang="cs-CZ" dirty="0" smtClean="0"/>
              <a:t>, </a:t>
            </a:r>
            <a:r>
              <a:rPr lang="cs-CZ" dirty="0" err="1" smtClean="0"/>
              <a:t>paniert</a:t>
            </a:r>
            <a:r>
              <a:rPr lang="cs-CZ" dirty="0" smtClean="0"/>
              <a:t>, </a:t>
            </a:r>
            <a:r>
              <a:rPr lang="cs-CZ" dirty="0" err="1" smtClean="0"/>
              <a:t>gekocht</a:t>
            </a:r>
            <a:r>
              <a:rPr lang="cs-CZ" dirty="0" smtClean="0"/>
              <a:t>, </a:t>
            </a:r>
            <a:r>
              <a:rPr lang="cs-CZ" dirty="0" err="1" smtClean="0"/>
              <a:t>geräuchert</a:t>
            </a:r>
            <a:r>
              <a:rPr lang="cs-CZ" dirty="0" smtClean="0"/>
              <a:t>, </a:t>
            </a:r>
            <a:r>
              <a:rPr lang="cs-CZ" dirty="0" err="1" smtClean="0"/>
              <a:t>gefüllt</a:t>
            </a:r>
            <a:endParaRPr lang="cs-CZ" dirty="0" smtClean="0"/>
          </a:p>
          <a:p>
            <a:pPr eaLnBrk="1" hangingPunct="1">
              <a:defRPr/>
            </a:pPr>
            <a:r>
              <a:rPr lang="cs-CZ" dirty="0" err="1" smtClean="0"/>
              <a:t>Wildbrett</a:t>
            </a:r>
            <a:r>
              <a:rPr lang="cs-CZ" dirty="0" smtClean="0"/>
              <a:t> : </a:t>
            </a:r>
            <a:r>
              <a:rPr lang="cs-CZ" dirty="0" err="1" smtClean="0"/>
              <a:t>gebraten</a:t>
            </a:r>
            <a:r>
              <a:rPr lang="cs-CZ" dirty="0" smtClean="0"/>
              <a:t>, </a:t>
            </a:r>
            <a:r>
              <a:rPr lang="cs-CZ" dirty="0" err="1" smtClean="0"/>
              <a:t>gedünstet</a:t>
            </a:r>
            <a:endParaRPr lang="cs-CZ" dirty="0" smtClean="0"/>
          </a:p>
        </p:txBody>
      </p:sp>
      <p:pic>
        <p:nvPicPr>
          <p:cNvPr id="9220" name="Picture 5" descr="MC900280460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725143"/>
            <a:ext cx="2520280" cy="17275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78521779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404813"/>
            <a:ext cx="8229600" cy="1371600"/>
          </a:xfrm>
        </p:spPr>
        <p:txBody>
          <a:bodyPr/>
          <a:lstStyle/>
          <a:p>
            <a:pPr eaLnBrk="1" hangingPunct="1">
              <a:defRPr/>
            </a:pPr>
            <a:r>
              <a:rPr lang="cs-CZ" sz="4000" b="1" dirty="0" err="1" smtClean="0"/>
              <a:t>Gerichte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aus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Fische</a:t>
            </a:r>
            <a:r>
              <a:rPr lang="cs-CZ" sz="4000" b="1" dirty="0" smtClean="0"/>
              <a:t>, </a:t>
            </a:r>
            <a:r>
              <a:rPr lang="cs-CZ" sz="4000" b="1" dirty="0" err="1" smtClean="0"/>
              <a:t>Geflügel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und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Wild</a:t>
            </a:r>
            <a:endParaRPr lang="cs-CZ" sz="4000" b="1" dirty="0" smtClean="0"/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528" y="1772816"/>
            <a:ext cx="8229600" cy="4323184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err="1" smtClean="0"/>
              <a:t>Panierter</a:t>
            </a:r>
            <a:r>
              <a:rPr lang="cs-CZ" dirty="0" smtClean="0"/>
              <a:t> </a:t>
            </a:r>
            <a:r>
              <a:rPr lang="cs-CZ" dirty="0" err="1" smtClean="0"/>
              <a:t>Karpfen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Kartoffeln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Zitrone</a:t>
            </a:r>
            <a:r>
              <a:rPr lang="cs-CZ" dirty="0" smtClean="0"/>
              <a:t> </a:t>
            </a:r>
          </a:p>
          <a:p>
            <a:pPr eaLnBrk="1" hangingPunct="1">
              <a:defRPr/>
            </a:pPr>
            <a:r>
              <a:rPr lang="cs-CZ" dirty="0" err="1" smtClean="0"/>
              <a:t>Gebratene</a:t>
            </a:r>
            <a:r>
              <a:rPr lang="cs-CZ" dirty="0" smtClean="0"/>
              <a:t> </a:t>
            </a:r>
            <a:r>
              <a:rPr lang="cs-CZ" dirty="0" err="1" smtClean="0"/>
              <a:t>Ente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Spinat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Kartoffeln</a:t>
            </a:r>
            <a:endParaRPr lang="cs-CZ" dirty="0" smtClean="0"/>
          </a:p>
          <a:p>
            <a:pPr eaLnBrk="1" hangingPunct="1">
              <a:defRPr/>
            </a:pPr>
            <a:r>
              <a:rPr lang="cs-CZ" dirty="0" err="1" smtClean="0"/>
              <a:t>Gebratenes</a:t>
            </a:r>
            <a:r>
              <a:rPr lang="cs-CZ" dirty="0" smtClean="0"/>
              <a:t> </a:t>
            </a:r>
            <a:r>
              <a:rPr lang="cs-CZ" dirty="0" err="1" smtClean="0"/>
              <a:t>Hännchen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Reis</a:t>
            </a:r>
            <a:r>
              <a:rPr lang="cs-CZ" dirty="0" smtClean="0"/>
              <a:t> </a:t>
            </a:r>
          </a:p>
          <a:p>
            <a:pPr eaLnBrk="1" hangingPunct="1">
              <a:defRPr/>
            </a:pPr>
            <a:r>
              <a:rPr lang="cs-CZ" dirty="0" err="1" smtClean="0"/>
              <a:t>Hirschgulasch</a:t>
            </a:r>
            <a:endParaRPr lang="cs-CZ" dirty="0" smtClean="0"/>
          </a:p>
          <a:p>
            <a:pPr eaLnBrk="1" hangingPunct="1">
              <a:defRPr/>
            </a:pPr>
            <a:r>
              <a:rPr lang="cs-CZ" dirty="0" smtClean="0"/>
              <a:t>Hase </a:t>
            </a:r>
            <a:r>
              <a:rPr lang="cs-CZ" dirty="0" err="1" smtClean="0"/>
              <a:t>auf</a:t>
            </a:r>
            <a:r>
              <a:rPr lang="cs-CZ" dirty="0" smtClean="0"/>
              <a:t> </a:t>
            </a:r>
            <a:r>
              <a:rPr lang="cs-CZ" dirty="0" err="1" smtClean="0"/>
              <a:t>Knoblauch</a:t>
            </a:r>
            <a:endParaRPr lang="cs-CZ" dirty="0" smtClean="0"/>
          </a:p>
          <a:p>
            <a:pPr eaLnBrk="1" hangingPunct="1">
              <a:defRPr/>
            </a:pPr>
            <a:r>
              <a:rPr lang="cs-CZ" dirty="0" err="1" smtClean="0"/>
              <a:t>Gefüllter</a:t>
            </a:r>
            <a:r>
              <a:rPr lang="cs-CZ" dirty="0" smtClean="0"/>
              <a:t> </a:t>
            </a:r>
            <a:r>
              <a:rPr lang="cs-CZ" dirty="0" err="1" smtClean="0"/>
              <a:t>Fasan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Kartoffeln</a:t>
            </a:r>
            <a:r>
              <a:rPr lang="cs-CZ" dirty="0" smtClean="0"/>
              <a:t> </a:t>
            </a:r>
          </a:p>
          <a:p>
            <a:pPr eaLnBrk="1" hangingPunct="1">
              <a:defRPr/>
            </a:pPr>
            <a:r>
              <a:rPr lang="cs-CZ" dirty="0" smtClean="0"/>
              <a:t> </a:t>
            </a:r>
            <a:r>
              <a:rPr lang="cs-CZ" dirty="0" err="1" smtClean="0"/>
              <a:t>Gebratenes</a:t>
            </a:r>
            <a:r>
              <a:rPr lang="cs-CZ" smtClean="0"/>
              <a:t> Wildschwein</a:t>
            </a:r>
            <a:endParaRPr lang="cs-CZ" dirty="0" smtClean="0"/>
          </a:p>
        </p:txBody>
      </p:sp>
      <p:pic>
        <p:nvPicPr>
          <p:cNvPr id="10244" name="Picture 5" descr="MM900223778[1]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356992"/>
            <a:ext cx="2586690" cy="20162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57443009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FFB7"/>
                </a:solidFill>
                <a:latin typeface="Arial Black"/>
              </a:rPr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Formanová, Alena. </a:t>
            </a:r>
            <a:r>
              <a:rPr lang="cs-CZ" sz="20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Žmudová</a:t>
            </a:r>
            <a:r>
              <a:rPr lang="cs-CZ" sz="20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, Zdena. Němčina v gastronomii. Praha: nakladatelství Informatorium, 2000, ISBN </a:t>
            </a:r>
            <a:r>
              <a:rPr lang="cs-CZ" sz="20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80-86073-56-4</a:t>
            </a:r>
          </a:p>
          <a:p>
            <a:endParaRPr lang="cs-CZ" sz="2000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Obrázky: www.office.</a:t>
            </a:r>
            <a:r>
              <a:rPr lang="cs-CZ" sz="2000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microsoft.com</a:t>
            </a:r>
            <a:endParaRPr lang="cs-CZ" sz="200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endParaRPr lang="cs-CZ" sz="20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1147610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_Textura">
  <a:themeElements>
    <a:clrScheme name="Textura 5">
      <a:dk1>
        <a:srgbClr val="003366"/>
      </a:dk1>
      <a:lt1>
        <a:srgbClr val="FFFFFF"/>
      </a:lt1>
      <a:dk2>
        <a:srgbClr val="2B5481"/>
      </a:dk2>
      <a:lt2>
        <a:srgbClr val="E5FFFF"/>
      </a:lt2>
      <a:accent1>
        <a:srgbClr val="009999"/>
      </a:accent1>
      <a:accent2>
        <a:srgbClr val="336699"/>
      </a:accent2>
      <a:accent3>
        <a:srgbClr val="ACB3C1"/>
      </a:accent3>
      <a:accent4>
        <a:srgbClr val="DADADA"/>
      </a:accent4>
      <a:accent5>
        <a:srgbClr val="AACACA"/>
      </a:accent5>
      <a:accent6>
        <a:srgbClr val="2D5C8A"/>
      </a:accent6>
      <a:hlink>
        <a:srgbClr val="00CCFF"/>
      </a:hlink>
      <a:folHlink>
        <a:srgbClr val="FFCC00"/>
      </a:folHlink>
    </a:clrScheme>
    <a:fontScheme name="Textura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Textura 1">
        <a:dk1>
          <a:srgbClr val="660000"/>
        </a:dk1>
        <a:lt1>
          <a:srgbClr val="FFFFFF"/>
        </a:lt1>
        <a:dk2>
          <a:srgbClr val="800000"/>
        </a:dk2>
        <a:lt2>
          <a:srgbClr val="FFFFCC"/>
        </a:lt2>
        <a:accent1>
          <a:srgbClr val="BE7960"/>
        </a:accent1>
        <a:accent2>
          <a:srgbClr val="CC6600"/>
        </a:accent2>
        <a:accent3>
          <a:srgbClr val="C0AAAA"/>
        </a:accent3>
        <a:accent4>
          <a:srgbClr val="DADADA"/>
        </a:accent4>
        <a:accent5>
          <a:srgbClr val="DBBEB6"/>
        </a:accent5>
        <a:accent6>
          <a:srgbClr val="B95C00"/>
        </a:accent6>
        <a:hlink>
          <a:srgbClr val="FFCC66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2">
        <a:dk1>
          <a:srgbClr val="003300"/>
        </a:dk1>
        <a:lt1>
          <a:srgbClr val="FFFFFF"/>
        </a:lt1>
        <a:dk2>
          <a:srgbClr val="4D6A2A"/>
        </a:dk2>
        <a:lt2>
          <a:srgbClr val="CCFF99"/>
        </a:lt2>
        <a:accent1>
          <a:srgbClr val="33CC33"/>
        </a:accent1>
        <a:accent2>
          <a:srgbClr val="46562A"/>
        </a:accent2>
        <a:accent3>
          <a:srgbClr val="B2B9AC"/>
        </a:accent3>
        <a:accent4>
          <a:srgbClr val="DADADA"/>
        </a:accent4>
        <a:accent5>
          <a:srgbClr val="ADE2AD"/>
        </a:accent5>
        <a:accent6>
          <a:srgbClr val="3F4D25"/>
        </a:accent6>
        <a:hlink>
          <a:srgbClr val="009999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3">
        <a:dk1>
          <a:srgbClr val="4E4E74"/>
        </a:dk1>
        <a:lt1>
          <a:srgbClr val="FFFFFF"/>
        </a:lt1>
        <a:dk2>
          <a:srgbClr val="666699"/>
        </a:dk2>
        <a:lt2>
          <a:srgbClr val="FFFFCC"/>
        </a:lt2>
        <a:accent1>
          <a:srgbClr val="5E5884"/>
        </a:accent1>
        <a:accent2>
          <a:srgbClr val="8AB29D"/>
        </a:accent2>
        <a:accent3>
          <a:srgbClr val="B8B8CA"/>
        </a:accent3>
        <a:accent4>
          <a:srgbClr val="DADADA"/>
        </a:accent4>
        <a:accent5>
          <a:srgbClr val="B6B4C2"/>
        </a:accent5>
        <a:accent6>
          <a:srgbClr val="7DA18E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4">
        <a:dk1>
          <a:srgbClr val="004E4C"/>
        </a:dk1>
        <a:lt1>
          <a:srgbClr val="FFFFFF"/>
        </a:lt1>
        <a:dk2>
          <a:srgbClr val="006666"/>
        </a:dk2>
        <a:lt2>
          <a:srgbClr val="FFFFCC"/>
        </a:lt2>
        <a:accent1>
          <a:srgbClr val="FFCC00"/>
        </a:accent1>
        <a:accent2>
          <a:srgbClr val="00B0AC"/>
        </a:accent2>
        <a:accent3>
          <a:srgbClr val="AAB8B8"/>
        </a:accent3>
        <a:accent4>
          <a:srgbClr val="DADADA"/>
        </a:accent4>
        <a:accent5>
          <a:srgbClr val="FFE2AA"/>
        </a:accent5>
        <a:accent6>
          <a:srgbClr val="009F9B"/>
        </a:accent6>
        <a:hlink>
          <a:srgbClr val="BA7C3E"/>
        </a:hlink>
        <a:folHlink>
          <a:srgbClr val="724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5">
        <a:dk1>
          <a:srgbClr val="003366"/>
        </a:dk1>
        <a:lt1>
          <a:srgbClr val="FFFFFF"/>
        </a:lt1>
        <a:dk2>
          <a:srgbClr val="2B5481"/>
        </a:dk2>
        <a:lt2>
          <a:srgbClr val="E5FFFF"/>
        </a:lt2>
        <a:accent1>
          <a:srgbClr val="009999"/>
        </a:accent1>
        <a:accent2>
          <a:srgbClr val="336699"/>
        </a:accent2>
        <a:accent3>
          <a:srgbClr val="ACB3C1"/>
        </a:accent3>
        <a:accent4>
          <a:srgbClr val="DADADA"/>
        </a:accent4>
        <a:accent5>
          <a:srgbClr val="AACACA"/>
        </a:accent5>
        <a:accent6>
          <a:srgbClr val="2D5C8A"/>
        </a:accent6>
        <a:hlink>
          <a:srgbClr val="00CCFF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6">
        <a:dk1>
          <a:srgbClr val="080808"/>
        </a:dk1>
        <a:lt1>
          <a:srgbClr val="FFFFFF"/>
        </a:lt1>
        <a:dk2>
          <a:srgbClr val="4D4D4D"/>
        </a:dk2>
        <a:lt2>
          <a:srgbClr val="FFFFFF"/>
        </a:lt2>
        <a:accent1>
          <a:srgbClr val="666699"/>
        </a:accent1>
        <a:accent2>
          <a:srgbClr val="3366CC"/>
        </a:accent2>
        <a:accent3>
          <a:srgbClr val="B2B2B2"/>
        </a:accent3>
        <a:accent4>
          <a:srgbClr val="DADADA"/>
        </a:accent4>
        <a:accent5>
          <a:srgbClr val="B8B8CA"/>
        </a:accent5>
        <a:accent6>
          <a:srgbClr val="2D5CB9"/>
        </a:accent6>
        <a:hlink>
          <a:srgbClr val="00C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7">
        <a:dk1>
          <a:srgbClr val="000000"/>
        </a:dk1>
        <a:lt1>
          <a:srgbClr val="DBDAC2"/>
        </a:lt1>
        <a:dk2>
          <a:srgbClr val="827F4C"/>
        </a:dk2>
        <a:lt2>
          <a:srgbClr val="C0BC94"/>
        </a:lt2>
        <a:accent1>
          <a:srgbClr val="AAA578"/>
        </a:accent1>
        <a:accent2>
          <a:srgbClr val="A2A4AC"/>
        </a:accent2>
        <a:accent3>
          <a:srgbClr val="EAEADD"/>
        </a:accent3>
        <a:accent4>
          <a:srgbClr val="000000"/>
        </a:accent4>
        <a:accent5>
          <a:srgbClr val="D2CFBE"/>
        </a:accent5>
        <a:accent6>
          <a:srgbClr val="92949B"/>
        </a:accent6>
        <a:hlink>
          <a:srgbClr val="5B8800"/>
        </a:hlink>
        <a:folHlink>
          <a:srgbClr val="68653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xtura 8">
        <a:dk1>
          <a:srgbClr val="000000"/>
        </a:dk1>
        <a:lt1>
          <a:srgbClr val="DCE8F4"/>
        </a:lt1>
        <a:dk2>
          <a:srgbClr val="7B9CB5"/>
        </a:dk2>
        <a:lt2>
          <a:srgbClr val="969696"/>
        </a:lt2>
        <a:accent1>
          <a:srgbClr val="FFFFFF"/>
        </a:accent1>
        <a:accent2>
          <a:srgbClr val="00BAB6"/>
        </a:accent2>
        <a:accent3>
          <a:srgbClr val="EBF2F8"/>
        </a:accent3>
        <a:accent4>
          <a:srgbClr val="000000"/>
        </a:accent4>
        <a:accent5>
          <a:srgbClr val="FFFFFF"/>
        </a:accent5>
        <a:accent6>
          <a:srgbClr val="00A8A5"/>
        </a:accent6>
        <a:hlink>
          <a:srgbClr val="8A8AD8"/>
        </a:hlink>
        <a:folHlink>
          <a:srgbClr val="24249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168</Words>
  <Application>Microsoft Office PowerPoint</Application>
  <PresentationFormat>Předvádění na obrazovce (4:3)</PresentationFormat>
  <Paragraphs>42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2_Textura</vt:lpstr>
      <vt:lpstr>Digitální učební materiál</vt:lpstr>
      <vt:lpstr>Snímek 2</vt:lpstr>
      <vt:lpstr>Benutzung in der Küche</vt:lpstr>
      <vt:lpstr>Gerichte aus Fische, Geflügel und Wild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Guest</dc:creator>
  <cp:lastModifiedBy>Dum</cp:lastModifiedBy>
  <cp:revision>18</cp:revision>
  <dcterms:created xsi:type="dcterms:W3CDTF">2012-10-12T15:05:43Z</dcterms:created>
  <dcterms:modified xsi:type="dcterms:W3CDTF">2013-04-12T20:47:49Z</dcterms:modified>
</cp:coreProperties>
</file>