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3" r:id="rId3"/>
    <p:sldId id="257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4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540FA6E-DE69-4402-9A69-127916993C7B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84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123D1-AC60-49E9-9841-567C00FB7B59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075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06E65D-88F7-4428-A36F-EEAF90A1690D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321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8D0A6-EEDB-4DE9-990E-88CBFB95CBBA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037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5D062-F001-4B55-AEBD-B70341504499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572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1D23D-7102-45F1-AE61-FF58CE1CB0B7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526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8BE5D-800A-4C4D-BCE5-C4CCBED21C17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492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8A252-109B-4AEA-AA19-DF186616EAFE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9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75CA4-8B27-419B-9971-9650C04FB5F3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06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7C1FAE-A9F8-4DF3-B32D-2BB3BDA7EC5D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710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F1D64-421C-4398-9C95-CA681D1ABB9B}" type="slidenum">
              <a:rPr lang="cs-CZ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019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FFFFFF"/>
                </a:solidFill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308 h 2182"/>
                <a:gd name="T4" fmla="*/ 6381 w 4897"/>
                <a:gd name="T5" fmla="*/ 1308 h 2182"/>
                <a:gd name="T6" fmla="*/ 6381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FFFFFF"/>
                </a:solidFill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F3FF2-4F6B-42B9-A617-5953E8885A66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513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B2F1-F1EF-48D0-917A-E57DED3FE3F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053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60E0D-C01A-436D-A4CD-4CC91AC41C6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758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F3A7F-EBD4-4D7B-884C-5DD73919311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44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21A10-0827-4125-8F63-975E796996D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2243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46F51-05A9-43C7-B2E6-BFA20C01C94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413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C4F39-B73E-4DFF-AF00-52CBDCAEB94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97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02701-BC9D-4F47-BFA4-2DECF6EDCEAE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4299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0EAD6-F00D-4005-9E63-8ECB7327247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771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1A313-741F-4274-AF06-03254CE08A87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183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86924-7CFC-40F2-B31D-0552D26C1B2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77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B35AB3-55DE-4F3D-82C1-2A58C60BF03C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7682799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382 h 2182"/>
                <a:gd name="T4" fmla="*/ 6381 w 4897"/>
                <a:gd name="T5" fmla="*/ 382 h 2182"/>
                <a:gd name="T6" fmla="*/ 6381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FFFFFF"/>
                </a:solidFill>
              </a:endParaRPr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FFFFFF"/>
                </a:solidFill>
              </a:endParaRPr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357 h 2182"/>
                <a:gd name="T4" fmla="*/ 6381 w 4897"/>
                <a:gd name="T5" fmla="*/ 357 h 2182"/>
                <a:gd name="T6" fmla="*/ 6381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FFFFFF"/>
                </a:solidFill>
              </a:endParaRPr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382525-6F60-4AE7-AAE6-29AB68259573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60238743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240309"/>
          </a:xfrm>
        </p:spPr>
        <p:txBody>
          <a:bodyPr/>
          <a:lstStyle/>
          <a:p>
            <a:r>
              <a:rPr lang="cs-CZ" dirty="0">
                <a:solidFill>
                  <a:srgbClr val="FFFFB7"/>
                </a:solidFill>
              </a:rPr>
              <a:t> </a:t>
            </a:r>
            <a:r>
              <a:rPr lang="cs-CZ" dirty="0" smtClean="0">
                <a:solidFill>
                  <a:srgbClr val="FFFFB7"/>
                </a:solidFill>
              </a:rPr>
              <a:t>  Digitální </a:t>
            </a:r>
            <a:r>
              <a:rPr lang="cs-CZ" dirty="0">
                <a:solidFill>
                  <a:srgbClr val="FFFFB7"/>
                </a:solidFill>
              </a:rPr>
              <a:t>učební materiál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5949280"/>
            <a:ext cx="5761037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732377"/>
              </p:ext>
            </p:extLst>
          </p:nvPr>
        </p:nvGraphicFramePr>
        <p:xfrm>
          <a:off x="899592" y="1340769"/>
          <a:ext cx="7848872" cy="4320478"/>
        </p:xfrm>
        <a:graphic>
          <a:graphicData uri="http://schemas.openxmlformats.org/drawingml/2006/table">
            <a:tbl>
              <a:tblPr/>
              <a:tblGrid>
                <a:gridCol w="2120995"/>
                <a:gridCol w="5727877"/>
              </a:tblGrid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VY_4_INOVACE_NEJ17</a:t>
                      </a:r>
                      <a:endParaRPr lang="cs-CZ" sz="1200" dirty="0" smtClean="0"/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0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NEJ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Ovoce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Charakteristika ovoce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0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1, 4 – gastronomie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, obchodník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Ludmila Křížová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0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21.10.2012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Prezentace  vysvětluje charakteristiku ovoce a jeho význam ve výživě člověka.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572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cs-CZ" sz="5400" dirty="0" smtClean="0">
                <a:latin typeface="Algerian" pitchFamily="82" charset="0"/>
              </a:rPr>
              <a:t>      </a:t>
            </a: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Charakteristik</a:t>
            </a:r>
            <a:endParaRPr lang="cs-CZ" sz="4400" dirty="0">
              <a:solidFill>
                <a:schemeClr val="tx2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771775" y="1773238"/>
            <a:ext cx="3384550" cy="18002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4923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3600" kern="10" dirty="0" smtClean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Obst</a:t>
            </a:r>
            <a:endParaRPr lang="cs-CZ" sz="3600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2063" name="Picture 15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1611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88913"/>
            <a:ext cx="1828800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62877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Zobrazit podrobn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157788"/>
            <a:ext cx="1943100" cy="170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Zobrazit podrobnost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157788"/>
            <a:ext cx="1514475" cy="170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Zobrazit podrobnost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644900"/>
            <a:ext cx="1685925" cy="170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Zobrazit podrobnost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157788"/>
            <a:ext cx="1871662" cy="170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Zobrazit podrobnosti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013325"/>
            <a:ext cx="1685925" cy="165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3" name="Picture 35" descr="Zobrazit podrobnosti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335756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7" name="Picture 39" descr="Zobrazit podrobnosti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300663"/>
            <a:ext cx="1441450" cy="136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 descr="Zobrazit podrobnosti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88913"/>
            <a:ext cx="1514475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1" name="Picture 43" descr="Zobrazit podrobnosti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88913"/>
            <a:ext cx="182880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 descr="Zobrazit podrobnosti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88913"/>
            <a:ext cx="1611313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6175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096293"/>
          </a:xfrm>
        </p:spPr>
        <p:txBody>
          <a:bodyPr/>
          <a:lstStyle/>
          <a:p>
            <a:r>
              <a:rPr lang="cs-CZ" dirty="0" smtClean="0"/>
              <a:t>      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Charakteristik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96752"/>
            <a:ext cx="8007350" cy="489924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effectLst/>
              </a:rPr>
              <a:t>Obst</a:t>
            </a:r>
            <a:r>
              <a:rPr lang="cs-CZ" sz="2800" dirty="0" smtClean="0">
                <a:effectLst/>
              </a:rPr>
              <a:t> </a:t>
            </a:r>
            <a:r>
              <a:rPr lang="de-DE" sz="2800" dirty="0" smtClean="0">
                <a:effectLst/>
              </a:rPr>
              <a:t>ist eine reiche Quelle von Nährstoffen</a:t>
            </a:r>
            <a:r>
              <a:rPr lang="cs-CZ" sz="2800" dirty="0" smtClean="0">
                <a:effectLst/>
              </a:rPr>
              <a:t>,</a:t>
            </a:r>
            <a:r>
              <a:rPr lang="de-DE" sz="2800" dirty="0" smtClean="0">
                <a:effectLst/>
              </a:rPr>
              <a:t> </a:t>
            </a:r>
            <a:r>
              <a:rPr lang="cs-CZ" sz="2800" dirty="0" err="1" smtClean="0">
                <a:effectLst/>
              </a:rPr>
              <a:t>ein</a:t>
            </a:r>
            <a:r>
              <a:rPr lang="cs-CZ" sz="2800" dirty="0" smtClean="0">
                <a:effectLst/>
              </a:rPr>
              <a:t> </a:t>
            </a:r>
            <a:r>
              <a:rPr lang="cs-CZ" sz="2800" dirty="0" err="1" smtClean="0">
                <a:effectLst/>
              </a:rPr>
              <a:t>wesentlicher</a:t>
            </a:r>
            <a:r>
              <a:rPr lang="cs-CZ" sz="2800" dirty="0" smtClean="0">
                <a:effectLst/>
              </a:rPr>
              <a:t> </a:t>
            </a:r>
            <a:r>
              <a:rPr lang="cs-CZ" sz="2800" dirty="0" err="1" smtClean="0">
                <a:effectLst/>
              </a:rPr>
              <a:t>Teil</a:t>
            </a:r>
            <a:r>
              <a:rPr lang="cs-CZ" sz="2800" dirty="0" smtClean="0">
                <a:effectLst/>
              </a:rPr>
              <a:t> </a:t>
            </a:r>
            <a:r>
              <a:rPr lang="de-DE" sz="2800" dirty="0" smtClean="0">
                <a:effectLst/>
              </a:rPr>
              <a:t>des</a:t>
            </a:r>
            <a:r>
              <a:rPr lang="cs-CZ" sz="2800" dirty="0" smtClean="0">
                <a:effectLst/>
              </a:rPr>
              <a:t> </a:t>
            </a:r>
            <a:r>
              <a:rPr lang="cs-CZ" sz="2800" dirty="0" err="1" smtClean="0">
                <a:effectLst/>
              </a:rPr>
              <a:t>menschlichen</a:t>
            </a:r>
            <a:r>
              <a:rPr lang="cs-CZ" sz="2800" dirty="0" smtClean="0">
                <a:effectLst/>
              </a:rPr>
              <a:t> </a:t>
            </a:r>
            <a:r>
              <a:rPr lang="de-DE" sz="2800" dirty="0" smtClean="0">
                <a:effectLst/>
              </a:rPr>
              <a:t> </a:t>
            </a:r>
            <a:r>
              <a:rPr lang="de-DE" sz="2800" dirty="0" smtClean="0">
                <a:effectLst/>
              </a:rPr>
              <a:t>Menü</a:t>
            </a:r>
            <a:r>
              <a:rPr lang="cs-CZ" sz="2800" dirty="0" smtClean="0">
                <a:effectLst/>
              </a:rPr>
              <a:t>s</a:t>
            </a:r>
            <a:r>
              <a:rPr lang="de-DE" sz="2800" dirty="0" smtClean="0">
                <a:effectLst/>
              </a:rPr>
              <a:t>.</a:t>
            </a:r>
            <a:endParaRPr lang="cs-CZ" sz="2800" dirty="0" smtClean="0">
              <a:effectLst/>
            </a:endParaRPr>
          </a:p>
          <a:p>
            <a:r>
              <a:rPr lang="de-DE" sz="2800" dirty="0" smtClean="0">
                <a:effectLst/>
              </a:rPr>
              <a:t> Es gehört zu den ältesten Arten von Lebensmitteln.</a:t>
            </a:r>
            <a:endParaRPr lang="cs-CZ" sz="2800" dirty="0" smtClean="0">
              <a:effectLst/>
            </a:endParaRPr>
          </a:p>
          <a:p>
            <a:r>
              <a:rPr lang="de-DE" sz="2800" dirty="0" smtClean="0">
                <a:effectLst/>
              </a:rPr>
              <a:t> Es hat eine hohe biologische Wertigkeit und unteren energetischen Wert. </a:t>
            </a:r>
            <a:endParaRPr lang="cs-CZ" sz="2800" dirty="0" smtClean="0">
              <a:effectLst/>
            </a:endParaRPr>
          </a:p>
          <a:p>
            <a:r>
              <a:rPr lang="de-DE" sz="2800" dirty="0" smtClean="0">
                <a:effectLst/>
              </a:rPr>
              <a:t>Die besten Früchte</a:t>
            </a:r>
            <a:r>
              <a:rPr lang="cs-CZ" sz="2800" dirty="0" smtClean="0">
                <a:effectLst/>
              </a:rPr>
              <a:t> </a:t>
            </a:r>
            <a:r>
              <a:rPr lang="cs-CZ" sz="2800" dirty="0" err="1" smtClean="0">
                <a:effectLst/>
              </a:rPr>
              <a:t>sind</a:t>
            </a:r>
            <a:r>
              <a:rPr lang="cs-CZ" sz="2800" dirty="0" smtClean="0">
                <a:effectLst/>
              </a:rPr>
              <a:t> </a:t>
            </a:r>
            <a:r>
              <a:rPr lang="de-DE" sz="2800" dirty="0" smtClean="0">
                <a:effectLst/>
              </a:rPr>
              <a:t> frische</a:t>
            </a:r>
            <a:r>
              <a:rPr lang="cs-CZ" sz="2800" dirty="0" smtClean="0">
                <a:effectLst/>
              </a:rPr>
              <a:t> </a:t>
            </a:r>
            <a:r>
              <a:rPr lang="de-DE" sz="2800" dirty="0" smtClean="0">
                <a:effectLst/>
              </a:rPr>
              <a:t>Früchte. </a:t>
            </a:r>
            <a:endParaRPr lang="cs-CZ" sz="2800" dirty="0" smtClean="0">
              <a:effectLst/>
            </a:endParaRPr>
          </a:p>
          <a:p>
            <a:r>
              <a:rPr lang="cs-CZ" sz="2800" dirty="0" smtClean="0">
                <a:effectLst/>
              </a:rPr>
              <a:t>Obst </a:t>
            </a:r>
            <a:r>
              <a:rPr lang="de-DE" sz="2800" dirty="0" smtClean="0">
                <a:effectLst/>
              </a:rPr>
              <a:t>enthält die Vitamine - C, A, B, Mineralien - Kalzium, Phosphor, Eisen, Kalium, Ballaststoffe, Sacharide, Wasser aber nur wenige Proteine.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2478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Benutzung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in der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Küche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12875"/>
            <a:ext cx="8007350" cy="4683125"/>
          </a:xfrm>
        </p:spPr>
        <p:txBody>
          <a:bodyPr/>
          <a:lstStyle/>
          <a:p>
            <a:pPr>
              <a:defRPr/>
            </a:pPr>
            <a:r>
              <a:rPr lang="cs-CZ" b="1" dirty="0" err="1" smtClean="0"/>
              <a:t>Frisches</a:t>
            </a:r>
            <a:r>
              <a:rPr lang="cs-CZ" b="1" dirty="0" smtClean="0"/>
              <a:t> Obst – </a:t>
            </a:r>
            <a:r>
              <a:rPr lang="cs-CZ" b="1" dirty="0" err="1" smtClean="0"/>
              <a:t>Banane</a:t>
            </a:r>
            <a:r>
              <a:rPr lang="cs-CZ" b="1" dirty="0" smtClean="0"/>
              <a:t>, </a:t>
            </a:r>
            <a:r>
              <a:rPr lang="cs-CZ" b="1" dirty="0" err="1" smtClean="0"/>
              <a:t>Kirsche</a:t>
            </a:r>
            <a:endParaRPr lang="cs-CZ" b="1" dirty="0" smtClean="0"/>
          </a:p>
          <a:p>
            <a:pPr>
              <a:defRPr/>
            </a:pPr>
            <a:r>
              <a:rPr lang="cs-CZ" b="1" dirty="0" err="1" smtClean="0"/>
              <a:t>Kompotte</a:t>
            </a:r>
            <a:r>
              <a:rPr lang="cs-CZ" b="1" dirty="0" smtClean="0"/>
              <a:t> – </a:t>
            </a:r>
            <a:r>
              <a:rPr lang="cs-CZ" b="1" dirty="0" err="1" smtClean="0"/>
              <a:t>Erdbeere</a:t>
            </a:r>
            <a:r>
              <a:rPr lang="cs-CZ" b="1" dirty="0" smtClean="0"/>
              <a:t>, Ananas</a:t>
            </a:r>
          </a:p>
          <a:p>
            <a:pPr>
              <a:defRPr/>
            </a:pPr>
            <a:r>
              <a:rPr lang="cs-CZ" b="1" dirty="0" err="1" smtClean="0"/>
              <a:t>Marmelade</a:t>
            </a:r>
            <a:r>
              <a:rPr lang="cs-CZ" b="1" dirty="0" smtClean="0"/>
              <a:t>  </a:t>
            </a:r>
            <a:r>
              <a:rPr lang="cs-CZ" b="1" dirty="0" err="1" smtClean="0"/>
              <a:t>und</a:t>
            </a:r>
            <a:r>
              <a:rPr lang="cs-CZ" b="1" dirty="0" smtClean="0"/>
              <a:t> </a:t>
            </a:r>
            <a:r>
              <a:rPr lang="cs-CZ" b="1" dirty="0" err="1" smtClean="0"/>
              <a:t>Konfitüre</a:t>
            </a:r>
            <a:r>
              <a:rPr lang="cs-CZ" b="1" dirty="0" smtClean="0"/>
              <a:t> - </a:t>
            </a:r>
            <a:r>
              <a:rPr lang="cs-CZ" b="1" dirty="0" err="1" smtClean="0"/>
              <a:t>Aprikose</a:t>
            </a:r>
            <a:endParaRPr lang="cs-CZ" b="1" dirty="0" smtClean="0"/>
          </a:p>
          <a:p>
            <a:pPr>
              <a:defRPr/>
            </a:pPr>
            <a:r>
              <a:rPr lang="cs-CZ" b="1" dirty="0" err="1" smtClean="0"/>
              <a:t>Salate</a:t>
            </a:r>
            <a:r>
              <a:rPr lang="cs-CZ" b="1" dirty="0" smtClean="0"/>
              <a:t> - </a:t>
            </a:r>
            <a:r>
              <a:rPr lang="cs-CZ" b="1" dirty="0" err="1" smtClean="0"/>
              <a:t>Obstsalat</a:t>
            </a:r>
            <a:endParaRPr lang="cs-CZ" b="1" dirty="0" smtClean="0"/>
          </a:p>
          <a:p>
            <a:pPr>
              <a:defRPr/>
            </a:pPr>
            <a:r>
              <a:rPr lang="cs-CZ" b="1" dirty="0" err="1" smtClean="0"/>
              <a:t>Desserte</a:t>
            </a:r>
            <a:r>
              <a:rPr lang="cs-CZ" b="1" dirty="0" smtClean="0"/>
              <a:t> – </a:t>
            </a:r>
            <a:r>
              <a:rPr lang="cs-CZ" b="1" dirty="0" err="1" smtClean="0"/>
              <a:t>Obstkuchen</a:t>
            </a:r>
            <a:r>
              <a:rPr lang="cs-CZ" b="1" dirty="0" smtClean="0"/>
              <a:t>, </a:t>
            </a:r>
            <a:r>
              <a:rPr lang="cs-CZ" b="1" dirty="0" err="1" smtClean="0"/>
              <a:t>Zitroneneis</a:t>
            </a:r>
            <a:endParaRPr lang="cs-CZ" b="1" dirty="0" smtClean="0"/>
          </a:p>
          <a:p>
            <a:pPr>
              <a:defRPr/>
            </a:pPr>
            <a:r>
              <a:rPr lang="cs-CZ" b="1" dirty="0" err="1" smtClean="0"/>
              <a:t>Juice</a:t>
            </a:r>
            <a:r>
              <a:rPr lang="cs-CZ" b="1" dirty="0" smtClean="0"/>
              <a:t> – </a:t>
            </a:r>
            <a:r>
              <a:rPr lang="cs-CZ" b="1" dirty="0" err="1" smtClean="0"/>
              <a:t>Orangensaft</a:t>
            </a:r>
            <a:endParaRPr lang="cs-CZ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25" y="44370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142791"/>
            <a:ext cx="1440983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89086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967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Formanová, Alena. </a:t>
            </a:r>
            <a:r>
              <a:rPr lang="cs-CZ" sz="20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Žmudová</a:t>
            </a:r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Zdena. Němčina v gastronomii. Praha: nakladatelství Informatorium, 2000, ISBN 80-86073-56-4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496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194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Vrstvy skla</vt:lpstr>
      <vt:lpstr>1_Vrstvy skla</vt:lpstr>
      <vt:lpstr>   Digitální učební materiál </vt:lpstr>
      <vt:lpstr>Prezentace aplikace PowerPoint</vt:lpstr>
      <vt:lpstr>       Charakteristik</vt:lpstr>
      <vt:lpstr>   Benutzung in der Küche</vt:lpstr>
      <vt:lpstr>   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Guest</dc:creator>
  <cp:lastModifiedBy>u310</cp:lastModifiedBy>
  <cp:revision>20</cp:revision>
  <dcterms:created xsi:type="dcterms:W3CDTF">2012-10-13T18:34:49Z</dcterms:created>
  <dcterms:modified xsi:type="dcterms:W3CDTF">2013-04-04T09:02:51Z</dcterms:modified>
</cp:coreProperties>
</file>