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2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5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5F6EC-C4AC-4E80-8258-8BB1D14059BB}" type="datetimeFigureOut">
              <a:rPr lang="cs-CZ" smtClean="0"/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780FA5-C29A-43EF-B223-D3945FC33B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1196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5F6EC-C4AC-4E80-8258-8BB1D14059BB}" type="datetimeFigureOut">
              <a:rPr lang="cs-CZ" smtClean="0"/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780FA5-C29A-43EF-B223-D3945FC33B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81222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5F6EC-C4AC-4E80-8258-8BB1D14059BB}" type="datetimeFigureOut">
              <a:rPr lang="cs-CZ" smtClean="0"/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780FA5-C29A-43EF-B223-D3945FC33B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01743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5F6EC-C4AC-4E80-8258-8BB1D14059BB}" type="datetimeFigureOut">
              <a:rPr lang="cs-CZ" smtClean="0"/>
              <a:t>29.6.2011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780FA5-C29A-43EF-B223-D3945FC33B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15464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5F6EC-C4AC-4E80-8258-8BB1D14059BB}" type="datetimeFigureOut">
              <a:rPr lang="cs-CZ" smtClean="0"/>
              <a:t>29.6.2011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780FA5-C29A-43EF-B223-D3945FC33B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35587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5F6EC-C4AC-4E80-8258-8BB1D14059BB}" type="datetimeFigureOut">
              <a:rPr lang="cs-CZ" smtClean="0"/>
              <a:t>29.6.2011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780FA5-C29A-43EF-B223-D3945FC33B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66003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5F6EC-C4AC-4E80-8258-8BB1D14059BB}" type="datetimeFigureOut">
              <a:rPr lang="cs-CZ" smtClean="0"/>
              <a:t>29.6.2011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780FA5-C29A-43EF-B223-D3945FC33B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28433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5F6EC-C4AC-4E80-8258-8BB1D14059BB}" type="datetimeFigureOut">
              <a:rPr lang="cs-CZ" smtClean="0"/>
              <a:t>29.6.2011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780FA5-C29A-43EF-B223-D3945FC33B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02539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5F6EC-C4AC-4E80-8258-8BB1D14059BB}" type="datetimeFigureOut">
              <a:rPr lang="cs-CZ" smtClean="0"/>
              <a:t>29.6.2011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780FA5-C29A-43EF-B223-D3945FC33B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3131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5F6EC-C4AC-4E80-8258-8BB1D14059BB}" type="datetimeFigureOut">
              <a:rPr lang="cs-CZ" smtClean="0"/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780FA5-C29A-43EF-B223-D3945FC33B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48092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5F6EC-C4AC-4E80-8258-8BB1D14059BB}" type="datetimeFigureOut">
              <a:rPr lang="cs-CZ" smtClean="0"/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780FA5-C29A-43EF-B223-D3945FC33B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53979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B5F6EC-C4AC-4E80-8258-8BB1D14059BB}" type="datetimeFigureOut">
              <a:rPr lang="cs-CZ" smtClean="0"/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780FA5-C29A-43EF-B223-D3945FC33B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21426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dirty="0" smtClean="0"/>
              <a:t>VY_32_INOVACE_53_M-ČÍSLA </a:t>
            </a:r>
            <a:r>
              <a:rPr lang="cs-CZ" sz="3200" b="1" dirty="0" smtClean="0"/>
              <a:t>0-100 – DĚLENÍ SE ZBYTKEM</a:t>
            </a:r>
            <a:endParaRPr lang="cs-CZ" sz="3200" b="1" dirty="0"/>
          </a:p>
        </p:txBody>
      </p:sp>
      <p:pic>
        <p:nvPicPr>
          <p:cNvPr id="4915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2400">
                <a:cs typeface="Arial" charset="0"/>
              </a:rPr>
              <a:t>Základní škola a Mateřská škola Choustník, okres Tábor</a:t>
            </a:r>
            <a:endParaRPr lang="cs-CZ" sz="2400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688012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971600" y="1916832"/>
            <a:ext cx="6866175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DĚLENEC    DĚLITEL   NEÚPLNÝ PODÍL   ZBYTEK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</a:t>
            </a:r>
            <a:r>
              <a:rPr lang="cs-CZ" sz="2800" dirty="0" smtClean="0"/>
              <a:t>63        </a:t>
            </a:r>
            <a:r>
              <a:rPr lang="cs-CZ" sz="2800" dirty="0" smtClean="0"/>
              <a:t>:       </a:t>
            </a:r>
            <a:r>
              <a:rPr lang="cs-CZ" sz="2800" dirty="0"/>
              <a:t>8</a:t>
            </a:r>
            <a:r>
              <a:rPr lang="cs-CZ" sz="2800" dirty="0" smtClean="0"/>
              <a:t>       </a:t>
            </a:r>
            <a:r>
              <a:rPr lang="cs-CZ" sz="2800" dirty="0" smtClean="0"/>
              <a:t>=          </a:t>
            </a:r>
            <a:r>
              <a:rPr lang="cs-CZ" sz="2800" dirty="0" smtClean="0"/>
              <a:t>7                  </a:t>
            </a:r>
            <a:r>
              <a:rPr lang="cs-CZ" sz="2800" dirty="0" smtClean="0"/>
              <a:t>(</a:t>
            </a:r>
            <a:r>
              <a:rPr lang="cs-CZ" sz="2800" dirty="0" smtClean="0"/>
              <a:t>zb.7)</a:t>
            </a:r>
            <a:endParaRPr lang="cs-CZ" sz="2800" dirty="0" smtClean="0"/>
          </a:p>
          <a:p>
            <a:r>
              <a:rPr lang="cs-CZ" sz="2800" dirty="0" smtClean="0"/>
              <a:t>Doplňte tabulku podle uvedené rovnosti.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4497785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DĚLENEC- DĚLITEL- NEÚPLNÝ PODÍL- ZBYTEK</a:t>
            </a:r>
            <a:br>
              <a:rPr lang="cs-CZ" sz="2800" dirty="0" smtClean="0"/>
            </a:br>
            <a:r>
              <a:rPr lang="cs-CZ" sz="2800" dirty="0" err="1" smtClean="0">
                <a:solidFill>
                  <a:srgbClr val="FF0000"/>
                </a:solidFill>
              </a:rPr>
              <a:t>Zbytek</a:t>
            </a:r>
            <a:r>
              <a:rPr lang="cs-CZ" sz="2800" dirty="0" smtClean="0">
                <a:solidFill>
                  <a:srgbClr val="FF0000"/>
                </a:solidFill>
              </a:rPr>
              <a:t> musí být vždy menší než dělitel</a:t>
            </a:r>
            <a:endParaRPr lang="cs-CZ" sz="2800" dirty="0">
              <a:solidFill>
                <a:srgbClr val="FF0000"/>
              </a:solidFill>
            </a:endParaRPr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63584183"/>
              </p:ext>
            </p:extLst>
          </p:nvPr>
        </p:nvGraphicFramePr>
        <p:xfrm>
          <a:off x="467544" y="1484785"/>
          <a:ext cx="8229595" cy="2808311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288010"/>
                <a:gridCol w="208280"/>
                <a:gridCol w="748145"/>
                <a:gridCol w="748145"/>
                <a:gridCol w="748145"/>
                <a:gridCol w="748145"/>
                <a:gridCol w="748145"/>
                <a:gridCol w="748145"/>
                <a:gridCol w="748145"/>
                <a:gridCol w="748145"/>
                <a:gridCol w="748145"/>
              </a:tblGrid>
              <a:tr h="720080">
                <a:tc>
                  <a:txBody>
                    <a:bodyPr/>
                    <a:lstStyle/>
                    <a:p>
                      <a:r>
                        <a:rPr lang="cs-CZ" dirty="0" smtClean="0"/>
                        <a:t>Dělenec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28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53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41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32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44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25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52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648072">
                <a:tc>
                  <a:txBody>
                    <a:bodyPr/>
                    <a:lstStyle/>
                    <a:p>
                      <a:r>
                        <a:rPr lang="cs-CZ" dirty="0" smtClean="0"/>
                        <a:t>Dělitel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797871">
                <a:tc>
                  <a:txBody>
                    <a:bodyPr/>
                    <a:lstStyle/>
                    <a:p>
                      <a:r>
                        <a:rPr lang="cs-CZ" dirty="0" smtClean="0"/>
                        <a:t>Neúplný podíl</a:t>
                      </a:r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</a:tr>
              <a:tr h="642288">
                <a:tc>
                  <a:txBody>
                    <a:bodyPr/>
                    <a:lstStyle/>
                    <a:p>
                      <a:r>
                        <a:rPr lang="cs-CZ" dirty="0" smtClean="0"/>
                        <a:t>Zbytek</a:t>
                      </a:r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545920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DĚLENEC- DĚLITEL- NEÚPLNÝ PODÍL- ZBYTEK</a:t>
            </a:r>
            <a:br>
              <a:rPr lang="cs-CZ" sz="2800" dirty="0" smtClean="0"/>
            </a:br>
            <a:r>
              <a:rPr lang="cs-CZ" sz="2800" dirty="0" err="1" smtClean="0">
                <a:solidFill>
                  <a:srgbClr val="FF0000"/>
                </a:solidFill>
              </a:rPr>
              <a:t>Zbytek</a:t>
            </a:r>
            <a:r>
              <a:rPr lang="cs-CZ" sz="2800" dirty="0" smtClean="0">
                <a:solidFill>
                  <a:srgbClr val="FF0000"/>
                </a:solidFill>
              </a:rPr>
              <a:t> musí být vždy menší než dělitel</a:t>
            </a:r>
            <a:endParaRPr lang="cs-CZ" sz="2800" dirty="0">
              <a:solidFill>
                <a:srgbClr val="FF0000"/>
              </a:solidFill>
            </a:endParaRPr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5967300"/>
              </p:ext>
            </p:extLst>
          </p:nvPr>
        </p:nvGraphicFramePr>
        <p:xfrm>
          <a:off x="467544" y="1484785"/>
          <a:ext cx="8229595" cy="2808311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288010"/>
                <a:gridCol w="208280"/>
                <a:gridCol w="748145"/>
                <a:gridCol w="748145"/>
                <a:gridCol w="748145"/>
                <a:gridCol w="748145"/>
                <a:gridCol w="748145"/>
                <a:gridCol w="748145"/>
                <a:gridCol w="748145"/>
                <a:gridCol w="748145"/>
                <a:gridCol w="748145"/>
              </a:tblGrid>
              <a:tr h="720080">
                <a:tc>
                  <a:txBody>
                    <a:bodyPr/>
                    <a:lstStyle/>
                    <a:p>
                      <a:r>
                        <a:rPr lang="cs-CZ" dirty="0" smtClean="0"/>
                        <a:t>Dělenec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28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53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41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32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44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25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52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648072">
                <a:tc>
                  <a:txBody>
                    <a:bodyPr/>
                    <a:lstStyle/>
                    <a:p>
                      <a:r>
                        <a:rPr lang="cs-CZ" dirty="0" smtClean="0"/>
                        <a:t>Dělitel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797871">
                <a:tc>
                  <a:txBody>
                    <a:bodyPr/>
                    <a:lstStyle/>
                    <a:p>
                      <a:r>
                        <a:rPr lang="cs-CZ" dirty="0" smtClean="0"/>
                        <a:t>Neúplný podíl</a:t>
                      </a:r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</a:tr>
              <a:tr h="642288">
                <a:tc>
                  <a:txBody>
                    <a:bodyPr/>
                    <a:lstStyle/>
                    <a:p>
                      <a:r>
                        <a:rPr lang="cs-CZ" dirty="0" smtClean="0"/>
                        <a:t>Zbytek</a:t>
                      </a:r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246286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 příklady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38:5</a:t>
            </a:r>
          </a:p>
          <a:p>
            <a:r>
              <a:rPr lang="cs-CZ" dirty="0" smtClean="0"/>
              <a:t>66:9</a:t>
            </a:r>
          </a:p>
          <a:p>
            <a:r>
              <a:rPr lang="cs-CZ" dirty="0" smtClean="0"/>
              <a:t>54:8</a:t>
            </a:r>
          </a:p>
          <a:p>
            <a:r>
              <a:rPr lang="cs-CZ" dirty="0" smtClean="0"/>
              <a:t>21:6</a:t>
            </a:r>
          </a:p>
          <a:p>
            <a:r>
              <a:rPr lang="cs-CZ" dirty="0" smtClean="0"/>
              <a:t>17:3</a:t>
            </a:r>
          </a:p>
          <a:p>
            <a:r>
              <a:rPr lang="cs-CZ" dirty="0" smtClean="0"/>
              <a:t>43:9</a:t>
            </a:r>
          </a:p>
          <a:p>
            <a:r>
              <a:rPr lang="cs-CZ" dirty="0" smtClean="0"/>
              <a:t>48:7</a:t>
            </a:r>
          </a:p>
          <a:p>
            <a:r>
              <a:rPr lang="cs-CZ" dirty="0" smtClean="0"/>
              <a:t>72:7</a:t>
            </a:r>
          </a:p>
          <a:p>
            <a:r>
              <a:rPr lang="cs-CZ" dirty="0" smtClean="0"/>
              <a:t>87.9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38:5=7</a:t>
            </a:r>
            <a:r>
              <a:rPr lang="cs-CZ" sz="3200" dirty="0" smtClean="0"/>
              <a:t>(zb.3)</a:t>
            </a:r>
            <a:endParaRPr lang="cs-CZ" dirty="0" smtClean="0"/>
          </a:p>
          <a:p>
            <a:r>
              <a:rPr lang="cs-CZ" dirty="0" smtClean="0"/>
              <a:t>66:9=7(zb.3)</a:t>
            </a:r>
          </a:p>
          <a:p>
            <a:r>
              <a:rPr lang="cs-CZ" dirty="0" smtClean="0"/>
              <a:t>54:8=6(zb.6)</a:t>
            </a:r>
          </a:p>
          <a:p>
            <a:r>
              <a:rPr lang="cs-CZ" dirty="0" smtClean="0"/>
              <a:t>21:6=3(zb.3)</a:t>
            </a:r>
          </a:p>
          <a:p>
            <a:r>
              <a:rPr lang="cs-CZ" dirty="0" smtClean="0"/>
              <a:t>17:3=5(zb.2)</a:t>
            </a:r>
          </a:p>
          <a:p>
            <a:r>
              <a:rPr lang="cs-CZ" dirty="0" smtClean="0"/>
              <a:t>43:9=4(zb.7)</a:t>
            </a:r>
          </a:p>
          <a:p>
            <a:r>
              <a:rPr lang="cs-CZ" dirty="0" smtClean="0"/>
              <a:t>48:7=6(zb.6)</a:t>
            </a:r>
          </a:p>
          <a:p>
            <a:r>
              <a:rPr lang="cs-CZ" dirty="0" smtClean="0"/>
              <a:t>72:7=10(zb.2)</a:t>
            </a:r>
          </a:p>
          <a:p>
            <a:r>
              <a:rPr lang="cs-CZ" dirty="0" smtClean="0"/>
              <a:t>87:9=8(zb.5)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831684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</TotalTime>
  <Words>138</Words>
  <Application>Microsoft Office PowerPoint</Application>
  <PresentationFormat>Předvádění na obrazovce (4:3)</PresentationFormat>
  <Paragraphs>88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VY_32_INOVACE_53_M-ČÍSLA 0-100 – DĚLENÍ SE ZBYTKEM</vt:lpstr>
      <vt:lpstr>Prezentace aplikace PowerPoint</vt:lpstr>
      <vt:lpstr>DĚLENEC- DĚLITEL- NEÚPLNÝ PODÍL- ZBYTEK Zbytek musí být vždy menší než dělitel</vt:lpstr>
      <vt:lpstr>DĚLENEC- DĚLITEL- NEÚPLNÝ PODÍL- ZBYTEK Zbytek musí být vždy menší než dělitel</vt:lpstr>
      <vt:lpstr>Vypočítej příklady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VY_32_INOVACE_53_M-ČÍSLA 0-100 – DĚLENÍ SE ZBYTKEM</dc:title>
  <dc:creator>Vosatkova</dc:creator>
  <cp:lastModifiedBy>Vosatkova</cp:lastModifiedBy>
  <cp:revision>3</cp:revision>
  <dcterms:created xsi:type="dcterms:W3CDTF">2011-06-29T16:46:28Z</dcterms:created>
  <dcterms:modified xsi:type="dcterms:W3CDTF">2011-06-29T17:08:10Z</dcterms:modified>
</cp:coreProperties>
</file>