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65" r:id="rId4"/>
    <p:sldId id="258" r:id="rId5"/>
    <p:sldId id="259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21018-45A5-4147-987B-14AA5F1B21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5220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4FE9E-709F-488F-B424-C3C22A523A5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216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D0379-D1AB-4E2A-B2A0-7A119F845D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6130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88EA1-0DE6-4554-AE2D-D46BEE6FC41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7512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AE004-B7EB-402F-9FE3-9A4BEF59D1B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487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03499-6BBB-4BA4-9C45-6BEC07A84B8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2194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0D638-DA3D-487C-8AD0-A0E7653B1E8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162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6BF65-B1DC-4A8D-AC35-22B71958A1F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855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6DFD09-87EA-4781-98E9-1894B1C1031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4522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7FEDE-7831-4100-B87C-DD65B9E62BB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0586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38B03-0B85-4CE8-9E82-376CD10355D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6353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D5CFF4-A577-42A4-ACC9-9A77C76762FE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xmlns="" val="209674604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B7"/>
                </a:solidFill>
              </a:rPr>
              <a:t> Digitální učební materiál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9871524"/>
              </p:ext>
            </p:extLst>
          </p:nvPr>
        </p:nvGraphicFramePr>
        <p:xfrm>
          <a:off x="827584" y="1412773"/>
          <a:ext cx="7859216" cy="4542736"/>
        </p:xfrm>
        <a:graphic>
          <a:graphicData uri="http://schemas.openxmlformats.org/drawingml/2006/table">
            <a:tbl>
              <a:tblPr/>
              <a:tblGrid>
                <a:gridCol w="2123791"/>
                <a:gridCol w="5735425"/>
              </a:tblGrid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68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VY_4_INOVACE_NEJ18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Ovoce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 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2, 4 – gastronomie, obchodník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prodavač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15.10.2012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žáky s druhy ovoce a dělením, zároveň může sloužit k opakování  tohoto tématu.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877272"/>
            <a:ext cx="5761037" cy="980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6949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dirty="0" smtClean="0">
                <a:latin typeface="Algerian" pitchFamily="82" charset="0"/>
              </a:rPr>
              <a:t>          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  <a:latin typeface="Algerian" pitchFamily="82" charset="0"/>
              </a:rPr>
              <a:t>Teilung</a:t>
            </a:r>
            <a:endParaRPr lang="cs-CZ" sz="6000" dirty="0" smtClean="0">
              <a:solidFill>
                <a:schemeClr val="tx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2771775" y="1773238"/>
            <a:ext cx="3384550" cy="18002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49231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3600" kern="10" dirty="0" smtClean="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Obst</a:t>
            </a:r>
            <a:endParaRPr lang="cs-CZ" sz="3600" kern="10" dirty="0"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79999"/>
                  </a:srgbClr>
                </a:outerShdw>
              </a:effectLst>
              <a:latin typeface="Impact"/>
            </a:endParaRPr>
          </a:p>
        </p:txBody>
      </p:sp>
      <p:pic>
        <p:nvPicPr>
          <p:cNvPr id="4100" name="Picture 15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191611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17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88913"/>
            <a:ext cx="182880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19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162877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9" name="Picture 21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18891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23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825" y="5157788"/>
            <a:ext cx="1943100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5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157788"/>
            <a:ext cx="1514475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29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3644900"/>
            <a:ext cx="1685925" cy="170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31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1871662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1" name="Picture 33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5013325"/>
            <a:ext cx="1685925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35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33575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7" name="Picture 39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5300663"/>
            <a:ext cx="1441450" cy="136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41" descr="Zobrazit podrobnosti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88913"/>
            <a:ext cx="1514475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1" name="Picture 43" descr="Zobrazit podrobnosti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188913"/>
            <a:ext cx="18288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3" name="Picture 46" descr="Zobrazit podrobnosti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88913"/>
            <a:ext cx="161131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162339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Obstteilung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484784"/>
            <a:ext cx="8007350" cy="4611216"/>
          </a:xfrm>
        </p:spPr>
        <p:txBody>
          <a:bodyPr/>
          <a:lstStyle/>
          <a:p>
            <a:r>
              <a:rPr lang="de-DE" dirty="0"/>
              <a:t>Obst kann nach </a:t>
            </a:r>
            <a:r>
              <a:rPr lang="cs-CZ" dirty="0" smtClean="0"/>
              <a:t> der </a:t>
            </a:r>
            <a:r>
              <a:rPr lang="de-DE" dirty="0" smtClean="0"/>
              <a:t>Herkunft </a:t>
            </a:r>
            <a:r>
              <a:rPr lang="de-DE" dirty="0"/>
              <a:t>unterteilt werden:</a:t>
            </a:r>
            <a:br>
              <a:rPr lang="de-DE" dirty="0"/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Einheimisches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Obst </a:t>
            </a:r>
            <a:r>
              <a:rPr lang="de-DE" dirty="0" smtClean="0"/>
              <a:t>- </a:t>
            </a:r>
            <a:r>
              <a:rPr lang="de-DE" dirty="0"/>
              <a:t>Apfel, Johannisbeere, </a:t>
            </a:r>
            <a:r>
              <a:rPr lang="de-DE" dirty="0" smtClean="0"/>
              <a:t>Erdbeere</a:t>
            </a:r>
            <a:r>
              <a:rPr lang="cs-CZ" dirty="0" smtClean="0"/>
              <a:t>,</a:t>
            </a:r>
            <a:r>
              <a:rPr lang="de-DE" dirty="0" smtClean="0"/>
              <a:t> </a:t>
            </a:r>
            <a:r>
              <a:rPr lang="de-DE" dirty="0"/>
              <a:t>Walnuss, Birne, Pflaume, Kirsche, Aprikose</a:t>
            </a:r>
            <a:br>
              <a:rPr lang="de-DE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9315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4603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453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Obstteilung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8007350" cy="4539208"/>
          </a:xfrm>
        </p:spPr>
        <p:txBody>
          <a:bodyPr/>
          <a:lstStyle/>
          <a:p>
            <a:r>
              <a:rPr lang="de-DE" dirty="0"/>
              <a:t>Obst kann nach </a:t>
            </a:r>
            <a:r>
              <a:rPr lang="cs-CZ" dirty="0" smtClean="0"/>
              <a:t> der </a:t>
            </a:r>
            <a:r>
              <a:rPr lang="de-DE" dirty="0" smtClean="0"/>
              <a:t>Herkunft </a:t>
            </a:r>
            <a:r>
              <a:rPr lang="de-DE" dirty="0"/>
              <a:t>unterteilt werden:</a:t>
            </a:r>
            <a:br>
              <a:rPr lang="de-DE" dirty="0"/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Tropisches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Obst </a:t>
            </a:r>
            <a:r>
              <a:rPr lang="de-DE" dirty="0" smtClean="0"/>
              <a:t>- </a:t>
            </a:r>
            <a:r>
              <a:rPr lang="de-DE" dirty="0"/>
              <a:t>Mango, Kiwi, Banane, Feige, Mandarine, Zitrone, Orange, Ananas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532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024285"/>
          </a:xfrm>
        </p:spPr>
        <p:txBody>
          <a:bodyPr/>
          <a:lstStyle/>
          <a:p>
            <a:r>
              <a:rPr lang="cs-CZ" dirty="0" smtClean="0"/>
              <a:t>        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</a:rPr>
              <a:t>Obstteilung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268760"/>
            <a:ext cx="8007350" cy="4827240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Kern</a:t>
            </a:r>
            <a:r>
              <a:rPr lang="de-DE" b="1" dirty="0" err="1" smtClean="0">
                <a:solidFill>
                  <a:schemeClr val="tx2">
                    <a:lumMod val="75000"/>
                  </a:schemeClr>
                </a:solidFill>
              </a:rPr>
              <a:t>obst</a:t>
            </a:r>
            <a:r>
              <a:rPr lang="de-DE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de-DE" dirty="0"/>
              <a:t>- Kirsche, Pflaume, Aprikose, </a:t>
            </a:r>
            <a:r>
              <a:rPr lang="de-DE" dirty="0" smtClean="0"/>
              <a:t>Pfirsich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de-DE" dirty="0"/>
              <a:t/>
            </a:r>
            <a:br>
              <a:rPr lang="de-DE" dirty="0"/>
            </a:br>
            <a:endParaRPr lang="cs-CZ" dirty="0" smtClean="0"/>
          </a:p>
          <a:p>
            <a:r>
              <a:rPr lang="de-DE" b="1" dirty="0" smtClean="0">
                <a:solidFill>
                  <a:schemeClr val="tx2">
                    <a:lumMod val="75000"/>
                  </a:schemeClr>
                </a:solidFill>
              </a:rPr>
              <a:t>Beeren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obst</a:t>
            </a:r>
            <a:r>
              <a:rPr lang="de-DE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de-DE" dirty="0"/>
              <a:t>- Johannisbeeren, Stachelbeeren, Erdbeeren, Himbeeren, </a:t>
            </a:r>
            <a:r>
              <a:rPr lang="de-DE" dirty="0" err="1" smtClean="0"/>
              <a:t>Brombeeren,Preiselbeeren,Heidelbeeren</a:t>
            </a:r>
            <a:r>
              <a:rPr lang="de-DE" dirty="0"/>
              <a:t/>
            </a:r>
            <a:br>
              <a:rPr lang="de-DE" dirty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6435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849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2016224" cy="1707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8"/>
            <a:ext cx="1740024" cy="1686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4310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024285"/>
          </a:xfrm>
        </p:spPr>
        <p:txBody>
          <a:bodyPr/>
          <a:lstStyle/>
          <a:p>
            <a:r>
              <a:rPr lang="cs-CZ" dirty="0" smtClean="0"/>
              <a:t>         </a:t>
            </a:r>
            <a:r>
              <a:rPr lang="cs-CZ" sz="4800" dirty="0" err="1" smtClean="0">
                <a:solidFill>
                  <a:schemeClr val="tx2">
                    <a:lumMod val="75000"/>
                  </a:schemeClr>
                </a:solidFill>
              </a:rPr>
              <a:t>Obstteilung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908720"/>
            <a:ext cx="8007350" cy="5187280"/>
          </a:xfrm>
        </p:spPr>
        <p:txBody>
          <a:bodyPr/>
          <a:lstStyle/>
          <a:p>
            <a:pPr>
              <a:buNone/>
            </a:pPr>
            <a:r>
              <a:rPr lang="de-DE" dirty="0" smtClean="0"/>
              <a:t/>
            </a:r>
            <a:br>
              <a:rPr lang="de-DE" dirty="0" smtClean="0"/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Schalenobst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de-DE" dirty="0" smtClean="0"/>
              <a:t>- Walnuss, Haselnuss, Mandel</a:t>
            </a:r>
            <a:br>
              <a:rPr lang="de-DE" dirty="0" smtClean="0"/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Zitrusfrüchte</a:t>
            </a:r>
            <a:r>
              <a:rPr lang="cs-CZ" dirty="0" smtClean="0"/>
              <a:t> </a:t>
            </a:r>
            <a:r>
              <a:rPr lang="de-DE" dirty="0" smtClean="0"/>
              <a:t>- Orange, Zitrone, Grapefruit, Mandarine</a:t>
            </a:r>
            <a:br>
              <a:rPr lang="de-DE" dirty="0" smtClean="0"/>
            </a:b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Exotisches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Obst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de-DE" dirty="0" smtClean="0"/>
              <a:t>– Banane</a:t>
            </a:r>
            <a:r>
              <a:rPr lang="cs-CZ" dirty="0" smtClean="0"/>
              <a:t>, </a:t>
            </a:r>
            <a:r>
              <a:rPr lang="cs-CZ" dirty="0" err="1" smtClean="0"/>
              <a:t>Papaya</a:t>
            </a:r>
            <a:r>
              <a:rPr lang="cs-CZ" dirty="0" smtClean="0"/>
              <a:t>, </a:t>
            </a:r>
            <a:r>
              <a:rPr lang="cs-CZ" dirty="0" err="1" smtClean="0"/>
              <a:t>Feige</a:t>
            </a:r>
            <a:r>
              <a:rPr lang="cs-CZ" dirty="0" smtClean="0"/>
              <a:t>,</a:t>
            </a:r>
            <a:r>
              <a:rPr lang="de-DE" dirty="0" smtClean="0"/>
              <a:t> Kiwi, Mango,</a:t>
            </a:r>
            <a:br>
              <a:rPr lang="de-DE" dirty="0" smtClean="0"/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3231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6408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80-86073-56-4</a:t>
            </a:r>
          </a:p>
          <a:p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Obrázky: www.office.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330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130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Vrstvy skla</vt:lpstr>
      <vt:lpstr> Digitální učební materiál </vt:lpstr>
      <vt:lpstr>Snímek 2</vt:lpstr>
      <vt:lpstr>          Obstteilung</vt:lpstr>
      <vt:lpstr>          Obstteilung</vt:lpstr>
      <vt:lpstr>         Obstteilung</vt:lpstr>
      <vt:lpstr>         Obstteilung</vt:lpstr>
      <vt:lpstr> 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Dum</cp:lastModifiedBy>
  <cp:revision>22</cp:revision>
  <dcterms:created xsi:type="dcterms:W3CDTF">2012-10-15T16:22:14Z</dcterms:created>
  <dcterms:modified xsi:type="dcterms:W3CDTF">2013-04-12T20:45:28Z</dcterms:modified>
</cp:coreProperties>
</file>