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96" r:id="rId3"/>
  </p:sldMasterIdLst>
  <p:sldIdLst>
    <p:sldId id="261" r:id="rId4"/>
    <p:sldId id="260" r:id="rId5"/>
    <p:sldId id="258" r:id="rId6"/>
    <p:sldId id="265" r:id="rId7"/>
    <p:sldId id="263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-7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123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>
                <a:gd name="T0" fmla="*/ 335 w 5550"/>
                <a:gd name="T1" fmla="*/ 0 h 3216"/>
                <a:gd name="T2" fmla="*/ 333 w 5550"/>
                <a:gd name="T3" fmla="*/ 1290 h 3216"/>
                <a:gd name="T4" fmla="*/ 0 w 5550"/>
                <a:gd name="T5" fmla="*/ 1290 h 3216"/>
                <a:gd name="T6" fmla="*/ 6 w 5550"/>
                <a:gd name="T7" fmla="*/ 3210 h 3216"/>
                <a:gd name="T8" fmla="*/ 5550 w 5550"/>
                <a:gd name="T9" fmla="*/ 3216 h 3216"/>
                <a:gd name="T10" fmla="*/ 5550 w 5550"/>
                <a:gd name="T11" fmla="*/ 0 h 3216"/>
                <a:gd name="T12" fmla="*/ 335 w 5550"/>
                <a:gd name="T13" fmla="*/ 0 h 3216"/>
                <a:gd name="T14" fmla="*/ 335 w 5550"/>
                <a:gd name="T15" fmla="*/ 0 h 32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124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2182 h 2182"/>
                <a:gd name="T4" fmla="*/ 4897 w 4897"/>
                <a:gd name="T5" fmla="*/ 2182 h 2182"/>
                <a:gd name="T6" fmla="*/ 4897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125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126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127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>
                <a:gd name="T0" fmla="*/ 0 w 30"/>
                <a:gd name="T1" fmla="*/ 0 h 1416"/>
                <a:gd name="T2" fmla="*/ 0 w 30"/>
                <a:gd name="T3" fmla="*/ 1416 h 1416"/>
                <a:gd name="T4" fmla="*/ 29 w 30"/>
                <a:gd name="T5" fmla="*/ 1416 h 1416"/>
                <a:gd name="T6" fmla="*/ 30 w 30"/>
                <a:gd name="T7" fmla="*/ 27 h 1416"/>
                <a:gd name="T8" fmla="*/ 0 w 30"/>
                <a:gd name="T9" fmla="*/ 0 h 1416"/>
                <a:gd name="T10" fmla="*/ 0 w 30"/>
                <a:gd name="T11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128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>
                <a:gd name="T0" fmla="*/ 0 w 29"/>
                <a:gd name="T1" fmla="*/ 0 h 2161"/>
                <a:gd name="T2" fmla="*/ 0 w 29"/>
                <a:gd name="T3" fmla="*/ 2161 h 2161"/>
                <a:gd name="T4" fmla="*/ 29 w 29"/>
                <a:gd name="T5" fmla="*/ 2161 h 2161"/>
                <a:gd name="T6" fmla="*/ 27 w 29"/>
                <a:gd name="T7" fmla="*/ 27 h 2161"/>
                <a:gd name="T8" fmla="*/ 0 w 29"/>
                <a:gd name="T9" fmla="*/ 0 h 2161"/>
                <a:gd name="T10" fmla="*/ 0 w 29"/>
                <a:gd name="T11" fmla="*/ 0 h 2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51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dt" sz="quarter" idx="2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132" name="Rectangle 12"/>
          <p:cNvSpPr>
            <a:spLocks noGrp="1" noChangeArrowheads="1"/>
          </p:cNvSpPr>
          <p:nvPr>
            <p:ph type="ftr" sz="quarter" idx="3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133" name="Rectangle 13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6E6B93F8-E584-4CC0-9777-04BAA55E9FA0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1976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9CFCD8-6EFB-4523-8101-093C1D2BEA1E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8823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39C0E0-5BB3-4AB7-A010-594028B79689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4998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67B8F0-3A04-4E1F-8D76-FB596E51151E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81739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18EB9B-76D0-4A95-BDEB-158595F413E9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13860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6793D3-4160-4937-BA7F-95D45518A806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5200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17EAC6-1ED0-45C7-9059-AD472891FD53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0958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F29146-50D7-4834-831D-8D5B22615AB0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9315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6FE503-D27F-4CE0-A70E-C0E75B4BDEA2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2511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FCE96D-EF66-4A91-A18F-3A7063DA4409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9348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6072A7-5A08-414C-84CC-A949C1CA7A9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62399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>
                <a:gd name="T0" fmla="*/ 335 w 5550"/>
                <a:gd name="T1" fmla="*/ 0 h 3216"/>
                <a:gd name="T2" fmla="*/ 333 w 5550"/>
                <a:gd name="T3" fmla="*/ 1290 h 3216"/>
                <a:gd name="T4" fmla="*/ 0 w 5550"/>
                <a:gd name="T5" fmla="*/ 1290 h 3216"/>
                <a:gd name="T6" fmla="*/ 6 w 5550"/>
                <a:gd name="T7" fmla="*/ 3210 h 3216"/>
                <a:gd name="T8" fmla="*/ 5550 w 5550"/>
                <a:gd name="T9" fmla="*/ 3216 h 3216"/>
                <a:gd name="T10" fmla="*/ 5550 w 5550"/>
                <a:gd name="T11" fmla="*/ 0 h 3216"/>
                <a:gd name="T12" fmla="*/ 335 w 5550"/>
                <a:gd name="T13" fmla="*/ 0 h 3216"/>
                <a:gd name="T14" fmla="*/ 335 w 5550"/>
                <a:gd name="T15" fmla="*/ 0 h 32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920 h 2182"/>
                <a:gd name="T4" fmla="*/ 5232 w 4897"/>
                <a:gd name="T5" fmla="*/ 1920 h 2182"/>
                <a:gd name="T6" fmla="*/ 5232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FFFFFF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>
                <a:gd name="T0" fmla="*/ 0 w 30"/>
                <a:gd name="T1" fmla="*/ 0 h 1416"/>
                <a:gd name="T2" fmla="*/ 0 w 30"/>
                <a:gd name="T3" fmla="*/ 1416 h 1416"/>
                <a:gd name="T4" fmla="*/ 29 w 30"/>
                <a:gd name="T5" fmla="*/ 1416 h 1416"/>
                <a:gd name="T6" fmla="*/ 30 w 30"/>
                <a:gd name="T7" fmla="*/ 27 h 1416"/>
                <a:gd name="T8" fmla="*/ 0 w 30"/>
                <a:gd name="T9" fmla="*/ 0 h 1416"/>
                <a:gd name="T10" fmla="*/ 0 w 30"/>
                <a:gd name="T11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>
                <a:gd name="T0" fmla="*/ 0 w 29"/>
                <a:gd name="T1" fmla="*/ 0 h 2161"/>
                <a:gd name="T2" fmla="*/ 0 w 29"/>
                <a:gd name="T3" fmla="*/ 2161 h 2161"/>
                <a:gd name="T4" fmla="*/ 29 w 29"/>
                <a:gd name="T5" fmla="*/ 2161 h 2161"/>
                <a:gd name="T6" fmla="*/ 27 w 29"/>
                <a:gd name="T7" fmla="*/ 27 h 2161"/>
                <a:gd name="T8" fmla="*/ 0 w 29"/>
                <a:gd name="T9" fmla="*/ 0 h 2161"/>
                <a:gd name="T10" fmla="*/ 0 w 29"/>
                <a:gd name="T11" fmla="*/ 0 h 2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51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1BA5E01-AEF1-434D-9CE8-69A7378F4E6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51492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5B6C38-FDF6-4F2A-9C2C-C51D6E772CC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16152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5050F4-7E7E-48EF-82CF-FC4A7EBAD19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82069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E48AC0-F078-45E0-B331-29F84A6032C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4879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50273E-62A9-42CF-88D4-CBD8B8A3E69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60363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A85B41-6A55-4C8E-8B8E-110A3B49B6A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35789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7D4146-B0AC-4A8A-8417-242656A97F1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72516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78DBF5-7826-4032-AF95-EF40A547319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75631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83E0D6-FCA4-4655-9763-BD53B4DAED3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47754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5C611D-598B-402A-A578-41DB42F6A1F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77808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268210-73F7-440D-AF3E-8D0D1C90EE4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564337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>
                <a:gd name="T0" fmla="*/ 335 w 5550"/>
                <a:gd name="T1" fmla="*/ 0 h 3216"/>
                <a:gd name="T2" fmla="*/ 333 w 5550"/>
                <a:gd name="T3" fmla="*/ 1290 h 3216"/>
                <a:gd name="T4" fmla="*/ 0 w 5550"/>
                <a:gd name="T5" fmla="*/ 1290 h 3216"/>
                <a:gd name="T6" fmla="*/ 6 w 5550"/>
                <a:gd name="T7" fmla="*/ 3210 h 3216"/>
                <a:gd name="T8" fmla="*/ 5550 w 5550"/>
                <a:gd name="T9" fmla="*/ 3216 h 3216"/>
                <a:gd name="T10" fmla="*/ 5550 w 5550"/>
                <a:gd name="T11" fmla="*/ 0 h 3216"/>
                <a:gd name="T12" fmla="*/ 335 w 5550"/>
                <a:gd name="T13" fmla="*/ 0 h 3216"/>
                <a:gd name="T14" fmla="*/ 335 w 5550"/>
                <a:gd name="T15" fmla="*/ 0 h 32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308 h 2182"/>
                <a:gd name="T4" fmla="*/ 6381 w 4897"/>
                <a:gd name="T5" fmla="*/ 1308 h 2182"/>
                <a:gd name="T6" fmla="*/ 6381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FFFFFF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>
                <a:gd name="T0" fmla="*/ 0 w 30"/>
                <a:gd name="T1" fmla="*/ 0 h 1416"/>
                <a:gd name="T2" fmla="*/ 0 w 30"/>
                <a:gd name="T3" fmla="*/ 1416 h 1416"/>
                <a:gd name="T4" fmla="*/ 29 w 30"/>
                <a:gd name="T5" fmla="*/ 1416 h 1416"/>
                <a:gd name="T6" fmla="*/ 30 w 30"/>
                <a:gd name="T7" fmla="*/ 27 h 1416"/>
                <a:gd name="T8" fmla="*/ 0 w 30"/>
                <a:gd name="T9" fmla="*/ 0 h 1416"/>
                <a:gd name="T10" fmla="*/ 0 w 30"/>
                <a:gd name="T11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>
                <a:gd name="T0" fmla="*/ 0 w 29"/>
                <a:gd name="T1" fmla="*/ 0 h 2161"/>
                <a:gd name="T2" fmla="*/ 0 w 29"/>
                <a:gd name="T3" fmla="*/ 2161 h 2161"/>
                <a:gd name="T4" fmla="*/ 29 w 29"/>
                <a:gd name="T5" fmla="*/ 2161 h 2161"/>
                <a:gd name="T6" fmla="*/ 27 w 29"/>
                <a:gd name="T7" fmla="*/ 27 h 2161"/>
                <a:gd name="T8" fmla="*/ 0 w 29"/>
                <a:gd name="T9" fmla="*/ 0 h 2161"/>
                <a:gd name="T10" fmla="*/ 0 w 29"/>
                <a:gd name="T11" fmla="*/ 0 h 2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51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45EF4B-EF6A-4AB7-B96F-AF23582EB21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472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1ED6D7-BC38-45C5-8C6A-0377D30E259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290170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3AAD57-1AC6-4D9E-923D-4C0665F48F4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1951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F8E500-1DF8-43A3-8A96-6331A3BC133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23511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0B6F02-E1A8-4A28-B614-6EB709072DE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304659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9A6B3C-F623-4074-B8C4-8ED68A56C4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558251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CCCAC-032A-4B0C-91AD-A710BB18ED7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197540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3B7567-713F-4001-AC0C-936B75D8114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957416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F36363-8D6E-4F89-A180-57BE7D188BF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423018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C849F3-581E-4D68-A9B1-B17EDFBAF15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327889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5273C6-A7DD-4E43-82FA-0C9DAC74ED0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5374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4099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2182 h 2182"/>
                <a:gd name="T4" fmla="*/ 4897 w 4897"/>
                <a:gd name="T5" fmla="*/ 2182 h 2182"/>
                <a:gd name="T6" fmla="*/ 4897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0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>
                <a:gd name="T0" fmla="*/ 330 w 5550"/>
                <a:gd name="T1" fmla="*/ 1764 h 3168"/>
                <a:gd name="T2" fmla="*/ 0 w 5550"/>
                <a:gd name="T3" fmla="*/ 1764 h 3168"/>
                <a:gd name="T4" fmla="*/ 0 w 5550"/>
                <a:gd name="T5" fmla="*/ 3168 h 3168"/>
                <a:gd name="T6" fmla="*/ 5550 w 5550"/>
                <a:gd name="T7" fmla="*/ 3168 h 3168"/>
                <a:gd name="T8" fmla="*/ 5550 w 5550"/>
                <a:gd name="T9" fmla="*/ 0 h 3168"/>
                <a:gd name="T10" fmla="*/ 330 w 5550"/>
                <a:gd name="T11" fmla="*/ 0 h 3168"/>
                <a:gd name="T12" fmla="*/ 330 w 5550"/>
                <a:gd name="T13" fmla="*/ 1764 h 3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1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2182 h 2182"/>
                <a:gd name="T4" fmla="*/ 4897 w 4897"/>
                <a:gd name="T5" fmla="*/ 2182 h 2182"/>
                <a:gd name="T6" fmla="*/ 4897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2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3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>
                <a:gd name="T0" fmla="*/ 0 w 29"/>
                <a:gd name="T1" fmla="*/ 0 h 2161"/>
                <a:gd name="T2" fmla="*/ 0 w 29"/>
                <a:gd name="T3" fmla="*/ 2161 h 2161"/>
                <a:gd name="T4" fmla="*/ 29 w 29"/>
                <a:gd name="T5" fmla="*/ 2161 h 2161"/>
                <a:gd name="T6" fmla="*/ 27 w 29"/>
                <a:gd name="T7" fmla="*/ 27 h 2161"/>
                <a:gd name="T8" fmla="*/ 0 w 29"/>
                <a:gd name="T9" fmla="*/ 0 h 2161"/>
                <a:gd name="T10" fmla="*/ 0 w 29"/>
                <a:gd name="T11" fmla="*/ 0 h 2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4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>
                <a:gd name="T0" fmla="*/ 0 w 29"/>
                <a:gd name="T1" fmla="*/ 1416 h 1416"/>
                <a:gd name="T2" fmla="*/ 29 w 29"/>
                <a:gd name="T3" fmla="*/ 1416 h 1416"/>
                <a:gd name="T4" fmla="*/ 28 w 29"/>
                <a:gd name="T5" fmla="*/ 24 h 1416"/>
                <a:gd name="T6" fmla="*/ 0 w 29"/>
                <a:gd name="T7" fmla="*/ 0 h 1416"/>
                <a:gd name="T8" fmla="*/ 0 w 29"/>
                <a:gd name="T9" fmla="*/ 1416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5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6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>
                <a:gd name="T0" fmla="*/ 0 w 30"/>
                <a:gd name="T1" fmla="*/ 0 h 1416"/>
                <a:gd name="T2" fmla="*/ 0 w 30"/>
                <a:gd name="T3" fmla="*/ 1416 h 1416"/>
                <a:gd name="T4" fmla="*/ 29 w 30"/>
                <a:gd name="T5" fmla="*/ 1416 h 1416"/>
                <a:gd name="T6" fmla="*/ 30 w 30"/>
                <a:gd name="T7" fmla="*/ 27 h 1416"/>
                <a:gd name="T8" fmla="*/ 0 w 30"/>
                <a:gd name="T9" fmla="*/ 0 h 1416"/>
                <a:gd name="T10" fmla="*/ 0 w 30"/>
                <a:gd name="T11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D84D0D97-8A03-46D8-8166-6D3B569381C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4110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11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xmlns="" val="2252847487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411 h 2182"/>
                <a:gd name="T4" fmla="*/ 5232 w 4897"/>
                <a:gd name="T5" fmla="*/ 1411 h 2182"/>
                <a:gd name="T6" fmla="*/ 5232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FFFFFF"/>
                </a:solidFill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>
                <a:gd name="T0" fmla="*/ 330 w 5550"/>
                <a:gd name="T1" fmla="*/ 1764 h 3168"/>
                <a:gd name="T2" fmla="*/ 0 w 5550"/>
                <a:gd name="T3" fmla="*/ 1764 h 3168"/>
                <a:gd name="T4" fmla="*/ 0 w 5550"/>
                <a:gd name="T5" fmla="*/ 3168 h 3168"/>
                <a:gd name="T6" fmla="*/ 5550 w 5550"/>
                <a:gd name="T7" fmla="*/ 3168 h 3168"/>
                <a:gd name="T8" fmla="*/ 5550 w 5550"/>
                <a:gd name="T9" fmla="*/ 0 h 3168"/>
                <a:gd name="T10" fmla="*/ 330 w 5550"/>
                <a:gd name="T11" fmla="*/ 0 h 3168"/>
                <a:gd name="T12" fmla="*/ 330 w 5550"/>
                <a:gd name="T13" fmla="*/ 1764 h 316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FFFFFF"/>
                </a:solidFill>
              </a:endParaRPr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388 h 2182"/>
                <a:gd name="T4" fmla="*/ 5232 w 4897"/>
                <a:gd name="T5" fmla="*/ 1388 h 2182"/>
                <a:gd name="T6" fmla="*/ 5232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FFFFFF"/>
                </a:solidFill>
              </a:endParaRPr>
            </a:p>
          </p:txBody>
        </p:sp>
        <p:sp>
          <p:nvSpPr>
            <p:cNvPr id="4102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3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>
                <a:gd name="T0" fmla="*/ 0 w 29"/>
                <a:gd name="T1" fmla="*/ 0 h 2161"/>
                <a:gd name="T2" fmla="*/ 0 w 29"/>
                <a:gd name="T3" fmla="*/ 2161 h 2161"/>
                <a:gd name="T4" fmla="*/ 29 w 29"/>
                <a:gd name="T5" fmla="*/ 2161 h 2161"/>
                <a:gd name="T6" fmla="*/ 27 w 29"/>
                <a:gd name="T7" fmla="*/ 27 h 2161"/>
                <a:gd name="T8" fmla="*/ 0 w 29"/>
                <a:gd name="T9" fmla="*/ 0 h 2161"/>
                <a:gd name="T10" fmla="*/ 0 w 29"/>
                <a:gd name="T11" fmla="*/ 0 h 2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4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>
                <a:gd name="T0" fmla="*/ 0 w 29"/>
                <a:gd name="T1" fmla="*/ 1416 h 1416"/>
                <a:gd name="T2" fmla="*/ 29 w 29"/>
                <a:gd name="T3" fmla="*/ 1416 h 1416"/>
                <a:gd name="T4" fmla="*/ 28 w 29"/>
                <a:gd name="T5" fmla="*/ 24 h 1416"/>
                <a:gd name="T6" fmla="*/ 0 w 29"/>
                <a:gd name="T7" fmla="*/ 0 h 1416"/>
                <a:gd name="T8" fmla="*/ 0 w 29"/>
                <a:gd name="T9" fmla="*/ 1416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5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6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>
                <a:gd name="T0" fmla="*/ 0 w 30"/>
                <a:gd name="T1" fmla="*/ 0 h 1416"/>
                <a:gd name="T2" fmla="*/ 0 w 30"/>
                <a:gd name="T3" fmla="*/ 1416 h 1416"/>
                <a:gd name="T4" fmla="*/ 29 w 30"/>
                <a:gd name="T5" fmla="*/ 1416 h 1416"/>
                <a:gd name="T6" fmla="*/ 30 w 30"/>
                <a:gd name="T7" fmla="*/ 27 h 1416"/>
                <a:gd name="T8" fmla="*/ 0 w 30"/>
                <a:gd name="T9" fmla="*/ 0 h 1416"/>
                <a:gd name="T10" fmla="*/ 0 w 30"/>
                <a:gd name="T11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3BC193A-F332-4843-AA28-AEB7B2101E3F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4110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11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xmlns="" val="1949543817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382 h 2182"/>
                <a:gd name="T4" fmla="*/ 6381 w 4897"/>
                <a:gd name="T5" fmla="*/ 382 h 2182"/>
                <a:gd name="T6" fmla="*/ 6381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FFFFFF"/>
                </a:solidFill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>
                <a:gd name="T0" fmla="*/ 330 w 5550"/>
                <a:gd name="T1" fmla="*/ 1764 h 3168"/>
                <a:gd name="T2" fmla="*/ 0 w 5550"/>
                <a:gd name="T3" fmla="*/ 1764 h 3168"/>
                <a:gd name="T4" fmla="*/ 0 w 5550"/>
                <a:gd name="T5" fmla="*/ 3168 h 3168"/>
                <a:gd name="T6" fmla="*/ 5550 w 5550"/>
                <a:gd name="T7" fmla="*/ 3168 h 3168"/>
                <a:gd name="T8" fmla="*/ 5550 w 5550"/>
                <a:gd name="T9" fmla="*/ 0 h 3168"/>
                <a:gd name="T10" fmla="*/ 330 w 5550"/>
                <a:gd name="T11" fmla="*/ 0 h 3168"/>
                <a:gd name="T12" fmla="*/ 330 w 5550"/>
                <a:gd name="T13" fmla="*/ 1764 h 316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FFFFFF"/>
                </a:solidFill>
              </a:endParaRPr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357 h 2182"/>
                <a:gd name="T4" fmla="*/ 6381 w 4897"/>
                <a:gd name="T5" fmla="*/ 357 h 2182"/>
                <a:gd name="T6" fmla="*/ 6381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FFFFFF"/>
                </a:solidFill>
              </a:endParaRPr>
            </a:p>
          </p:txBody>
        </p:sp>
        <p:sp>
          <p:nvSpPr>
            <p:cNvPr id="4102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3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>
                <a:gd name="T0" fmla="*/ 0 w 29"/>
                <a:gd name="T1" fmla="*/ 0 h 2161"/>
                <a:gd name="T2" fmla="*/ 0 w 29"/>
                <a:gd name="T3" fmla="*/ 2161 h 2161"/>
                <a:gd name="T4" fmla="*/ 29 w 29"/>
                <a:gd name="T5" fmla="*/ 2161 h 2161"/>
                <a:gd name="T6" fmla="*/ 27 w 29"/>
                <a:gd name="T7" fmla="*/ 27 h 2161"/>
                <a:gd name="T8" fmla="*/ 0 w 29"/>
                <a:gd name="T9" fmla="*/ 0 h 2161"/>
                <a:gd name="T10" fmla="*/ 0 w 29"/>
                <a:gd name="T11" fmla="*/ 0 h 2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4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>
                <a:gd name="T0" fmla="*/ 0 w 29"/>
                <a:gd name="T1" fmla="*/ 1416 h 1416"/>
                <a:gd name="T2" fmla="*/ 29 w 29"/>
                <a:gd name="T3" fmla="*/ 1416 h 1416"/>
                <a:gd name="T4" fmla="*/ 28 w 29"/>
                <a:gd name="T5" fmla="*/ 24 h 1416"/>
                <a:gd name="T6" fmla="*/ 0 w 29"/>
                <a:gd name="T7" fmla="*/ 0 h 1416"/>
                <a:gd name="T8" fmla="*/ 0 w 29"/>
                <a:gd name="T9" fmla="*/ 1416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5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6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>
                <a:gd name="T0" fmla="*/ 0 w 30"/>
                <a:gd name="T1" fmla="*/ 0 h 1416"/>
                <a:gd name="T2" fmla="*/ 0 w 30"/>
                <a:gd name="T3" fmla="*/ 1416 h 1416"/>
                <a:gd name="T4" fmla="*/ 29 w 30"/>
                <a:gd name="T5" fmla="*/ 1416 h 1416"/>
                <a:gd name="T6" fmla="*/ 30 w 30"/>
                <a:gd name="T7" fmla="*/ 27 h 1416"/>
                <a:gd name="T8" fmla="*/ 0 w 30"/>
                <a:gd name="T9" fmla="*/ 0 h 1416"/>
                <a:gd name="T10" fmla="*/ 0 w 30"/>
                <a:gd name="T11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C1A71EC-BF14-4CFF-BEDB-E4F850090D51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4110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11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xmlns="" val="502742553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0688" y="5877272"/>
            <a:ext cx="5761037" cy="860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476672"/>
            <a:ext cx="90010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kern="0" dirty="0" smtClean="0">
                <a:solidFill>
                  <a:srgbClr val="FFFFB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/>
                <a:ea typeface="+mj-ea"/>
              </a:rPr>
              <a:t>  Digitální </a:t>
            </a:r>
            <a:r>
              <a:rPr lang="cs-CZ" sz="4400" b="1" kern="0" dirty="0">
                <a:solidFill>
                  <a:srgbClr val="FFFFB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/>
                <a:ea typeface="+mj-ea"/>
              </a:rPr>
              <a:t>učební materiál 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14635412"/>
              </p:ext>
            </p:extLst>
          </p:nvPr>
        </p:nvGraphicFramePr>
        <p:xfrm>
          <a:off x="611560" y="1340768"/>
          <a:ext cx="8142076" cy="4607804"/>
        </p:xfrm>
        <a:graphic>
          <a:graphicData uri="http://schemas.openxmlformats.org/drawingml/2006/table">
            <a:tbl>
              <a:tblPr/>
              <a:tblGrid>
                <a:gridCol w="2200228"/>
                <a:gridCol w="5941848"/>
              </a:tblGrid>
              <a:tr h="41786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370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VY_4_INOVACE_NEJ19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786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603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NEJ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786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Zelenina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786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Charakteristika  zeleniny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603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1, 4 – gastronomie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, obchodník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786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Ludmila Křížová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603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15.10.2012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537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slouží k výkladu a opakováni  charakteristiky zeleniny a jejího využití pro zdravou výživu  člověka.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48484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90600" y="3713163"/>
            <a:ext cx="6781800" cy="1292225"/>
          </a:xfrm>
        </p:spPr>
        <p:txBody>
          <a:bodyPr/>
          <a:lstStyle/>
          <a:p>
            <a:pPr eaLnBrk="1" hangingPunct="1">
              <a:defRPr/>
            </a:pPr>
            <a:r>
              <a:rPr lang="cs-CZ" sz="6600" dirty="0" smtClean="0">
                <a:latin typeface="Algerian" pitchFamily="82" charset="0"/>
              </a:rPr>
              <a:t>     </a:t>
            </a:r>
            <a:r>
              <a:rPr lang="cs-CZ" sz="4400" dirty="0" smtClean="0">
                <a:solidFill>
                  <a:schemeClr val="tx2">
                    <a:lumMod val="75000"/>
                  </a:schemeClr>
                </a:solidFill>
                <a:latin typeface="Algerian" pitchFamily="82" charset="0"/>
              </a:rPr>
              <a:t>Charakteristik</a:t>
            </a:r>
            <a:endParaRPr lang="cs-CZ" sz="4400" b="1" dirty="0" smtClean="0">
              <a:solidFill>
                <a:schemeClr val="tx2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2052" name="WordArt 4"/>
          <p:cNvSpPr>
            <a:spLocks noChangeArrowheads="1" noChangeShapeType="1" noTextEdit="1"/>
          </p:cNvSpPr>
          <p:nvPr/>
        </p:nvSpPr>
        <p:spPr bwMode="auto">
          <a:xfrm>
            <a:off x="2195513" y="2060575"/>
            <a:ext cx="4464050" cy="1652588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3600" kern="10" dirty="0" err="1" smtClean="0">
                <a:gradFill rotWithShape="1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Impact"/>
              </a:rPr>
              <a:t>Gemüse</a:t>
            </a:r>
            <a:endParaRPr lang="cs-CZ" sz="3600" kern="10" dirty="0" smtClean="0">
              <a:gradFill rotWithShape="1">
                <a:gsLst>
                  <a:gs pos="0">
                    <a:srgbClr val="FFFF00"/>
                  </a:gs>
                  <a:gs pos="100000">
                    <a:srgbClr val="FF9933"/>
                  </a:gs>
                </a:gsLst>
                <a:path path="rect">
                  <a:fillToRect l="50000" t="50000" r="50000" b="50000"/>
                </a:path>
              </a:gradFill>
              <a:effectLst>
                <a:outerShdw dist="35921" dir="2700000" algn="ctr" rotWithShape="0">
                  <a:srgbClr val="C0C0C0">
                    <a:alpha val="79999"/>
                  </a:srgbClr>
                </a:outerShdw>
              </a:effectLst>
              <a:latin typeface="Impact"/>
            </a:endParaRPr>
          </a:p>
        </p:txBody>
      </p:sp>
      <p:pic>
        <p:nvPicPr>
          <p:cNvPr id="3076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100" y="14446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2275" y="144463"/>
            <a:ext cx="1828800" cy="180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15200" y="144463"/>
            <a:ext cx="1677988" cy="185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1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8988" y="197326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388" y="370363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1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9438" y="49530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73475" y="49530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18138" y="49530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73475" y="14446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300" y="14763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9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300" y="194786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8" name="Picture 20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300" y="377666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5984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build="p"/>
      <p:bldP spid="205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880269"/>
          </a:xfrm>
        </p:spPr>
        <p:txBody>
          <a:bodyPr/>
          <a:lstStyle/>
          <a:p>
            <a:r>
              <a:rPr lang="cs-CZ" dirty="0" smtClean="0"/>
              <a:t>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Charakteristik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196752"/>
            <a:ext cx="8007350" cy="4899248"/>
          </a:xfrm>
        </p:spPr>
        <p:txBody>
          <a:bodyPr/>
          <a:lstStyle/>
          <a:p>
            <a:r>
              <a:rPr lang="de-DE" sz="2800" b="1" dirty="0" smtClean="0">
                <a:solidFill>
                  <a:schemeClr val="tx2">
                    <a:lumMod val="75000"/>
                  </a:schemeClr>
                </a:solidFill>
                <a:effectLst/>
              </a:rPr>
              <a:t>Gemüse</a:t>
            </a:r>
            <a:r>
              <a:rPr lang="de-DE" sz="2800" dirty="0" smtClean="0">
                <a:effectLst/>
              </a:rPr>
              <a:t> </a:t>
            </a:r>
            <a:r>
              <a:rPr lang="de-DE" sz="2800" b="1" dirty="0">
                <a:effectLst/>
              </a:rPr>
              <a:t>ist </a:t>
            </a:r>
            <a:r>
              <a:rPr lang="cs-CZ" sz="2800" b="1" dirty="0" err="1" smtClean="0">
                <a:effectLst/>
              </a:rPr>
              <a:t>ein</a:t>
            </a:r>
            <a:r>
              <a:rPr lang="cs-CZ" sz="2800" b="1" dirty="0" smtClean="0">
                <a:effectLst/>
              </a:rPr>
              <a:t> </a:t>
            </a:r>
            <a:r>
              <a:rPr lang="de-DE" sz="2800" b="1" dirty="0" smtClean="0">
                <a:effectLst/>
              </a:rPr>
              <a:t>wichtiger </a:t>
            </a:r>
            <a:r>
              <a:rPr lang="de-DE" sz="2800" b="1" dirty="0">
                <a:effectLst/>
              </a:rPr>
              <a:t>Bestandteil der </a:t>
            </a:r>
            <a:r>
              <a:rPr lang="cs-CZ" sz="2800" b="1" dirty="0" err="1" smtClean="0">
                <a:effectLst/>
              </a:rPr>
              <a:t>menschlichen</a:t>
            </a:r>
            <a:r>
              <a:rPr lang="cs-CZ" sz="2800" b="1" dirty="0" smtClean="0">
                <a:effectLst/>
              </a:rPr>
              <a:t> </a:t>
            </a:r>
            <a:r>
              <a:rPr lang="de-DE" sz="2800" b="1" dirty="0" smtClean="0">
                <a:effectLst/>
              </a:rPr>
              <a:t>Ernährung</a:t>
            </a:r>
            <a:r>
              <a:rPr lang="cs-CZ" sz="2800" b="1" dirty="0" smtClean="0">
                <a:effectLst/>
              </a:rPr>
              <a:t>.</a:t>
            </a:r>
            <a:r>
              <a:rPr lang="de-DE" sz="2800" b="1" dirty="0" smtClean="0">
                <a:effectLst/>
              </a:rPr>
              <a:t> </a:t>
            </a:r>
            <a:endParaRPr lang="cs-CZ" sz="2800" b="1" dirty="0" smtClean="0">
              <a:effectLst/>
            </a:endParaRPr>
          </a:p>
          <a:p>
            <a:r>
              <a:rPr lang="de-DE" sz="2800" b="1" dirty="0">
                <a:effectLst/>
              </a:rPr>
              <a:t>Es enthält pflanzliche Proteine​​, Sacharide, Ballaststoffe und Wasser, viele Mineralien - Calcium, Kalium, Magnesium, Phosphor, Eisen und viele Vitamine wie A (Carotin), </a:t>
            </a:r>
            <a:r>
              <a:rPr lang="de-DE" sz="2800" b="1" dirty="0" err="1">
                <a:effectLst/>
              </a:rPr>
              <a:t>Bs</a:t>
            </a:r>
            <a:r>
              <a:rPr lang="de-DE" sz="2800" b="1" dirty="0">
                <a:effectLst/>
              </a:rPr>
              <a:t>, K</a:t>
            </a:r>
            <a:r>
              <a:rPr lang="de-DE" sz="2800" b="1" dirty="0" smtClean="0">
                <a:effectLst/>
              </a:rPr>
              <a:t>.</a:t>
            </a:r>
            <a:endParaRPr lang="cs-CZ" sz="2800" b="1" dirty="0" smtClean="0">
              <a:effectLst/>
            </a:endParaRPr>
          </a:p>
          <a:p>
            <a:r>
              <a:rPr lang="cs-CZ" sz="2800" b="1" dirty="0" err="1">
                <a:effectLst/>
              </a:rPr>
              <a:t>Dank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dieser</a:t>
            </a:r>
            <a:r>
              <a:rPr lang="cs-CZ" sz="2800" b="1" dirty="0">
                <a:effectLst/>
              </a:rPr>
              <a:t> </a:t>
            </a:r>
            <a:r>
              <a:rPr lang="de-DE" sz="2800" b="1" dirty="0">
                <a:effectLst/>
              </a:rPr>
              <a:t>Vorteile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ist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das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Gemüse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als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wichtiger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Teil</a:t>
            </a:r>
            <a:r>
              <a:rPr lang="cs-CZ" sz="2800" b="1" dirty="0">
                <a:effectLst/>
              </a:rPr>
              <a:t>  </a:t>
            </a:r>
            <a:r>
              <a:rPr lang="cs-CZ" sz="2800" b="1" dirty="0" err="1">
                <a:effectLst/>
              </a:rPr>
              <a:t>für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die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gesunde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Lebensweise</a:t>
            </a:r>
            <a:r>
              <a:rPr lang="cs-CZ" sz="2800" b="1" dirty="0">
                <a:effectLst/>
              </a:rPr>
              <a:t>. </a:t>
            </a:r>
            <a:r>
              <a:rPr lang="cs-CZ" sz="2800" b="1" dirty="0" err="1">
                <a:effectLst/>
              </a:rPr>
              <a:t>Das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Gemüse</a:t>
            </a:r>
            <a:r>
              <a:rPr lang="cs-CZ" sz="2800" b="1" dirty="0">
                <a:effectLst/>
              </a:rPr>
              <a:t> kann </a:t>
            </a:r>
            <a:r>
              <a:rPr lang="de-DE" sz="2800" b="1" dirty="0">
                <a:effectLst/>
              </a:rPr>
              <a:t> frisch oder gekocht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sein</a:t>
            </a:r>
            <a:r>
              <a:rPr lang="cs-CZ" sz="2800" b="1" dirty="0">
                <a:effectLst/>
              </a:rPr>
              <a:t>.</a:t>
            </a:r>
            <a:endParaRPr lang="de-DE" sz="2800" b="1" dirty="0">
              <a:effectLst/>
            </a:endParaRPr>
          </a:p>
          <a:p>
            <a:endParaRPr lang="cs-CZ" sz="2800" b="1" dirty="0"/>
          </a:p>
          <a:p>
            <a:endParaRPr lang="cs-CZ" sz="2800" b="1" dirty="0">
              <a:effectLst/>
            </a:endParaRPr>
          </a:p>
          <a:p>
            <a:r>
              <a:rPr lang="de-DE" sz="2800" b="1" dirty="0">
                <a:effectLst/>
              </a:rPr>
              <a:t/>
            </a:r>
            <a:br>
              <a:rPr lang="de-DE" sz="2800" b="1" dirty="0">
                <a:effectLst/>
              </a:rPr>
            </a:br>
            <a:r>
              <a:rPr lang="cs-CZ" sz="2800" b="1" dirty="0" err="1">
                <a:effectLst/>
              </a:rPr>
              <a:t>Dank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dieser</a:t>
            </a:r>
            <a:r>
              <a:rPr lang="cs-CZ" sz="2800" b="1" dirty="0">
                <a:effectLst/>
              </a:rPr>
              <a:t> </a:t>
            </a:r>
            <a:r>
              <a:rPr lang="de-DE" sz="2800" b="1" dirty="0">
                <a:effectLst/>
              </a:rPr>
              <a:t>Vorteile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ist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das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Gemüse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als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wichtiger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Teil</a:t>
            </a:r>
            <a:r>
              <a:rPr lang="cs-CZ" sz="2800" b="1" dirty="0">
                <a:effectLst/>
              </a:rPr>
              <a:t>  </a:t>
            </a:r>
            <a:r>
              <a:rPr lang="cs-CZ" sz="2800" b="1" dirty="0" err="1">
                <a:effectLst/>
              </a:rPr>
              <a:t>für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die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gesunde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Lebensweise</a:t>
            </a:r>
            <a:r>
              <a:rPr lang="cs-CZ" sz="2800" b="1" dirty="0">
                <a:effectLst/>
              </a:rPr>
              <a:t>. </a:t>
            </a:r>
            <a:r>
              <a:rPr lang="cs-CZ" sz="2800" b="1" dirty="0" err="1">
                <a:effectLst/>
              </a:rPr>
              <a:t>Das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Gemüse</a:t>
            </a:r>
            <a:r>
              <a:rPr lang="cs-CZ" sz="2800" b="1" dirty="0">
                <a:effectLst/>
              </a:rPr>
              <a:t> kann </a:t>
            </a:r>
            <a:r>
              <a:rPr lang="de-DE" sz="2800" b="1" dirty="0">
                <a:effectLst/>
              </a:rPr>
              <a:t> frisch oder gekocht</a:t>
            </a:r>
            <a:r>
              <a:rPr lang="cs-CZ" sz="2800" b="1" dirty="0">
                <a:effectLst/>
              </a:rPr>
              <a:t> </a:t>
            </a:r>
            <a:r>
              <a:rPr lang="cs-CZ" sz="2800" b="1" dirty="0" err="1">
                <a:effectLst/>
              </a:rPr>
              <a:t>sein</a:t>
            </a:r>
            <a:r>
              <a:rPr lang="cs-CZ" sz="2800" b="1" dirty="0">
                <a:effectLst/>
              </a:rPr>
              <a:t>.</a:t>
            </a:r>
            <a:endParaRPr lang="de-DE" sz="2800" b="1" dirty="0">
              <a:effectLst/>
            </a:endParaRPr>
          </a:p>
          <a:p>
            <a:endParaRPr lang="cs-CZ" sz="2800" b="1" dirty="0"/>
          </a:p>
          <a:p>
            <a:endParaRPr lang="cs-CZ" sz="2800" b="1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0649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-99391"/>
            <a:ext cx="8734871" cy="1775792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Beschreibung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vom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Gemüse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              </a:t>
            </a:r>
            <a:r>
              <a:rPr lang="cs-CZ" sz="3200" dirty="0" err="1" smtClean="0">
                <a:solidFill>
                  <a:schemeClr val="tx2">
                    <a:lumMod val="75000"/>
                  </a:schemeClr>
                </a:solidFill>
              </a:rPr>
              <a:t>Farben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75000"/>
                  </a:schemeClr>
                </a:solidFill>
              </a:rPr>
              <a:t>vom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75000"/>
                  </a:schemeClr>
                </a:solidFill>
              </a:rPr>
              <a:t>Gemüse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44824"/>
            <a:ext cx="8281615" cy="4107061"/>
          </a:xfrm>
        </p:spPr>
        <p:txBody>
          <a:bodyPr/>
          <a:lstStyle/>
          <a:p>
            <a:pPr>
              <a:defRPr/>
            </a:pPr>
            <a:r>
              <a:rPr lang="cs-CZ" b="1" dirty="0" smtClean="0"/>
              <a:t>Weiss: </a:t>
            </a:r>
            <a:r>
              <a:rPr lang="cs-CZ" b="1" dirty="0" err="1" smtClean="0"/>
              <a:t>Blumenkohl</a:t>
            </a:r>
            <a:endParaRPr lang="cs-CZ" b="1" dirty="0" smtClean="0"/>
          </a:p>
          <a:p>
            <a:pPr>
              <a:defRPr/>
            </a:pPr>
            <a:r>
              <a:rPr lang="cs-CZ" b="1" dirty="0" smtClean="0">
                <a:solidFill>
                  <a:srgbClr val="FF0000"/>
                </a:solidFill>
              </a:rPr>
              <a:t>Rot: </a:t>
            </a:r>
            <a:r>
              <a:rPr lang="cs-CZ" b="1" dirty="0" err="1" smtClean="0">
                <a:solidFill>
                  <a:srgbClr val="FF0000"/>
                </a:solidFill>
              </a:rPr>
              <a:t>Tomate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defRPr/>
            </a:pPr>
            <a:r>
              <a:rPr lang="cs-CZ" b="1" dirty="0" err="1" smtClean="0">
                <a:solidFill>
                  <a:schemeClr val="bg1">
                    <a:lumMod val="20000"/>
                    <a:lumOff val="80000"/>
                  </a:schemeClr>
                </a:solidFill>
              </a:rPr>
              <a:t>Grün</a:t>
            </a:r>
            <a:r>
              <a:rPr lang="cs-CZ" b="1" dirty="0" smtClean="0">
                <a:solidFill>
                  <a:schemeClr val="bg1">
                    <a:lumMod val="20000"/>
                    <a:lumOff val="80000"/>
                  </a:schemeClr>
                </a:solidFill>
              </a:rPr>
              <a:t>: </a:t>
            </a:r>
            <a:r>
              <a:rPr lang="cs-CZ" b="1" dirty="0" err="1" smtClean="0">
                <a:solidFill>
                  <a:schemeClr val="bg1">
                    <a:lumMod val="20000"/>
                    <a:lumOff val="80000"/>
                  </a:schemeClr>
                </a:solidFill>
              </a:rPr>
              <a:t>Gurke</a:t>
            </a:r>
            <a:endParaRPr lang="cs-CZ" b="1" dirty="0" smtClean="0">
              <a:solidFill>
                <a:schemeClr val="bg1">
                  <a:lumMod val="20000"/>
                  <a:lumOff val="80000"/>
                </a:schemeClr>
              </a:solidFill>
            </a:endParaRPr>
          </a:p>
          <a:p>
            <a:pPr>
              <a:defRPr/>
            </a:pPr>
            <a:r>
              <a:rPr lang="cs-CZ" b="1" dirty="0" err="1" smtClean="0">
                <a:solidFill>
                  <a:srgbClr val="FFC000"/>
                </a:solidFill>
              </a:rPr>
              <a:t>Gelb</a:t>
            </a:r>
            <a:r>
              <a:rPr lang="cs-CZ" b="1" dirty="0" smtClean="0">
                <a:solidFill>
                  <a:srgbClr val="FFC000"/>
                </a:solidFill>
              </a:rPr>
              <a:t>/</a:t>
            </a:r>
            <a:r>
              <a:rPr lang="cs-CZ" b="1" dirty="0" err="1" smtClean="0">
                <a:solidFill>
                  <a:srgbClr val="FFC000"/>
                </a:solidFill>
              </a:rPr>
              <a:t>orange</a:t>
            </a:r>
            <a:r>
              <a:rPr lang="cs-CZ" b="1" dirty="0" smtClean="0">
                <a:solidFill>
                  <a:srgbClr val="FFC000"/>
                </a:solidFill>
              </a:rPr>
              <a:t>: </a:t>
            </a:r>
            <a:r>
              <a:rPr lang="cs-CZ" b="1" dirty="0" err="1" smtClean="0">
                <a:solidFill>
                  <a:srgbClr val="FFC000"/>
                </a:solidFill>
              </a:rPr>
              <a:t>Mais</a:t>
            </a:r>
            <a:endParaRPr lang="cs-CZ" b="1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b="1" dirty="0" smtClean="0">
                <a:solidFill>
                  <a:srgbClr val="FFC000"/>
                </a:solidFill>
              </a:rPr>
              <a:t>Orange</a:t>
            </a:r>
          </a:p>
          <a:p>
            <a:pPr>
              <a:defRPr/>
            </a:pPr>
            <a:r>
              <a:rPr lang="cs-CZ" b="1" dirty="0" smtClean="0">
                <a:solidFill>
                  <a:srgbClr val="7030A0"/>
                </a:solidFill>
              </a:rPr>
              <a:t>Violett: </a:t>
            </a:r>
            <a:r>
              <a:rPr lang="cs-CZ" b="1" dirty="0" err="1" smtClean="0">
                <a:solidFill>
                  <a:srgbClr val="7030A0"/>
                </a:solidFill>
              </a:rPr>
              <a:t>Aubergine</a:t>
            </a:r>
            <a:endParaRPr lang="cs-CZ" b="1" dirty="0" smtClean="0">
              <a:solidFill>
                <a:srgbClr val="7030A0"/>
              </a:solidFill>
            </a:endParaRPr>
          </a:p>
          <a:p>
            <a:pPr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1871" y="2132856"/>
            <a:ext cx="3439447" cy="3160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77581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Benutzung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in der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Küche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827584" y="1484784"/>
            <a:ext cx="8017966" cy="4611216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b="1" dirty="0" err="1" smtClean="0"/>
              <a:t>Frishes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Gemüse</a:t>
            </a:r>
            <a:endParaRPr lang="cs-CZ" sz="4000" b="1" dirty="0" smtClean="0"/>
          </a:p>
          <a:p>
            <a:pPr eaLnBrk="1" hangingPunct="1">
              <a:defRPr/>
            </a:pPr>
            <a:r>
              <a:rPr lang="cs-CZ" sz="4000" b="1" dirty="0" err="1" smtClean="0"/>
              <a:t>Konserviertes</a:t>
            </a:r>
            <a:r>
              <a:rPr lang="cs-CZ" sz="4000" b="1" dirty="0" smtClean="0"/>
              <a:t> </a:t>
            </a:r>
          </a:p>
          <a:p>
            <a:pPr eaLnBrk="1" hangingPunct="1">
              <a:defRPr/>
            </a:pPr>
            <a:r>
              <a:rPr lang="cs-CZ" sz="4000" b="1" dirty="0" err="1" smtClean="0"/>
              <a:t>Salate</a:t>
            </a:r>
            <a:endParaRPr lang="cs-CZ" sz="4000" b="1" dirty="0" smtClean="0"/>
          </a:p>
          <a:p>
            <a:pPr eaLnBrk="1" hangingPunct="1">
              <a:defRPr/>
            </a:pPr>
            <a:r>
              <a:rPr lang="cs-CZ" sz="4000" b="1" dirty="0" err="1" smtClean="0"/>
              <a:t>Suppen</a:t>
            </a:r>
            <a:endParaRPr lang="cs-CZ" sz="4000" b="1" dirty="0" smtClean="0"/>
          </a:p>
          <a:p>
            <a:pPr eaLnBrk="1" hangingPunct="1">
              <a:defRPr/>
            </a:pPr>
            <a:r>
              <a:rPr lang="cs-CZ" sz="4000" b="1" dirty="0" err="1" smtClean="0"/>
              <a:t>Getränke</a:t>
            </a:r>
            <a:endParaRPr lang="cs-CZ" sz="4000" b="1" dirty="0" smtClean="0"/>
          </a:p>
          <a:p>
            <a:pPr eaLnBrk="1" hangingPunct="1">
              <a:defRPr/>
            </a:pPr>
            <a:r>
              <a:rPr lang="cs-CZ" sz="4000" b="1" dirty="0" err="1" smtClean="0"/>
              <a:t>Beilagen</a:t>
            </a:r>
            <a:endParaRPr lang="cs-CZ" sz="4000" b="1" dirty="0" smtClean="0"/>
          </a:p>
          <a:p>
            <a:pPr eaLnBrk="1" hangingPunct="1">
              <a:defRPr/>
            </a:pPr>
            <a:r>
              <a:rPr lang="cs-CZ" sz="4000" b="1" dirty="0" err="1" smtClean="0"/>
              <a:t>Hauptgericht</a:t>
            </a:r>
            <a:endParaRPr lang="cs-CZ" sz="4000" b="1" dirty="0" smtClean="0"/>
          </a:p>
          <a:p>
            <a:pPr eaLnBrk="1" hangingPunct="1">
              <a:defRPr/>
            </a:pPr>
            <a:endParaRPr lang="cs-CZ" sz="4000" dirty="0" smtClean="0"/>
          </a:p>
          <a:p>
            <a:pPr marL="457200">
              <a:lnSpc>
                <a:spcPct val="115000"/>
              </a:lnSpc>
              <a:spcAft>
                <a:spcPts val="1000"/>
              </a:spcAft>
              <a:defRPr/>
            </a:pPr>
            <a:r>
              <a:rPr lang="cs-CZ" dirty="0" smtClean="0">
                <a:effectLst/>
                <a:latin typeface="Calibri"/>
                <a:ea typeface="Calibri"/>
                <a:cs typeface="Times New Roman"/>
              </a:rPr>
              <a:t> </a:t>
            </a:r>
            <a:endParaRPr lang="cs-CZ" dirty="0"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788" y="1412875"/>
            <a:ext cx="2232025" cy="216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275" y="3573463"/>
            <a:ext cx="2189163" cy="215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125" y="4221163"/>
            <a:ext cx="2116138" cy="2160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8571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Benutzung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in der </a:t>
            </a:r>
            <a:r>
              <a:rPr lang="cs-CZ" dirty="0" err="1">
                <a:solidFill>
                  <a:schemeClr val="tx2">
                    <a:lumMod val="75000"/>
                  </a:schemeClr>
                </a:solidFill>
              </a:rPr>
              <a:t>Küche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Frisch</a:t>
            </a:r>
            <a:r>
              <a:rPr lang="cs-CZ" b="1" dirty="0" smtClean="0"/>
              <a:t> – </a:t>
            </a:r>
            <a:r>
              <a:rPr lang="cs-CZ" b="1" dirty="0" err="1" smtClean="0"/>
              <a:t>Gurke</a:t>
            </a:r>
            <a:r>
              <a:rPr lang="cs-CZ" b="1" dirty="0" smtClean="0"/>
              <a:t>, </a:t>
            </a:r>
            <a:r>
              <a:rPr lang="cs-CZ" b="1" dirty="0" err="1" smtClean="0"/>
              <a:t>Tomate</a:t>
            </a:r>
            <a:endParaRPr lang="cs-CZ" b="1" dirty="0" smtClean="0"/>
          </a:p>
          <a:p>
            <a:r>
              <a:rPr lang="cs-CZ" b="1" dirty="0" err="1" smtClean="0"/>
              <a:t>Konserviert</a:t>
            </a:r>
            <a:r>
              <a:rPr lang="cs-CZ" b="1" dirty="0" smtClean="0"/>
              <a:t> - </a:t>
            </a:r>
            <a:r>
              <a:rPr lang="cs-CZ" b="1" dirty="0" err="1" smtClean="0"/>
              <a:t>Eingelegte</a:t>
            </a:r>
            <a:r>
              <a:rPr lang="cs-CZ" b="1" dirty="0" smtClean="0"/>
              <a:t> </a:t>
            </a:r>
            <a:r>
              <a:rPr lang="cs-CZ" b="1" dirty="0" err="1" smtClean="0"/>
              <a:t>Gurken</a:t>
            </a:r>
            <a:endParaRPr lang="cs-CZ" b="1" dirty="0" smtClean="0"/>
          </a:p>
          <a:p>
            <a:r>
              <a:rPr lang="cs-CZ" b="1" dirty="0" err="1" smtClean="0"/>
              <a:t>Salat</a:t>
            </a:r>
            <a:r>
              <a:rPr lang="cs-CZ" b="1" dirty="0" smtClean="0"/>
              <a:t> – </a:t>
            </a:r>
            <a:r>
              <a:rPr lang="cs-CZ" b="1" dirty="0" err="1" smtClean="0"/>
              <a:t>Gurkensalat</a:t>
            </a:r>
            <a:endParaRPr lang="cs-CZ" b="1" dirty="0" smtClean="0"/>
          </a:p>
          <a:p>
            <a:r>
              <a:rPr lang="cs-CZ" b="1" dirty="0" err="1" smtClean="0"/>
              <a:t>Suppe</a:t>
            </a:r>
            <a:r>
              <a:rPr lang="cs-CZ" b="1" dirty="0" smtClean="0"/>
              <a:t> - </a:t>
            </a:r>
            <a:r>
              <a:rPr lang="cs-CZ" b="1" dirty="0" err="1" smtClean="0"/>
              <a:t>Gemüsesuppe</a:t>
            </a:r>
            <a:endParaRPr lang="cs-CZ" b="1" dirty="0" smtClean="0"/>
          </a:p>
          <a:p>
            <a:r>
              <a:rPr lang="cs-CZ" b="1" dirty="0" err="1" smtClean="0"/>
              <a:t>Juice</a:t>
            </a:r>
            <a:r>
              <a:rPr lang="cs-CZ" b="1" dirty="0" smtClean="0"/>
              <a:t> - </a:t>
            </a:r>
            <a:r>
              <a:rPr lang="cs-CZ" b="1" dirty="0" err="1" smtClean="0"/>
              <a:t>Tomatensaft</a:t>
            </a:r>
            <a:endParaRPr lang="cs-CZ" b="1" dirty="0" smtClean="0"/>
          </a:p>
          <a:p>
            <a:r>
              <a:rPr lang="cs-CZ" b="1" dirty="0" err="1" smtClean="0"/>
              <a:t>Beilage</a:t>
            </a:r>
            <a:r>
              <a:rPr lang="cs-CZ" b="1" dirty="0" smtClean="0"/>
              <a:t> – </a:t>
            </a:r>
            <a:r>
              <a:rPr lang="cs-CZ" b="1" dirty="0" err="1" smtClean="0"/>
              <a:t>Erbsen</a:t>
            </a:r>
            <a:r>
              <a:rPr lang="cs-CZ" b="1" dirty="0" smtClean="0"/>
              <a:t>, </a:t>
            </a:r>
            <a:r>
              <a:rPr lang="cs-CZ" b="1" dirty="0" err="1" smtClean="0"/>
              <a:t>Bohne</a:t>
            </a:r>
            <a:r>
              <a:rPr lang="cs-CZ" b="1" dirty="0" smtClean="0"/>
              <a:t>, </a:t>
            </a:r>
            <a:r>
              <a:rPr lang="cs-CZ" b="1" dirty="0" err="1" smtClean="0"/>
              <a:t>rote</a:t>
            </a:r>
            <a:r>
              <a:rPr lang="cs-CZ" b="1" dirty="0" smtClean="0"/>
              <a:t> </a:t>
            </a:r>
            <a:r>
              <a:rPr lang="cs-CZ" b="1" dirty="0" err="1" smtClean="0"/>
              <a:t>Rübe</a:t>
            </a:r>
            <a:r>
              <a:rPr lang="cs-CZ" b="1" dirty="0" smtClean="0"/>
              <a:t> </a:t>
            </a:r>
          </a:p>
          <a:p>
            <a:r>
              <a:rPr lang="cs-CZ" b="1" dirty="0" err="1" smtClean="0"/>
              <a:t>Hauptgericht</a:t>
            </a:r>
            <a:r>
              <a:rPr lang="cs-CZ" b="1" dirty="0" smtClean="0"/>
              <a:t> -  </a:t>
            </a:r>
            <a:r>
              <a:rPr lang="cs-CZ" b="1" smtClean="0"/>
              <a:t>Panierter </a:t>
            </a:r>
            <a:r>
              <a:rPr lang="cs-CZ" b="1" dirty="0" err="1" smtClean="0"/>
              <a:t>Blumenkohl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126668"/>
            <a:ext cx="1512168" cy="1684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299284"/>
            <a:ext cx="1036712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76298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Formanová, Alena. </a:t>
            </a:r>
            <a:r>
              <a:rPr lang="cs-CZ" sz="2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Žmudová</a:t>
            </a: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Zdena. Němčina v gastronomii. Praha: nakladatelství Informatorium, 2000, ISBN 80-86073-56-4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1721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3_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</TotalTime>
  <Words>226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Vrstvy skla</vt:lpstr>
      <vt:lpstr>1_Vrstvy skla</vt:lpstr>
      <vt:lpstr>3_Vrstvy skla</vt:lpstr>
      <vt:lpstr>Snímek 1</vt:lpstr>
      <vt:lpstr>Snímek 2</vt:lpstr>
      <vt:lpstr>         Charakteristik</vt:lpstr>
      <vt:lpstr>    Beschreibung vom Gemüse               Farben vom Gemüse</vt:lpstr>
      <vt:lpstr>   Benutzung in der Küche</vt:lpstr>
      <vt:lpstr>   Benutzung in der Küche</vt:lpstr>
      <vt:lpstr>   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Guest</dc:creator>
  <cp:lastModifiedBy>Luda</cp:lastModifiedBy>
  <cp:revision>27</cp:revision>
  <dcterms:created xsi:type="dcterms:W3CDTF">2012-10-13T18:53:37Z</dcterms:created>
  <dcterms:modified xsi:type="dcterms:W3CDTF">2013-03-23T10:29:17Z</dcterms:modified>
</cp:coreProperties>
</file>