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59" r:id="rId4"/>
    <p:sldId id="267" r:id="rId5"/>
    <p:sldId id="268" r:id="rId6"/>
    <p:sldId id="260" r:id="rId7"/>
    <p:sldId id="263" r:id="rId8"/>
    <p:sldId id="269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223" autoAdjust="0"/>
  </p:normalViewPr>
  <p:slideViewPr>
    <p:cSldViewPr>
      <p:cViewPr varScale="1">
        <p:scale>
          <a:sx n="99" d="100"/>
          <a:sy n="99" d="100"/>
        </p:scale>
        <p:origin x="-32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689 h 2182"/>
                <a:gd name="T4" fmla="*/ 5590 w 4897"/>
                <a:gd name="T5" fmla="*/ 1689 h 2182"/>
                <a:gd name="T6" fmla="*/ 5590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36D59-5FCD-4DE2-AF60-659A3A3BF46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6710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E6B33-3D24-4412-881B-118BCF389AF0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2184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AB2653-F558-4C3E-8910-488076CD1E3F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1518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86235-0A5D-4EF5-823A-B300A2E9C7D5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3228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8B81C-32E8-4F35-8431-857242F8367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3635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B2ED8-DCC9-40B2-9B46-6E52989ECB4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8775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02E94-CECA-42FA-B11E-E5CF269CE8D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9879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DDAA8-658C-49B1-8E24-C40367BDA460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0195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DB08CD-AF7D-44A3-8A19-223E7F0DE729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2544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38CE6-983A-40C6-B1AA-9661F816026D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3908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84A0A-378C-4548-9430-09C322016BD5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4906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912 h 2182"/>
                <a:gd name="T4" fmla="*/ 5590 w 4897"/>
                <a:gd name="T5" fmla="*/ 912 h 2182"/>
                <a:gd name="T6" fmla="*/ 5590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34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883 h 2182"/>
                <a:gd name="T4" fmla="*/ 5590 w 4897"/>
                <a:gd name="T5" fmla="*/ 883 h 2182"/>
                <a:gd name="T6" fmla="*/ 5590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8F5EB1-4D4C-4CAE-AC3A-5ABB2505E7EF}" type="slidenum">
              <a:rPr lang="cs-CZ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1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xmlns="" val="55266518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api.ning.com/files/-GGJ7SiSWqfTc8YfZctYRdYpvg4nF8mw7uP--*vTmlZVi0ipESGR9SFYgVEoiG8a5XFy1tvRE1P*P4yjO*3ZbYyht2ttQXor/Zelenina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168301"/>
          </a:xfrm>
        </p:spPr>
        <p:txBody>
          <a:bodyPr/>
          <a:lstStyle/>
          <a:p>
            <a:r>
              <a:rPr lang="cs-CZ" dirty="0">
                <a:solidFill>
                  <a:srgbClr val="FFFFB7"/>
                </a:solidFill>
              </a:rPr>
              <a:t> Digitální učební materiál 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40157230"/>
              </p:ext>
            </p:extLst>
          </p:nvPr>
        </p:nvGraphicFramePr>
        <p:xfrm>
          <a:off x="827584" y="1412773"/>
          <a:ext cx="7776864" cy="4542736"/>
        </p:xfrm>
        <a:graphic>
          <a:graphicData uri="http://schemas.openxmlformats.org/drawingml/2006/table">
            <a:tbl>
              <a:tblPr/>
              <a:tblGrid>
                <a:gridCol w="2101537"/>
                <a:gridCol w="5675327"/>
              </a:tblGrid>
              <a:tr h="413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8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smtClean="0"/>
                        <a:t>VY_4_INOVACE_NEJ20</a:t>
                      </a:r>
                      <a:endParaRPr lang="cs-CZ" sz="1200" dirty="0" smtClean="0"/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3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NEJ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3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Zelenina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3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Dělení  zeleniny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1, 2, 4 – gastronomie, obchodník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, prodavač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3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Ludmila Křížová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15.10.2012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4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Prezentace vysvětluje základní rozdělení zeleniny, může sloužit                                 i k prověřování znalostí  žáků o zelenině.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0688" y="5805264"/>
            <a:ext cx="576103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3752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713163"/>
            <a:ext cx="6781800" cy="1292225"/>
          </a:xfrm>
        </p:spPr>
        <p:txBody>
          <a:bodyPr/>
          <a:lstStyle/>
          <a:p>
            <a:pPr eaLnBrk="1" hangingPunct="1">
              <a:defRPr/>
            </a:pPr>
            <a:r>
              <a:rPr lang="cs-CZ" sz="6600" dirty="0" smtClean="0">
                <a:latin typeface="Algerian" pitchFamily="82" charset="0"/>
              </a:rPr>
              <a:t>     </a:t>
            </a:r>
            <a:r>
              <a:rPr lang="cs-CZ" sz="6600" dirty="0" err="1" smtClean="0">
                <a:solidFill>
                  <a:schemeClr val="tx2">
                    <a:lumMod val="75000"/>
                  </a:schemeClr>
                </a:solidFill>
                <a:latin typeface="Algerian" pitchFamily="82" charset="0"/>
              </a:rPr>
              <a:t>EInTeilung</a:t>
            </a:r>
            <a:endParaRPr lang="cs-CZ" sz="5400" dirty="0" smtClean="0">
              <a:solidFill>
                <a:schemeClr val="tx2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2195513" y="2060575"/>
            <a:ext cx="4464050" cy="16525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36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</a:t>
            </a:r>
            <a:r>
              <a:rPr lang="cs-CZ" sz="3600" kern="10" dirty="0" err="1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Gemüse</a:t>
            </a:r>
            <a:endParaRPr lang="cs-CZ" sz="3600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3100" y="1444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2275" y="144463"/>
            <a:ext cx="1828800" cy="180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144463"/>
            <a:ext cx="1677988" cy="185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8988" y="19732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70363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9438" y="49530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3475" y="49530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8138" y="49530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3475" y="1444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" y="14763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9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" y="19478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" y="37766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46248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  <p:bldP spid="205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385175" cy="1080120"/>
          </a:xfrm>
        </p:spPr>
        <p:txBody>
          <a:bodyPr/>
          <a:lstStyle/>
          <a:p>
            <a:r>
              <a:rPr lang="cs-CZ" dirty="0" smtClean="0"/>
              <a:t>       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Gemüseteilung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40768"/>
            <a:ext cx="8007350" cy="5904656"/>
          </a:xfrm>
        </p:spPr>
        <p:txBody>
          <a:bodyPr/>
          <a:lstStyle/>
          <a:p>
            <a:r>
              <a:rPr lang="de-DE" b="1" dirty="0" smtClean="0">
                <a:solidFill>
                  <a:schemeClr val="tx2">
                    <a:lumMod val="75000"/>
                  </a:schemeClr>
                </a:solidFill>
              </a:rPr>
              <a:t>Wurzel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gemüse</a:t>
            </a:r>
            <a:r>
              <a:rPr lang="de-DE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de-DE" b="1" dirty="0"/>
              <a:t>- Karotte, </a:t>
            </a:r>
            <a:r>
              <a:rPr lang="de-DE" b="1" dirty="0" smtClean="0"/>
              <a:t>Petersilie,</a:t>
            </a:r>
            <a:r>
              <a:rPr lang="cs-CZ" b="1" dirty="0" smtClean="0"/>
              <a:t> </a:t>
            </a:r>
            <a:r>
              <a:rPr lang="cs-CZ" b="1" dirty="0" err="1" smtClean="0"/>
              <a:t>Sellerie</a:t>
            </a:r>
            <a:r>
              <a:rPr lang="de-DE" b="1" dirty="0" smtClean="0"/>
              <a:t>, </a:t>
            </a:r>
            <a:r>
              <a:rPr lang="de-DE" b="1" dirty="0"/>
              <a:t>Meerrettich, Rettich, </a:t>
            </a:r>
            <a:r>
              <a:rPr lang="cs-CZ" b="1" dirty="0" err="1" smtClean="0"/>
              <a:t>rote</a:t>
            </a:r>
            <a:r>
              <a:rPr lang="cs-CZ" b="1" dirty="0" smtClean="0"/>
              <a:t> </a:t>
            </a:r>
            <a:r>
              <a:rPr lang="de-DE" b="1" dirty="0" smtClean="0"/>
              <a:t>Rüb</a:t>
            </a:r>
            <a:r>
              <a:rPr lang="cs-CZ" b="1" dirty="0" smtClean="0"/>
              <a:t>e</a:t>
            </a:r>
          </a:p>
          <a:p>
            <a:endParaRPr lang="cs-CZ" b="1" dirty="0" smtClean="0"/>
          </a:p>
          <a:p>
            <a:endParaRPr lang="cs-CZ" b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5699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0384" y="316267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464" y="251802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80847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92010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385175" cy="1080120"/>
          </a:xfrm>
        </p:spPr>
        <p:txBody>
          <a:bodyPr/>
          <a:lstStyle/>
          <a:p>
            <a:r>
              <a:rPr lang="cs-CZ" dirty="0" smtClean="0"/>
              <a:t>       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Gemüseteilung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40768"/>
            <a:ext cx="8007350" cy="5904656"/>
          </a:xfrm>
        </p:spPr>
        <p:txBody>
          <a:bodyPr/>
          <a:lstStyle/>
          <a:p>
            <a:endParaRPr lang="cs-CZ" b="1" dirty="0" smtClean="0"/>
          </a:p>
          <a:p>
            <a:r>
              <a:rPr lang="cs-CZ" b="1" dirty="0" err="1">
                <a:solidFill>
                  <a:schemeClr val="tx2">
                    <a:lumMod val="75000"/>
                  </a:schemeClr>
                </a:solidFill>
              </a:rPr>
              <a:t>Kohlgemüse</a:t>
            </a:r>
            <a:r>
              <a:rPr lang="cs-CZ" b="1" dirty="0"/>
              <a:t> </a:t>
            </a:r>
            <a:r>
              <a:rPr lang="de-DE" b="1" dirty="0"/>
              <a:t>- Kohl, Chinakohl, Rosenkohl, Kohlrabi, Blumenkohl, </a:t>
            </a:r>
            <a:r>
              <a:rPr lang="de-DE" b="1" dirty="0" smtClean="0"/>
              <a:t>Brokkoli</a:t>
            </a:r>
            <a:endParaRPr lang="cs-CZ" b="1" dirty="0" smtClean="0"/>
          </a:p>
          <a:p>
            <a:endParaRPr lang="cs-CZ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3711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64502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96333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72514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8271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385175" cy="1080120"/>
          </a:xfrm>
        </p:spPr>
        <p:txBody>
          <a:bodyPr/>
          <a:lstStyle/>
          <a:p>
            <a:r>
              <a:rPr lang="cs-CZ" dirty="0" smtClean="0"/>
              <a:t>       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Gemüseteilung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40768"/>
            <a:ext cx="8007350" cy="5904656"/>
          </a:xfrm>
        </p:spPr>
        <p:txBody>
          <a:bodyPr/>
          <a:lstStyle/>
          <a:p>
            <a:endParaRPr lang="cs-CZ" b="1" dirty="0" smtClean="0"/>
          </a:p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Blattgemüse</a:t>
            </a:r>
            <a:r>
              <a:rPr lang="cs-CZ" b="1" dirty="0" smtClean="0"/>
              <a:t> – </a:t>
            </a:r>
            <a:r>
              <a:rPr lang="cs-CZ" b="1" dirty="0" err="1" smtClean="0"/>
              <a:t>Kopfsalat</a:t>
            </a:r>
            <a:r>
              <a:rPr lang="cs-CZ" b="1" dirty="0" smtClean="0"/>
              <a:t>, </a:t>
            </a:r>
            <a:r>
              <a:rPr lang="cs-CZ" b="1" dirty="0" err="1" smtClean="0"/>
              <a:t>Spinat</a:t>
            </a:r>
            <a:r>
              <a:rPr lang="cs-CZ" b="1" dirty="0" smtClean="0"/>
              <a:t>, </a:t>
            </a:r>
            <a:r>
              <a:rPr lang="cs-CZ" b="1" dirty="0" err="1" smtClean="0"/>
              <a:t>Feldsalat</a:t>
            </a:r>
            <a:endParaRPr lang="cs-CZ" b="1" dirty="0" smtClean="0"/>
          </a:p>
          <a:p>
            <a:r>
              <a:rPr lang="de-DE" b="1" dirty="0" smtClean="0">
                <a:solidFill>
                  <a:srgbClr val="FFFFB7">
                    <a:lumMod val="75000"/>
                  </a:srgbClr>
                </a:solidFill>
              </a:rPr>
              <a:t> </a:t>
            </a:r>
            <a:r>
              <a:rPr lang="de-DE" b="1" dirty="0">
                <a:solidFill>
                  <a:srgbClr val="FFFFB7">
                    <a:lumMod val="75000"/>
                  </a:srgbClr>
                </a:solidFill>
              </a:rPr>
              <a:t>Zwiebel</a:t>
            </a:r>
            <a:r>
              <a:rPr lang="cs-CZ" b="1" dirty="0" err="1">
                <a:solidFill>
                  <a:srgbClr val="FFFFB7">
                    <a:lumMod val="75000"/>
                  </a:srgbClr>
                </a:solidFill>
              </a:rPr>
              <a:t>gemüse</a:t>
            </a:r>
            <a:r>
              <a:rPr lang="de-DE" b="1" dirty="0">
                <a:solidFill>
                  <a:srgbClr val="FFFFB7">
                    <a:lumMod val="75000"/>
                  </a:srgbClr>
                </a:solidFill>
              </a:rPr>
              <a:t> </a:t>
            </a:r>
            <a:r>
              <a:rPr lang="de-DE" b="1" dirty="0">
                <a:solidFill>
                  <a:srgbClr val="FFFFFF"/>
                </a:solidFill>
              </a:rPr>
              <a:t>- Zwiebel, Knoblauch, </a:t>
            </a:r>
            <a:r>
              <a:rPr lang="cs-CZ" b="1" dirty="0">
                <a:solidFill>
                  <a:srgbClr val="FFFFFF"/>
                </a:solidFill>
              </a:rPr>
              <a:t>  </a:t>
            </a:r>
            <a:r>
              <a:rPr lang="de-DE" b="1" dirty="0" smtClean="0">
                <a:solidFill>
                  <a:srgbClr val="FFFFFF"/>
                </a:solidFill>
              </a:rPr>
              <a:t>Schnittlauch</a:t>
            </a:r>
            <a:endParaRPr lang="cs-CZ" b="1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8112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41540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6672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9715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98854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2248421"/>
          </a:xfrm>
        </p:spPr>
        <p:txBody>
          <a:bodyPr/>
          <a:lstStyle/>
          <a:p>
            <a:r>
              <a:rPr lang="cs-CZ" dirty="0" smtClean="0">
                <a:solidFill>
                  <a:srgbClr val="FFFFB7">
                    <a:lumMod val="75000"/>
                  </a:srgbClr>
                </a:solidFill>
              </a:rPr>
              <a:t>        </a:t>
            </a:r>
            <a:r>
              <a:rPr lang="cs-CZ" dirty="0" err="1" smtClean="0">
                <a:solidFill>
                  <a:srgbClr val="FFFFB7">
                    <a:lumMod val="75000"/>
                  </a:srgbClr>
                </a:solidFill>
              </a:rPr>
              <a:t>Gemüseteilung</a:t>
            </a:r>
            <a:r>
              <a:rPr lang="cs-CZ" dirty="0" smtClean="0">
                <a:solidFill>
                  <a:srgbClr val="FFFFB7">
                    <a:lumMod val="75000"/>
                  </a:srgbClr>
                </a:solidFill>
              </a:rPr>
              <a:t> </a:t>
            </a:r>
            <a:r>
              <a:rPr lang="cs-CZ" dirty="0">
                <a:solidFill>
                  <a:srgbClr val="FFFFB7"/>
                </a:solidFill>
              </a:rPr>
              <a:t/>
            </a:r>
            <a:br>
              <a:rPr lang="cs-CZ" dirty="0">
                <a:solidFill>
                  <a:srgbClr val="FFFFB7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Fruchtgemüse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de-DE" b="1" dirty="0" smtClean="0"/>
              <a:t>- </a:t>
            </a:r>
            <a:r>
              <a:rPr lang="de-DE" b="1" dirty="0"/>
              <a:t>Gurken, Tomaten, Paprika, Kürbis, Auberginen, Zucchini, Erbsen, Bohnen, </a:t>
            </a:r>
            <a:r>
              <a:rPr lang="de-DE" b="1" dirty="0" err="1" smtClean="0"/>
              <a:t>Melon</a:t>
            </a:r>
            <a:r>
              <a:rPr lang="cs-CZ" b="1" dirty="0" smtClean="0"/>
              <a:t>e</a:t>
            </a:r>
          </a:p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Stengelgemüse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smtClean="0"/>
              <a:t>– </a:t>
            </a:r>
            <a:r>
              <a:rPr lang="cs-CZ" b="1" dirty="0" err="1" smtClean="0"/>
              <a:t>Dill</a:t>
            </a:r>
            <a:r>
              <a:rPr lang="cs-CZ" b="1" dirty="0" smtClean="0"/>
              <a:t>, </a:t>
            </a:r>
            <a:r>
              <a:rPr lang="cs-CZ" b="1" dirty="0" err="1" smtClean="0"/>
              <a:t>Spargel</a:t>
            </a:r>
            <a:r>
              <a:rPr lang="cs-CZ" b="1" dirty="0" smtClean="0"/>
              <a:t>, </a:t>
            </a:r>
            <a:r>
              <a:rPr lang="cs-CZ" b="1" dirty="0" err="1" smtClean="0"/>
              <a:t>Rhabarber</a:t>
            </a:r>
            <a:r>
              <a:rPr lang="de-DE" b="1" dirty="0"/>
              <a:t/>
            </a:r>
            <a:br>
              <a:rPr lang="de-DE" b="1" dirty="0"/>
            </a:br>
            <a:r>
              <a:rPr lang="de-DE" b="1" dirty="0"/>
              <a:t/>
            </a:r>
            <a:br>
              <a:rPr lang="de-DE" b="1" dirty="0"/>
            </a:b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8112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79715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14908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79715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62119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387423"/>
            <a:ext cx="8446839" cy="2063824"/>
          </a:xfrm>
        </p:spPr>
        <p:txBody>
          <a:bodyPr/>
          <a:lstStyle/>
          <a:p>
            <a:r>
              <a:rPr lang="cs-CZ" sz="3200" dirty="0" err="1" smtClean="0"/>
              <a:t>Arbeitsblatt</a:t>
            </a:r>
            <a:r>
              <a:rPr lang="cs-CZ" sz="3200" dirty="0" smtClean="0"/>
              <a:t> N.1</a:t>
            </a:r>
            <a:br>
              <a:rPr lang="cs-CZ" sz="3200" dirty="0" smtClean="0"/>
            </a:br>
            <a:r>
              <a:rPr lang="cs-CZ" sz="2400" dirty="0" err="1" smtClean="0"/>
              <a:t>Nennen</a:t>
            </a:r>
            <a:r>
              <a:rPr lang="cs-CZ" sz="2400" dirty="0" smtClean="0"/>
              <a:t> </a:t>
            </a: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Im</a:t>
            </a:r>
            <a:r>
              <a:rPr lang="cs-CZ" sz="2400" dirty="0" smtClean="0"/>
              <a:t> </a:t>
            </a:r>
            <a:r>
              <a:rPr lang="cs-CZ" sz="2400" dirty="0" err="1" smtClean="0"/>
              <a:t>Deutsch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96752"/>
            <a:ext cx="4824536" cy="547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1062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0" dirty="0" smtClean="0"/>
              <a:t>          </a:t>
            </a:r>
            <a:r>
              <a:rPr lang="cs-CZ" sz="3200" b="0" dirty="0" err="1" smtClean="0"/>
              <a:t>Arbeitsblatt</a:t>
            </a:r>
            <a:r>
              <a:rPr lang="cs-CZ" sz="3200" b="0" dirty="0" smtClean="0"/>
              <a:t> N.1</a:t>
            </a:r>
            <a:br>
              <a:rPr lang="cs-CZ" sz="3200" b="0" dirty="0" smtClean="0"/>
            </a:br>
            <a:r>
              <a:rPr lang="cs-CZ" sz="3200" b="0" dirty="0" smtClean="0"/>
              <a:t>                </a:t>
            </a:r>
            <a:r>
              <a:rPr lang="cs-CZ" sz="3200" b="0" dirty="0" err="1" smtClean="0"/>
              <a:t>Lösung</a:t>
            </a:r>
            <a:r>
              <a:rPr lang="cs-CZ" sz="3200" b="0" dirty="0" smtClean="0"/>
              <a:t>:</a:t>
            </a:r>
            <a:endParaRPr lang="cs-CZ" sz="3200" b="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36608256"/>
              </p:ext>
            </p:extLst>
          </p:nvPr>
        </p:nvGraphicFramePr>
        <p:xfrm>
          <a:off x="539550" y="1905000"/>
          <a:ext cx="8306000" cy="4332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1200"/>
                <a:gridCol w="1661200"/>
                <a:gridCol w="1661200"/>
                <a:gridCol w="1661200"/>
                <a:gridCol w="1661200"/>
              </a:tblGrid>
              <a:tr h="61890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1890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Artischocken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Kartoffeln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Brokkoli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Sellerie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Knoblauch</a:t>
                      </a:r>
                      <a:endParaRPr lang="cs-CZ" dirty="0"/>
                    </a:p>
                  </a:txBody>
                  <a:tcPr/>
                </a:tc>
              </a:tr>
              <a:tr h="61890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Zwiebel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Linsen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Zucchini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Wasermelone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Bohne</a:t>
                      </a:r>
                      <a:endParaRPr lang="cs-CZ" dirty="0"/>
                    </a:p>
                  </a:txBody>
                  <a:tcPr/>
                </a:tc>
              </a:tr>
              <a:tr h="61890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Erbsen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Spargel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Kohl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Kohlrabi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Mais</a:t>
                      </a:r>
                      <a:endParaRPr lang="cs-CZ" dirty="0"/>
                    </a:p>
                  </a:txBody>
                  <a:tcPr/>
                </a:tc>
              </a:tr>
              <a:tr h="61890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Blumenkohl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Aubergine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Karotte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Gurke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Paprika</a:t>
                      </a:r>
                      <a:endParaRPr lang="cs-CZ" dirty="0"/>
                    </a:p>
                  </a:txBody>
                  <a:tcPr/>
                </a:tc>
              </a:tr>
              <a:tr h="61890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Pastinake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Schnittlauch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Petersilie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Lauch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Tomaten</a:t>
                      </a:r>
                      <a:endParaRPr lang="cs-CZ" dirty="0"/>
                    </a:p>
                  </a:txBody>
                  <a:tcPr/>
                </a:tc>
              </a:tr>
              <a:tr h="61890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Radischen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Rote </a:t>
                      </a:r>
                      <a:r>
                        <a:rPr lang="cs-CZ" dirty="0" err="1" smtClean="0"/>
                        <a:t>Rübe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Kopfsalat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Spinat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Kraut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6147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>
                <a:hlinkClick r:id="rId2"/>
              </a:rPr>
              <a:t>http://api.ning.com/files/-GGJ7SiSWqfTc8YfZctYRdYpvg4nF8mw7uP--*</a:t>
            </a:r>
            <a:r>
              <a:rPr lang="cs-CZ" sz="2000" dirty="0" smtClean="0">
                <a:hlinkClick r:id="rId2"/>
              </a:rPr>
              <a:t>vTmlZVi0ipESGR9SFYgVEoiG8a5XFy1tvRE1P*P4yjO*3ZbYyht2ttQXor/Zelenina.jpg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Další obrázky</a:t>
            </a:r>
            <a:r>
              <a:rPr lang="cs-CZ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: www.office.</a:t>
            </a:r>
            <a:r>
              <a:rPr lang="cs-CZ" sz="2000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microsoft.com</a:t>
            </a:r>
            <a:endParaRPr lang="cs-CZ" sz="20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90554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Vrstvy skla">
  <a:themeElements>
    <a:clrScheme name="Vrstvy skla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Vrstvy skla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skla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skla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200</Words>
  <Application>Microsoft Office PowerPoint</Application>
  <PresentationFormat>Předvádění na obrazovce (4:3)</PresentationFormat>
  <Paragraphs>73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Vrstvy skla</vt:lpstr>
      <vt:lpstr> Digitální učební materiál </vt:lpstr>
      <vt:lpstr>Snímek 2</vt:lpstr>
      <vt:lpstr>        Gemüseteilung   </vt:lpstr>
      <vt:lpstr>        Gemüseteilung   </vt:lpstr>
      <vt:lpstr>        Gemüseteilung   </vt:lpstr>
      <vt:lpstr>        Gemüseteilung  </vt:lpstr>
      <vt:lpstr>Arbeitsblatt N.1 Nennen Sie Im Deutsch:</vt:lpstr>
      <vt:lpstr>          Arbeitsblatt N.1                 Lösung:</vt:lpstr>
      <vt:lpstr> 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Cross</dc:creator>
  <cp:lastModifiedBy>Dum</cp:lastModifiedBy>
  <cp:revision>25</cp:revision>
  <dcterms:created xsi:type="dcterms:W3CDTF">2012-10-15T17:38:26Z</dcterms:created>
  <dcterms:modified xsi:type="dcterms:W3CDTF">2013-04-12T20:46:27Z</dcterms:modified>
</cp:coreProperties>
</file>