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8" r:id="rId5"/>
    <p:sldId id="260" r:id="rId6"/>
    <p:sldId id="261" r:id="rId7"/>
    <p:sldId id="262" r:id="rId8"/>
    <p:sldId id="263" r:id="rId9"/>
    <p:sldId id="269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16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30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51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70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7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67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75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25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8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71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190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VY_32_INOVACE_XV_3_01_Valentýnské přání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</a:t>
            </a:r>
            <a:r>
              <a:rPr lang="cs-CZ" dirty="0" smtClean="0"/>
              <a:t>XV</a:t>
            </a:r>
            <a:r>
              <a:rPr lang="cs-CZ" b="1" dirty="0" smtClean="0"/>
              <a:t>         Sada číslo:     </a:t>
            </a:r>
            <a:r>
              <a:rPr lang="cs-CZ" dirty="0" smtClean="0"/>
              <a:t>3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01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63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175" y="260648"/>
            <a:ext cx="842493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Výukový </a:t>
            </a:r>
            <a:r>
              <a:rPr lang="cs-CZ" dirty="0"/>
              <a:t>materiál obsahuje pracovní postup výroby </a:t>
            </a:r>
            <a:r>
              <a:rPr lang="cs-CZ" dirty="0" smtClean="0"/>
              <a:t>VALENTÝNSKÉHO PŘÁNÍ formou prezentace. </a:t>
            </a:r>
            <a:endParaRPr lang="cs-CZ" b="1" dirty="0" smtClean="0"/>
          </a:p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</a:t>
            </a:r>
            <a:r>
              <a:rPr lang="cs-CZ" dirty="0" smtClean="0"/>
              <a:t>pracovat </a:t>
            </a:r>
            <a:r>
              <a:rPr lang="cs-CZ" dirty="0"/>
              <a:t>podle jednoduché předlohy se slovním návodem </a:t>
            </a:r>
            <a:r>
              <a:rPr lang="cs-CZ" dirty="0" smtClean="0"/>
              <a:t>učitele. Učí </a:t>
            </a:r>
            <a:r>
              <a:rPr lang="cs-CZ" dirty="0"/>
              <a:t>se </a:t>
            </a:r>
            <a:r>
              <a:rPr lang="cs-CZ" dirty="0" smtClean="0"/>
              <a:t>vystřihovat. </a:t>
            </a:r>
            <a:r>
              <a:rPr lang="cs-CZ" dirty="0"/>
              <a:t>Pracuje s jednoduchými pomůckami a nástroji dle svých </a:t>
            </a:r>
            <a:r>
              <a:rPr lang="cs-CZ" dirty="0" smtClean="0"/>
              <a:t>možností. Udržuje </a:t>
            </a:r>
            <a:r>
              <a:rPr lang="cs-CZ" dirty="0"/>
              <a:t>pořádek na pracovním místě a dodržuje zásady hygieny a </a:t>
            </a:r>
            <a:r>
              <a:rPr lang="cs-CZ" dirty="0" smtClean="0"/>
              <a:t>bezpečnosti </a:t>
            </a:r>
            <a:r>
              <a:rPr lang="cs-CZ" dirty="0"/>
              <a:t>práce</a:t>
            </a:r>
            <a:r>
              <a:rPr lang="cs-CZ" dirty="0" smtClean="0"/>
              <a:t>. </a:t>
            </a:r>
            <a:r>
              <a:rPr lang="cs-CZ" dirty="0"/>
              <a:t>Učí se hodnotit práci svoji i práce </a:t>
            </a:r>
            <a:r>
              <a:rPr lang="cs-CZ" dirty="0" smtClean="0"/>
              <a:t>spolužáků.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 - šablona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/>
              <a:t>6</a:t>
            </a:r>
            <a:r>
              <a:rPr lang="cs-CZ" dirty="0" smtClean="0"/>
              <a:t> </a:t>
            </a:r>
            <a:r>
              <a:rPr lang="cs-CZ" smtClean="0"/>
              <a:t>– 8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svátek, sv. Valentýn, přání, stříhání, lepení</a:t>
            </a:r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/>
              <a:t>interaktivní tabule, kreslící karton </a:t>
            </a:r>
            <a:r>
              <a:rPr lang="cs-CZ" dirty="0" smtClean="0"/>
              <a:t>A</a:t>
            </a:r>
            <a:r>
              <a:rPr lang="cs-CZ" sz="1600" dirty="0" smtClean="0"/>
              <a:t>4, </a:t>
            </a:r>
            <a:r>
              <a:rPr lang="cs-CZ" dirty="0" smtClean="0"/>
              <a:t>šablony </a:t>
            </a:r>
            <a:r>
              <a:rPr lang="cs-CZ" dirty="0"/>
              <a:t>s </a:t>
            </a:r>
            <a:r>
              <a:rPr lang="cs-CZ" dirty="0" smtClean="0"/>
              <a:t>předkreslenými srdíčky, pastelky</a:t>
            </a:r>
            <a:r>
              <a:rPr lang="cs-CZ" dirty="0"/>
              <a:t>, nůžky, lepidlo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DUM: </a:t>
            </a:r>
            <a:r>
              <a:rPr lang="cs-CZ" dirty="0"/>
              <a:t> 4</a:t>
            </a:r>
            <a:r>
              <a:rPr lang="cs-CZ" dirty="0" smtClean="0"/>
              <a:t>5 min</a:t>
            </a:r>
          </a:p>
        </p:txBody>
      </p:sp>
    </p:spTree>
    <p:extLst>
      <p:ext uri="{BB962C8B-B14F-4D97-AF65-F5344CB8AC3E}">
        <p14:creationId xmlns:p14="http://schemas.microsoft.com/office/powerpoint/2010/main" val="383296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175" y="404664"/>
            <a:ext cx="84249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P</a:t>
            </a:r>
            <a:r>
              <a:rPr lang="cs-CZ" dirty="0" smtClean="0"/>
              <a:t>rezentace je vhodná </a:t>
            </a:r>
            <a:r>
              <a:rPr lang="cs-CZ" dirty="0"/>
              <a:t>při </a:t>
            </a:r>
            <a:r>
              <a:rPr lang="cs-CZ" dirty="0" smtClean="0"/>
              <a:t>frontální i skupinové výuce </a:t>
            </a:r>
            <a:r>
              <a:rPr lang="cs-CZ" dirty="0"/>
              <a:t>pracovních činností </a:t>
            </a:r>
            <a:r>
              <a:rPr lang="cs-CZ" dirty="0" smtClean="0"/>
              <a:t>a výtvarné výchově ve třídě. Děti mohou chodit k tabuli a pracovat s jednotlivými snímky.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/>
              <a:t>S</a:t>
            </a:r>
            <a:r>
              <a:rPr lang="cs-CZ" b="1" smtClean="0"/>
              <a:t>nímek </a:t>
            </a:r>
            <a:r>
              <a:rPr lang="cs-CZ" b="1" dirty="0" smtClean="0"/>
              <a:t>č. 4 </a:t>
            </a:r>
            <a:r>
              <a:rPr lang="cs-CZ" b="1" dirty="0"/>
              <a:t>– </a:t>
            </a:r>
            <a:r>
              <a:rPr lang="cs-CZ" i="1" u="sng" dirty="0" smtClean="0"/>
              <a:t>motivace:</a:t>
            </a:r>
            <a:r>
              <a:rPr lang="cs-CZ" dirty="0"/>
              <a:t> </a:t>
            </a:r>
            <a:r>
              <a:rPr lang="cs-CZ" dirty="0" smtClean="0"/>
              <a:t>VYPRAVOVÁNÍ O SVÁTKU SV. VALENTÝNA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Snímek </a:t>
            </a:r>
            <a:r>
              <a:rPr lang="cs-CZ" b="1" dirty="0"/>
              <a:t>č</a:t>
            </a:r>
            <a:r>
              <a:rPr lang="cs-CZ" b="1" dirty="0" smtClean="0"/>
              <a:t>. 6 –</a:t>
            </a:r>
            <a:r>
              <a:rPr lang="cs-CZ" dirty="0"/>
              <a:t> </a:t>
            </a:r>
            <a:r>
              <a:rPr lang="cs-CZ" dirty="0" smtClean="0"/>
              <a:t>pomůcky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8 –</a:t>
            </a:r>
            <a:r>
              <a:rPr lang="cs-CZ" dirty="0"/>
              <a:t> </a:t>
            </a:r>
            <a:r>
              <a:rPr lang="cs-CZ" dirty="0" smtClean="0"/>
              <a:t>pracovní postup</a:t>
            </a:r>
          </a:p>
          <a:p>
            <a:endParaRPr lang="cs-CZ" b="1" dirty="0" smtClean="0"/>
          </a:p>
          <a:p>
            <a:r>
              <a:rPr lang="cs-CZ" b="1" dirty="0" smtClean="0"/>
              <a:t>Snímky </a:t>
            </a:r>
            <a:r>
              <a:rPr lang="cs-CZ" b="1" dirty="0"/>
              <a:t>č. 9</a:t>
            </a:r>
            <a:r>
              <a:rPr lang="cs-CZ" b="1" dirty="0" smtClean="0"/>
              <a:t>  – </a:t>
            </a:r>
            <a:r>
              <a:rPr lang="cs-CZ" dirty="0" smtClean="0"/>
              <a:t>šablona </a:t>
            </a:r>
            <a:r>
              <a:rPr lang="cs-CZ" dirty="0"/>
              <a:t>k vytisknutí</a:t>
            </a:r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10 – </a:t>
            </a:r>
            <a:r>
              <a:rPr lang="cs-CZ" dirty="0" err="1" smtClean="0"/>
              <a:t>scany</a:t>
            </a:r>
            <a:r>
              <a:rPr lang="cs-CZ" dirty="0" smtClean="0"/>
              <a:t> přání</a:t>
            </a:r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11 – </a:t>
            </a:r>
            <a:r>
              <a:rPr lang="cs-CZ" dirty="0"/>
              <a:t>fotografie </a:t>
            </a:r>
            <a:r>
              <a:rPr lang="cs-CZ" dirty="0" smtClean="0"/>
              <a:t>dětských prací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708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628800"/>
            <a:ext cx="86409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jméno Valentýn = zdravý, silný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/>
              <a:t>k</a:t>
            </a:r>
            <a:r>
              <a:rPr lang="cs-CZ" sz="2800" dirty="0" smtClean="0"/>
              <a:t>něz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/>
              <a:t>l</a:t>
            </a:r>
            <a:r>
              <a:rPr lang="cs-CZ" sz="2800" dirty="0" smtClean="0"/>
              <a:t>éčitelské schopnosti</a:t>
            </a:r>
          </a:p>
          <a:p>
            <a:r>
              <a:rPr lang="cs-CZ" sz="2800" dirty="0" smtClean="0"/>
              <a:t>Vládce Říma zakázal </a:t>
            </a:r>
            <a:r>
              <a:rPr lang="cs-CZ" sz="2800" dirty="0"/>
              <a:t>svým </a:t>
            </a:r>
            <a:r>
              <a:rPr lang="cs-CZ" sz="2800" dirty="0" smtClean="0"/>
              <a:t>vojákům</a:t>
            </a:r>
            <a:r>
              <a:rPr lang="cs-CZ" sz="2800" dirty="0"/>
              <a:t> </a:t>
            </a:r>
            <a:r>
              <a:rPr lang="cs-CZ" sz="2800" dirty="0" smtClean="0"/>
              <a:t>svatby. Zůstali by u </a:t>
            </a:r>
            <a:r>
              <a:rPr lang="cs-CZ" sz="2800" dirty="0"/>
              <a:t>svých rodin a </a:t>
            </a:r>
            <a:r>
              <a:rPr lang="cs-CZ" sz="2800" dirty="0" smtClean="0"/>
              <a:t>nechtěli by do války. Valentýn </a:t>
            </a:r>
            <a:r>
              <a:rPr lang="cs-CZ" sz="2800" dirty="0"/>
              <a:t>tajně páry </a:t>
            </a:r>
            <a:r>
              <a:rPr lang="cs-CZ" sz="2800" dirty="0" smtClean="0"/>
              <a:t>oddával. Byl zatčen a 14.2. popraven. Než zemřel, poslal poslední vzkaz - „Valentýnku“ dceři žalářníka, se kterou se sblížil ve vězení.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170393"/>
            <a:ext cx="7920880" cy="523220"/>
          </a:xfrm>
          <a:prstGeom prst="rect">
            <a:avLst/>
          </a:prstGeom>
          <a:solidFill>
            <a:srgbClr val="FF0000"/>
          </a:solidFill>
          <a:ln w="381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DEN SV. VALENTÝNA 14</a:t>
            </a:r>
            <a:r>
              <a:rPr lang="cs-CZ" sz="2800" dirty="0"/>
              <a:t>. února = svátek zamilovaných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77" b="9661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40"/>
          <a:stretch/>
        </p:blipFill>
        <p:spPr bwMode="auto">
          <a:xfrm>
            <a:off x="3018268" y="4653136"/>
            <a:ext cx="2777868" cy="2204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6308" r="8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265" r="14811"/>
          <a:stretch/>
        </p:blipFill>
        <p:spPr bwMode="auto">
          <a:xfrm>
            <a:off x="6228184" y="836712"/>
            <a:ext cx="1800200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788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20313" y1="43229" x2="36458" y2="40625"/>
                        <a14:foregroundMark x1="55729" y1="36458" x2="68750" y2="43750"/>
                        <a14:foregroundMark x1="28646" y1="62500" x2="48438" y2="70833"/>
                        <a14:foregroundMark x1="39063" y1="79688" x2="53646" y2="79688"/>
                        <a14:foregroundMark x1="7813" y1="22917" x2="11979" y2="20313"/>
                        <a14:foregroundMark x1="13542" y1="8854" x2="22396" y2="5208"/>
                        <a14:foregroundMark x1="68229" y1="6771" x2="82813" y2="8854"/>
                        <a14:foregroundMark x1="86979" y1="24479" x2="94792" y2="25000"/>
                        <a14:foregroundMark x1="91667" y1="43229" x2="95313" y2="41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16831"/>
            <a:ext cx="2736304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707904" y="404664"/>
            <a:ext cx="4896544" cy="2880319"/>
          </a:xfrm>
          <a:prstGeom prst="cloudCallout">
            <a:avLst>
              <a:gd name="adj1" fmla="val -84096"/>
              <a:gd name="adj2" fmla="val 75969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DNES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JE 14.2.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JE TO SVÁTEK 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SV. VALENTÝNA.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4392546" y="3861049"/>
            <a:ext cx="3527260" cy="2088231"/>
          </a:xfrm>
          <a:prstGeom prst="cloudCallout">
            <a:avLst>
              <a:gd name="adj1" fmla="val -116587"/>
              <a:gd name="adj2" fmla="val -4229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VYROBÍME SI 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VALENTÝNSKÉ PŘÁNÍ. 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705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08" y="404664"/>
            <a:ext cx="2736850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láček 4"/>
          <p:cNvSpPr/>
          <p:nvPr/>
        </p:nvSpPr>
        <p:spPr>
          <a:xfrm>
            <a:off x="4211960" y="1124744"/>
            <a:ext cx="3744416" cy="1008111"/>
          </a:xfrm>
          <a:prstGeom prst="cloudCallout">
            <a:avLst>
              <a:gd name="adj1" fmla="val -95871"/>
              <a:gd name="adj2" fmla="val 87375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  PŘIPRAVTE SI: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3356992"/>
            <a:ext cx="7532768" cy="2677656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přepůlený karton A</a:t>
            </a:r>
            <a:r>
              <a:rPr lang="cs-CZ" sz="2400" dirty="0" smtClean="0">
                <a:solidFill>
                  <a:srgbClr val="FF0000"/>
                </a:solidFill>
              </a:rPr>
              <a:t>4</a:t>
            </a:r>
            <a:r>
              <a:rPr lang="cs-CZ" sz="2800" dirty="0" smtClean="0">
                <a:solidFill>
                  <a:srgbClr val="FF0000"/>
                </a:solidFill>
              </a:rPr>
              <a:t> s předkresleným srdcem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solidFill>
                  <a:srgbClr val="FF0000"/>
                </a:solidFill>
              </a:rPr>
              <a:t>č</a:t>
            </a:r>
            <a:r>
              <a:rPr lang="cs-CZ" sz="2800" dirty="0" smtClean="0">
                <a:solidFill>
                  <a:srgbClr val="FF0000"/>
                </a:solidFill>
              </a:rPr>
              <a:t>ervený (růžový) papír s předkreslenými srdíčky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solidFill>
                  <a:srgbClr val="FF0000"/>
                </a:solidFill>
              </a:rPr>
              <a:t>n</a:t>
            </a:r>
            <a:r>
              <a:rPr lang="cs-CZ" sz="2800" dirty="0" smtClean="0">
                <a:solidFill>
                  <a:srgbClr val="FF0000"/>
                </a:solidFill>
              </a:rPr>
              <a:t>ůžky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solidFill>
                  <a:srgbClr val="FF0000"/>
                </a:solidFill>
              </a:rPr>
              <a:t>l</a:t>
            </a:r>
            <a:r>
              <a:rPr lang="cs-CZ" sz="2800" dirty="0" smtClean="0">
                <a:solidFill>
                  <a:srgbClr val="FF0000"/>
                </a:solidFill>
              </a:rPr>
              <a:t>epidlo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pastelky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pero</a:t>
            </a:r>
          </a:p>
        </p:txBody>
      </p:sp>
    </p:spTree>
    <p:extLst>
      <p:ext uri="{BB962C8B-B14F-4D97-AF65-F5344CB8AC3E}">
        <p14:creationId xmlns:p14="http://schemas.microsoft.com/office/powerpoint/2010/main" val="3743640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17114"/>
            <a:ext cx="2736850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láček 4"/>
          <p:cNvSpPr/>
          <p:nvPr/>
        </p:nvSpPr>
        <p:spPr>
          <a:xfrm>
            <a:off x="4788024" y="1844824"/>
            <a:ext cx="3888432" cy="2243661"/>
          </a:xfrm>
          <a:prstGeom prst="cloudCallout">
            <a:avLst>
              <a:gd name="adj1" fmla="val -111562"/>
              <a:gd name="adj2" fmla="val 3682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JAK BUDEME POSTUPOVAT?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53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48680"/>
            <a:ext cx="8856984" cy="5693866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Vystřihněte velké srdce podle předlohy. Pozor, ať nerozstřihnete kreslící karton na přepůlené straně.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Postupně vystřihněte další předkreslená srdíčka na barevném papíře.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Největší červené srdíčko nalepte na přední část přání.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Otevřete bílé srdce a do dolní části nalepte malá i větší srdíčka dle předlohy nebo dle vlastní fantazie.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Do horní části bílého srdce napište přání: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HEZKÉHO VALENTÝNA  PŘEJE …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Dle fantazie  je možné přání dozdobit pastelkami.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808" y="3668572"/>
            <a:ext cx="36004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543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ikmundovar\Desktop\scan 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57331" y="-1110801"/>
            <a:ext cx="6857999" cy="9115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66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Desktop\sca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4224924" cy="6121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ikmundovar\Desktop\scan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2656"/>
            <a:ext cx="4224924" cy="612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759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ikmundovar\Fotky\1.B 2012-2013\svátek Valentýn\S63043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10" b="1978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1585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 dirty="0" smtClean="0"/>
              <a:t>Fotografie dětských prací z archivu </a:t>
            </a:r>
            <a:r>
              <a:rPr lang="cs-CZ" sz="2800" b="1" dirty="0"/>
              <a:t>autorky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487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</TotalTime>
  <Words>336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46</cp:revision>
  <dcterms:created xsi:type="dcterms:W3CDTF">2012-11-25T13:17:02Z</dcterms:created>
  <dcterms:modified xsi:type="dcterms:W3CDTF">2013-04-12T15:48:28Z</dcterms:modified>
</cp:coreProperties>
</file>