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65" r:id="rId6"/>
    <p:sldId id="266" r:id="rId7"/>
    <p:sldId id="267" r:id="rId8"/>
    <p:sldId id="262" r:id="rId9"/>
    <p:sldId id="264" r:id="rId10"/>
    <p:sldId id="268" r:id="rId11"/>
    <p:sldId id="269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163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30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512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70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7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678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754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256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881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652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719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190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VY_32_INOVACE_XV_3_02_Jarní mandala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</a:t>
            </a:r>
            <a:r>
              <a:rPr lang="cs-CZ" dirty="0" smtClean="0"/>
              <a:t>XV</a:t>
            </a:r>
            <a:r>
              <a:rPr lang="cs-CZ" b="1" dirty="0" smtClean="0"/>
              <a:t>         Sada číslo:     </a:t>
            </a:r>
            <a:r>
              <a:rPr lang="cs-CZ" dirty="0" smtClean="0"/>
              <a:t>3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02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0637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9175" y="404664"/>
            <a:ext cx="8424936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/>
              <a:t>Výukový materiál obsahuje pracovní postup výroby </a:t>
            </a:r>
            <a:r>
              <a:rPr lang="cs-CZ" dirty="0" smtClean="0"/>
              <a:t>JARNÍ MANDALY formou prezentace.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</a:t>
            </a:r>
            <a:r>
              <a:rPr lang="cs-CZ" dirty="0"/>
              <a:t>se </a:t>
            </a:r>
            <a:r>
              <a:rPr lang="cs-CZ" dirty="0" smtClean="0"/>
              <a:t>učí pracovat </a:t>
            </a:r>
            <a:r>
              <a:rPr lang="cs-CZ" dirty="0"/>
              <a:t>podle jednoduché předlohy se slovním návodem </a:t>
            </a:r>
            <a:r>
              <a:rPr lang="cs-CZ" dirty="0" smtClean="0"/>
              <a:t>učitele. Poznává </a:t>
            </a:r>
            <a:r>
              <a:rPr lang="cs-CZ" dirty="0"/>
              <a:t>barvy základní a podvojné, světlé a tmavé (vodové </a:t>
            </a:r>
            <a:r>
              <a:rPr lang="cs-CZ" dirty="0" smtClean="0"/>
              <a:t>barvy). Snaží </a:t>
            </a:r>
            <a:r>
              <a:rPr lang="cs-CZ" dirty="0"/>
              <a:t>se výtvarně zachytit své </a:t>
            </a:r>
            <a:r>
              <a:rPr lang="cs-CZ" dirty="0" smtClean="0"/>
              <a:t>prožitky. Učí </a:t>
            </a:r>
            <a:r>
              <a:rPr lang="cs-CZ" dirty="0"/>
              <a:t>se vybarvovat </a:t>
            </a:r>
            <a:r>
              <a:rPr lang="cs-CZ" dirty="0" smtClean="0"/>
              <a:t>a vystřihovat dle šablony. </a:t>
            </a:r>
            <a:r>
              <a:rPr lang="cs-CZ" dirty="0"/>
              <a:t>U</a:t>
            </a:r>
            <a:r>
              <a:rPr lang="cs-CZ" dirty="0" smtClean="0"/>
              <a:t>držuje </a:t>
            </a:r>
            <a:r>
              <a:rPr lang="cs-CZ" dirty="0"/>
              <a:t>pořádek na pracovním místě a dodržuje zásady hygieny a </a:t>
            </a:r>
            <a:r>
              <a:rPr lang="cs-CZ" dirty="0" smtClean="0"/>
              <a:t>bezpečnosti práce.</a:t>
            </a:r>
          </a:p>
          <a:p>
            <a:pPr lvl="0"/>
            <a:r>
              <a:rPr lang="cs-CZ" dirty="0"/>
              <a:t>Učí se hodnotit práci svoji i práce spolužáků.</a:t>
            </a:r>
          </a:p>
          <a:p>
            <a:endParaRPr lang="cs-CZ" dirty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 - šablona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/>
              <a:t>6</a:t>
            </a:r>
            <a:r>
              <a:rPr lang="cs-CZ" dirty="0" smtClean="0"/>
              <a:t> </a:t>
            </a:r>
            <a:r>
              <a:rPr lang="cs-CZ" smtClean="0"/>
              <a:t>- 8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jarní mandala, názvy jarních rostlin, malování, vybarvování, stříhání, lepení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kreslící karton A</a:t>
            </a:r>
            <a:r>
              <a:rPr lang="cs-CZ" sz="1600" dirty="0" smtClean="0"/>
              <a:t>4</a:t>
            </a:r>
            <a:r>
              <a:rPr lang="cs-CZ" dirty="0" smtClean="0"/>
              <a:t>, šablona s předkreslenou mandalou, vodové barvy, plochý štětec, pastelky, nůžky, lepidlo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/>
              <a:t> 4</a:t>
            </a:r>
            <a:r>
              <a:rPr lang="cs-CZ" dirty="0" smtClean="0"/>
              <a:t>5 min</a:t>
            </a:r>
          </a:p>
        </p:txBody>
      </p:sp>
    </p:spTree>
    <p:extLst>
      <p:ext uri="{BB962C8B-B14F-4D97-AF65-F5344CB8AC3E}">
        <p14:creationId xmlns:p14="http://schemas.microsoft.com/office/powerpoint/2010/main" val="3832967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9175" y="404664"/>
            <a:ext cx="842493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/>
              <a:t>Prezentace je vhodná při frontální i skupinové výuce pracovních činností a výtvarné výchově ve třídě. Děti mohou chodit k tabuli a pracovat s jednotlivými snímky.</a:t>
            </a:r>
          </a:p>
          <a:p>
            <a:endParaRPr lang="cs-CZ" dirty="0"/>
          </a:p>
          <a:p>
            <a:r>
              <a:rPr lang="cs-CZ" b="1" dirty="0" smtClean="0"/>
              <a:t>Snímek </a:t>
            </a:r>
            <a:r>
              <a:rPr lang="cs-CZ" b="1" dirty="0"/>
              <a:t>č</a:t>
            </a:r>
            <a:r>
              <a:rPr lang="cs-CZ" b="1" dirty="0" smtClean="0"/>
              <a:t>. 5 –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i="1" u="sng" dirty="0" smtClean="0"/>
              <a:t>motivace:</a:t>
            </a:r>
            <a:r>
              <a:rPr lang="cs-CZ" dirty="0" smtClean="0"/>
              <a:t> JARNÍ KVĚTINY</a:t>
            </a:r>
            <a:endParaRPr lang="cs-CZ" b="1" dirty="0"/>
          </a:p>
          <a:p>
            <a:r>
              <a:rPr lang="cs-CZ" dirty="0" smtClean="0"/>
              <a:t>Žáci se dotknou tabule, vyplynou názvy jarních květin. </a:t>
            </a:r>
          </a:p>
          <a:p>
            <a:r>
              <a:rPr lang="cs-CZ" dirty="0" smtClean="0"/>
              <a:t>	</a:t>
            </a:r>
            <a:r>
              <a:rPr lang="cs-CZ" dirty="0"/>
              <a:t>	          </a:t>
            </a:r>
            <a:endParaRPr lang="cs-CZ" b="1" dirty="0"/>
          </a:p>
          <a:p>
            <a:r>
              <a:rPr lang="cs-CZ" b="1" dirty="0" smtClean="0"/>
              <a:t>Snímek </a:t>
            </a:r>
            <a:r>
              <a:rPr lang="cs-CZ" b="1" dirty="0"/>
              <a:t>č. </a:t>
            </a:r>
            <a:r>
              <a:rPr lang="cs-CZ" b="1" dirty="0" smtClean="0"/>
              <a:t>6 – </a:t>
            </a:r>
            <a:r>
              <a:rPr lang="cs-CZ" dirty="0" smtClean="0"/>
              <a:t>pomůcky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/>
              <a:t>Snímek č. </a:t>
            </a:r>
            <a:r>
              <a:rPr lang="cs-CZ" b="1" dirty="0" smtClean="0"/>
              <a:t>7 –</a:t>
            </a:r>
            <a:r>
              <a:rPr lang="cs-CZ" dirty="0"/>
              <a:t> </a:t>
            </a:r>
            <a:r>
              <a:rPr lang="cs-CZ" dirty="0" smtClean="0"/>
              <a:t>pracovní postup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/>
              <a:t>Snímek č. </a:t>
            </a:r>
            <a:r>
              <a:rPr lang="cs-CZ" b="1" dirty="0" smtClean="0"/>
              <a:t>8 </a:t>
            </a:r>
            <a:r>
              <a:rPr lang="cs-CZ" b="1" dirty="0"/>
              <a:t>–</a:t>
            </a:r>
            <a:r>
              <a:rPr lang="cs-CZ" dirty="0" smtClean="0"/>
              <a:t> vzor vybarvené mandaly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9 – </a:t>
            </a:r>
            <a:r>
              <a:rPr lang="cs-CZ" dirty="0" smtClean="0"/>
              <a:t>šablona k vytisknutí</a:t>
            </a:r>
          </a:p>
          <a:p>
            <a:endParaRPr lang="cs-CZ" dirty="0"/>
          </a:p>
          <a:p>
            <a:r>
              <a:rPr lang="cs-CZ" b="1" smtClean="0"/>
              <a:t>Snímky </a:t>
            </a:r>
            <a:r>
              <a:rPr lang="cs-CZ" b="1" dirty="0"/>
              <a:t>č. </a:t>
            </a:r>
            <a:r>
              <a:rPr lang="cs-CZ" b="1" dirty="0" smtClean="0"/>
              <a:t>10, 11 – </a:t>
            </a:r>
            <a:r>
              <a:rPr lang="cs-CZ" dirty="0" smtClean="0"/>
              <a:t>fotografie dětských prací</a:t>
            </a:r>
            <a:endParaRPr lang="cs-CZ" dirty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87085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25" y="980727"/>
            <a:ext cx="3815011" cy="3855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4427983" y="548680"/>
            <a:ext cx="4182825" cy="2232248"/>
          </a:xfrm>
          <a:prstGeom prst="cloudCallout">
            <a:avLst>
              <a:gd name="adj1" fmla="val -93008"/>
              <a:gd name="adj2" fmla="val 8250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Dnes si vyrobíme jarní mandalu.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3563888" y="3578874"/>
            <a:ext cx="4896543" cy="2514422"/>
          </a:xfrm>
          <a:prstGeom prst="cloudCallout">
            <a:avLst>
              <a:gd name="adj1" fmla="val -68951"/>
              <a:gd name="adj2" fmla="val -51676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Děti, jmenujte jarní kytičky, které znáte.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70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lunce 16"/>
          <p:cNvSpPr/>
          <p:nvPr/>
        </p:nvSpPr>
        <p:spPr>
          <a:xfrm>
            <a:off x="4031647" y="3231953"/>
            <a:ext cx="2474823" cy="172819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6" name="Slunce 15"/>
          <p:cNvSpPr/>
          <p:nvPr/>
        </p:nvSpPr>
        <p:spPr>
          <a:xfrm>
            <a:off x="6205053" y="4747623"/>
            <a:ext cx="2409085" cy="172819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5" name="Slunce 14"/>
          <p:cNvSpPr/>
          <p:nvPr/>
        </p:nvSpPr>
        <p:spPr>
          <a:xfrm>
            <a:off x="1283421" y="4717891"/>
            <a:ext cx="2885843" cy="197063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4" name="Slunce 13"/>
          <p:cNvSpPr/>
          <p:nvPr/>
        </p:nvSpPr>
        <p:spPr>
          <a:xfrm>
            <a:off x="188193" y="2294312"/>
            <a:ext cx="3694452" cy="2258670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Slunce 12"/>
          <p:cNvSpPr/>
          <p:nvPr/>
        </p:nvSpPr>
        <p:spPr>
          <a:xfrm>
            <a:off x="3027485" y="544676"/>
            <a:ext cx="2376264" cy="1778530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" name="Slunce 1"/>
          <p:cNvSpPr/>
          <p:nvPr/>
        </p:nvSpPr>
        <p:spPr>
          <a:xfrm>
            <a:off x="245535" y="208229"/>
            <a:ext cx="1908119" cy="1516920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67224" y="5465474"/>
            <a:ext cx="15182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sněženka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96382" y="1172331"/>
            <a:ext cx="11457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krokus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66711" y="3801833"/>
            <a:ext cx="1356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petrklíč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352" y="3180601"/>
            <a:ext cx="19841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sedmikráska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05904" y="5350109"/>
            <a:ext cx="12073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tulipán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0809" y="691757"/>
            <a:ext cx="957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fialka</a:t>
            </a:r>
            <a:endParaRPr lang="cs-CZ" sz="2800" dirty="0"/>
          </a:p>
        </p:txBody>
      </p:sp>
      <p:sp>
        <p:nvSpPr>
          <p:cNvPr id="11" name="Slunce 10"/>
          <p:cNvSpPr/>
          <p:nvPr/>
        </p:nvSpPr>
        <p:spPr>
          <a:xfrm>
            <a:off x="7080330" y="2708920"/>
            <a:ext cx="1908119" cy="146658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31975" y="3162037"/>
            <a:ext cx="1040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narcis</a:t>
            </a:r>
            <a:endParaRPr lang="cs-CZ" sz="2800" dirty="0"/>
          </a:p>
        </p:txBody>
      </p:sp>
      <p:sp>
        <p:nvSpPr>
          <p:cNvPr id="12" name="Slunce 11"/>
          <p:cNvSpPr/>
          <p:nvPr/>
        </p:nvSpPr>
        <p:spPr>
          <a:xfrm>
            <a:off x="6156176" y="252245"/>
            <a:ext cx="2484183" cy="195210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780584" y="966689"/>
            <a:ext cx="12715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bledule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95527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6" grpId="0" animBg="1"/>
      <p:bldP spid="15" grpId="0" animBg="1"/>
      <p:bldP spid="14" grpId="0" animBg="1"/>
      <p:bldP spid="13" grpId="0" animBg="1"/>
      <p:bldP spid="2" grpId="0" animBg="1"/>
      <p:bldP spid="4" grpId="0"/>
      <p:bldP spid="5" grpId="0"/>
      <p:bldP spid="6" grpId="0"/>
      <p:bldP spid="8" grpId="0"/>
      <p:bldP spid="9" grpId="0"/>
      <p:bldP spid="10" grpId="0"/>
      <p:bldP spid="11" grpId="0" animBg="1"/>
      <p:bldP spid="7" grpId="0"/>
      <p:bldP spid="12" grpId="0" animBg="1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691680" y="3429000"/>
            <a:ext cx="5740802" cy="3108543"/>
          </a:xfrm>
          <a:prstGeom prst="rect">
            <a:avLst/>
          </a:prstGeom>
          <a:solidFill>
            <a:srgbClr val="002060"/>
          </a:solidFill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>
                <a:solidFill>
                  <a:srgbClr val="FFFF00"/>
                </a:solidFill>
              </a:rPr>
              <a:t>k</a:t>
            </a:r>
            <a:r>
              <a:rPr lang="cs-CZ" sz="2800" dirty="0" smtClean="0">
                <a:solidFill>
                  <a:srgbClr val="FFFF00"/>
                </a:solidFill>
              </a:rPr>
              <a:t>reslící karton A</a:t>
            </a:r>
            <a:r>
              <a:rPr lang="cs-CZ" sz="2400" dirty="0" smtClean="0">
                <a:solidFill>
                  <a:srgbClr val="FFFF00"/>
                </a:solidFill>
              </a:rPr>
              <a:t>4</a:t>
            </a:r>
            <a:r>
              <a:rPr lang="cs-CZ" sz="2800" dirty="0" smtClean="0">
                <a:solidFill>
                  <a:srgbClr val="FFFF00"/>
                </a:solidFill>
              </a:rPr>
              <a:t> 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>
                <a:solidFill>
                  <a:srgbClr val="FFFF00"/>
                </a:solidFill>
              </a:rPr>
              <a:t>š</a:t>
            </a:r>
            <a:r>
              <a:rPr lang="cs-CZ" sz="2800" dirty="0" smtClean="0">
                <a:solidFill>
                  <a:srgbClr val="FFFF00"/>
                </a:solidFill>
              </a:rPr>
              <a:t>ablona s předkreslenou mandalou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>
                <a:solidFill>
                  <a:srgbClr val="FFFF00"/>
                </a:solidFill>
              </a:rPr>
              <a:t>v</a:t>
            </a:r>
            <a:r>
              <a:rPr lang="cs-CZ" sz="2800" dirty="0" smtClean="0">
                <a:solidFill>
                  <a:srgbClr val="FFFF00"/>
                </a:solidFill>
              </a:rPr>
              <a:t>odové barvy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>
                <a:solidFill>
                  <a:srgbClr val="FFFF00"/>
                </a:solidFill>
              </a:rPr>
              <a:t>p</a:t>
            </a:r>
            <a:r>
              <a:rPr lang="cs-CZ" sz="2800" dirty="0" smtClean="0">
                <a:solidFill>
                  <a:srgbClr val="FFFF00"/>
                </a:solidFill>
              </a:rPr>
              <a:t>lochý štětec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>
                <a:solidFill>
                  <a:srgbClr val="FFFF00"/>
                </a:solidFill>
              </a:rPr>
              <a:t>pastelky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FF00"/>
                </a:solidFill>
              </a:rPr>
              <a:t>nůžky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FF00"/>
                </a:solidFill>
              </a:rPr>
              <a:t>lepidlo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550"/>
            <a:ext cx="3636838" cy="3312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4788023" y="548680"/>
            <a:ext cx="3528391" cy="1584176"/>
          </a:xfrm>
          <a:prstGeom prst="cloudCallout">
            <a:avLst>
              <a:gd name="adj1" fmla="val -113397"/>
              <a:gd name="adj2" fmla="val 48479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Připravíme si:     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237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23528" y="3717032"/>
            <a:ext cx="8496944" cy="2677656"/>
          </a:xfrm>
          <a:prstGeom prst="rect">
            <a:avLst/>
          </a:prstGeom>
          <a:solidFill>
            <a:srgbClr val="002060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FF00"/>
                </a:solidFill>
              </a:rPr>
              <a:t>Kreslící karton natřete modrou barvou.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smtClean="0">
                <a:solidFill>
                  <a:srgbClr val="FFFF00"/>
                </a:solidFill>
              </a:rPr>
              <a:t>Předkreslenou </a:t>
            </a:r>
            <a:r>
              <a:rPr lang="cs-CZ" sz="2800" dirty="0" smtClean="0">
                <a:solidFill>
                  <a:srgbClr val="FFFF00"/>
                </a:solidFill>
              </a:rPr>
              <a:t>mandalu vybarvěte pastelkami dle své fantazie.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FF00"/>
                </a:solidFill>
              </a:rPr>
              <a:t>Mandalu vystřihněte.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FF00"/>
                </a:solidFill>
              </a:rPr>
              <a:t>Lepidlo naneste na zadní část vystřižené mandaly.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FF00"/>
                </a:solidFill>
              </a:rPr>
              <a:t>Mandalu přilepte na suchý kreslící papír.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98073"/>
            <a:ext cx="3640137" cy="3316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4572000" y="332656"/>
            <a:ext cx="4104455" cy="1966528"/>
          </a:xfrm>
          <a:prstGeom prst="cloudCallout">
            <a:avLst>
              <a:gd name="adj1" fmla="val -103305"/>
              <a:gd name="adj2" fmla="val 53521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Pracovní postup</a:t>
            </a:r>
            <a:r>
              <a:rPr lang="cs-CZ" sz="2800" b="1" dirty="0" smtClean="0">
                <a:solidFill>
                  <a:schemeClr val="tx1"/>
                </a:solidFill>
              </a:rPr>
              <a:t>: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5980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vál 25"/>
          <p:cNvSpPr/>
          <p:nvPr/>
        </p:nvSpPr>
        <p:spPr>
          <a:xfrm>
            <a:off x="1337238" y="298644"/>
            <a:ext cx="6411776" cy="6270820"/>
          </a:xfrm>
          <a:prstGeom prst="ellipse">
            <a:avLst/>
          </a:prstGeom>
          <a:solidFill>
            <a:srgbClr val="92D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1459252" y="434432"/>
            <a:ext cx="6153481" cy="600350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223238" y="2845888"/>
            <a:ext cx="1323330" cy="1257354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561574" y="1196520"/>
            <a:ext cx="1323330" cy="1257354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61574" y="4401766"/>
            <a:ext cx="1323330" cy="1257354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841245" y="5121891"/>
            <a:ext cx="1323330" cy="1257354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190792" y="4401766"/>
            <a:ext cx="1323330" cy="1257354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530004" y="2826596"/>
            <a:ext cx="1323330" cy="1257354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148507" y="1234900"/>
            <a:ext cx="1323330" cy="1257354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861434" y="491866"/>
            <a:ext cx="1323330" cy="1257354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014165" y="1923397"/>
            <a:ext cx="3043658" cy="3025578"/>
          </a:xfrm>
          <a:prstGeom prst="ellipse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31" b="99077" l="7692" r="92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41" r="9408"/>
          <a:stretch/>
        </p:blipFill>
        <p:spPr bwMode="auto">
          <a:xfrm>
            <a:off x="3736479" y="2343873"/>
            <a:ext cx="1616788" cy="209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lunce 2"/>
          <p:cNvSpPr/>
          <p:nvPr/>
        </p:nvSpPr>
        <p:spPr>
          <a:xfrm>
            <a:off x="3874329" y="530245"/>
            <a:ext cx="1323330" cy="1180595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3850124" y="5160269"/>
            <a:ext cx="1323330" cy="1180595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6223238" y="2864975"/>
            <a:ext cx="1323330" cy="1180595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1529128" y="2862440"/>
            <a:ext cx="1323330" cy="1180595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2148507" y="1257345"/>
            <a:ext cx="1323330" cy="1180595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5561574" y="1234900"/>
            <a:ext cx="1323330" cy="1180595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5561574" y="4462799"/>
            <a:ext cx="1323330" cy="1180595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2191669" y="4440146"/>
            <a:ext cx="1323330" cy="1180595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2659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000"/>
                            </p:stCondLst>
                            <p:childTnLst>
                              <p:par>
                                <p:cTn id="4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"/>
                            </p:stCondLst>
                            <p:childTnLst>
                              <p:par>
                                <p:cTn id="5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1000"/>
                            </p:stCondLst>
                            <p:childTnLst>
                              <p:par>
                                <p:cTn id="5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7000"/>
                            </p:stCondLst>
                            <p:childTnLst>
                              <p:par>
                                <p:cTn id="6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9000"/>
                            </p:stCondLst>
                            <p:childTnLst>
                              <p:par>
                                <p:cTn id="7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1000"/>
                            </p:stCondLst>
                            <p:childTnLst>
                              <p:par>
                                <p:cTn id="7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1500"/>
                            </p:stCondLst>
                            <p:childTnLst>
                              <p:par>
                                <p:cTn id="8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" grpId="0" animBg="1"/>
      <p:bldP spid="14" grpId="0" animBg="1"/>
      <p:bldP spid="15" grpId="0" animBg="1"/>
      <p:bldP spid="21" grpId="0" animBg="1"/>
      <p:bldP spid="20" grpId="0" animBg="1"/>
      <p:bldP spid="19" grpId="0" animBg="1"/>
      <p:bldP spid="18" grpId="0" animBg="1"/>
      <p:bldP spid="17" grpId="0" animBg="1"/>
      <p:bldP spid="16" grpId="0" animBg="1"/>
      <p:bldP spid="22" grpId="0" animBg="1"/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Skupina 27"/>
          <p:cNvGrpSpPr/>
          <p:nvPr/>
        </p:nvGrpSpPr>
        <p:grpSpPr>
          <a:xfrm>
            <a:off x="1337238" y="298644"/>
            <a:ext cx="6411776" cy="6270820"/>
            <a:chOff x="970069" y="258133"/>
            <a:chExt cx="6411776" cy="6270820"/>
          </a:xfrm>
        </p:grpSpPr>
        <p:sp>
          <p:nvSpPr>
            <p:cNvPr id="21" name="Ovál 20"/>
            <p:cNvSpPr/>
            <p:nvPr/>
          </p:nvSpPr>
          <p:spPr>
            <a:xfrm>
              <a:off x="5194405" y="4361255"/>
              <a:ext cx="1323330" cy="125735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3474076" y="5081380"/>
              <a:ext cx="1323330" cy="125735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1823623" y="4361255"/>
              <a:ext cx="1323330" cy="125735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1162835" y="2786085"/>
              <a:ext cx="1323330" cy="125735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1781338" y="1194389"/>
              <a:ext cx="1323330" cy="125735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3494265" y="451355"/>
              <a:ext cx="1323330" cy="125735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5194405" y="1156009"/>
              <a:ext cx="1323330" cy="125735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5856069" y="2805377"/>
              <a:ext cx="1323330" cy="125735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Ovál 1"/>
            <p:cNvSpPr/>
            <p:nvPr/>
          </p:nvSpPr>
          <p:spPr>
            <a:xfrm>
              <a:off x="1092083" y="393921"/>
              <a:ext cx="6153481" cy="6003508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2646996" y="1882886"/>
              <a:ext cx="3043658" cy="302557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0" name="Picture 2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231" b="99077" l="7692" r="9230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141" r="9408"/>
            <a:stretch/>
          </p:blipFill>
          <p:spPr bwMode="auto">
            <a:xfrm>
              <a:off x="3369310" y="2303362"/>
              <a:ext cx="1616788" cy="2094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" name="Slunce 2"/>
            <p:cNvSpPr/>
            <p:nvPr/>
          </p:nvSpPr>
          <p:spPr>
            <a:xfrm>
              <a:off x="3507160" y="489734"/>
              <a:ext cx="1323330" cy="1180595"/>
            </a:xfrm>
            <a:prstGeom prst="sun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Slunce 5"/>
            <p:cNvSpPr/>
            <p:nvPr/>
          </p:nvSpPr>
          <p:spPr>
            <a:xfrm>
              <a:off x="3482955" y="5119758"/>
              <a:ext cx="1323330" cy="1180595"/>
            </a:xfrm>
            <a:prstGeom prst="sun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Slunce 6"/>
            <p:cNvSpPr/>
            <p:nvPr/>
          </p:nvSpPr>
          <p:spPr>
            <a:xfrm>
              <a:off x="5856069" y="2824464"/>
              <a:ext cx="1323330" cy="1180595"/>
            </a:xfrm>
            <a:prstGeom prst="sun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Slunce 7"/>
            <p:cNvSpPr/>
            <p:nvPr/>
          </p:nvSpPr>
          <p:spPr>
            <a:xfrm>
              <a:off x="1161959" y="2821929"/>
              <a:ext cx="1323330" cy="1180595"/>
            </a:xfrm>
            <a:prstGeom prst="sun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Slunce 8"/>
            <p:cNvSpPr/>
            <p:nvPr/>
          </p:nvSpPr>
          <p:spPr>
            <a:xfrm>
              <a:off x="1781338" y="1216834"/>
              <a:ext cx="1323330" cy="1180595"/>
            </a:xfrm>
            <a:prstGeom prst="sun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Slunce 9"/>
            <p:cNvSpPr/>
            <p:nvPr/>
          </p:nvSpPr>
          <p:spPr>
            <a:xfrm>
              <a:off x="5194405" y="1194389"/>
              <a:ext cx="1323330" cy="1180595"/>
            </a:xfrm>
            <a:prstGeom prst="sun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Slunce 10"/>
            <p:cNvSpPr/>
            <p:nvPr/>
          </p:nvSpPr>
          <p:spPr>
            <a:xfrm>
              <a:off x="5194405" y="4422288"/>
              <a:ext cx="1323330" cy="1180595"/>
            </a:xfrm>
            <a:prstGeom prst="sun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Slunce 11"/>
            <p:cNvSpPr/>
            <p:nvPr/>
          </p:nvSpPr>
          <p:spPr>
            <a:xfrm>
              <a:off x="1824500" y="4399635"/>
              <a:ext cx="1323330" cy="1180595"/>
            </a:xfrm>
            <a:prstGeom prst="sun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970069" y="258133"/>
              <a:ext cx="6411776" cy="6270820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877130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ikmundovar\Fotky\1.B 2012-2013\Nová složka\S630432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54" r="7281"/>
          <a:stretch/>
        </p:blipFill>
        <p:spPr bwMode="auto">
          <a:xfrm>
            <a:off x="1115616" y="260648"/>
            <a:ext cx="3343701" cy="22510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ikmundovar\Fotky\1.B 2012-2013\Nová složka\S630432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83" r="7319"/>
          <a:stretch/>
        </p:blipFill>
        <p:spPr bwMode="auto">
          <a:xfrm>
            <a:off x="251520" y="3645024"/>
            <a:ext cx="3343701" cy="225084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zikmundovar\Fotky\1.B 2012-2013\Velikonoce\S6304354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4" r="3131"/>
          <a:stretch/>
        </p:blipFill>
        <p:spPr bwMode="auto">
          <a:xfrm>
            <a:off x="4674937" y="4440281"/>
            <a:ext cx="3753135" cy="22704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zikmundovar\Fotky\1.B 2012-2013\Velikonoce\S6304356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11" r="15742" b="9777"/>
          <a:stretch/>
        </p:blipFill>
        <p:spPr bwMode="auto">
          <a:xfrm>
            <a:off x="5292080" y="908720"/>
            <a:ext cx="3385805" cy="22510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6100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ikmundovar\Fotky\1.B 2012-2013\Velikonoce\S6304357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41" r="13238" b="4876"/>
          <a:stretch/>
        </p:blipFill>
        <p:spPr bwMode="auto">
          <a:xfrm>
            <a:off x="1" y="0"/>
            <a:ext cx="9144000" cy="69573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908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b="1" u="sng" dirty="0" smtClean="0"/>
          </a:p>
          <a:p>
            <a:r>
              <a:rPr lang="cs-CZ" sz="2800" b="1"/>
              <a:t>Fotografie dětských prací z archivu autorky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4878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348</TotalTime>
  <Words>274</Words>
  <Application>Microsoft Office PowerPoint</Application>
  <PresentationFormat>Předvádění na obrazovce (4:3)</PresentationFormat>
  <Paragraphs>64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61</cp:revision>
  <dcterms:created xsi:type="dcterms:W3CDTF">2012-11-25T13:17:02Z</dcterms:created>
  <dcterms:modified xsi:type="dcterms:W3CDTF">2013-04-12T15:48:53Z</dcterms:modified>
</cp:coreProperties>
</file>