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7" r:id="rId5"/>
    <p:sldId id="263" r:id="rId6"/>
    <p:sldId id="268" r:id="rId7"/>
    <p:sldId id="269" r:id="rId8"/>
    <p:sldId id="264" r:id="rId9"/>
    <p:sldId id="265" r:id="rId10"/>
    <p:sldId id="260" r:id="rId11"/>
    <p:sldId id="270" r:id="rId12"/>
    <p:sldId id="271" r:id="rId13"/>
    <p:sldId id="272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2333F1-FC8A-4D5E-BAC1-5ADB4DD52B03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57EBF-0E75-42D4-816D-8A47C5B7E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763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57EBF-0E75-42D4-816D-8A47C5B7E8A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669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smtClean="0"/>
              <a:t>VY_32_INOVACE_XV_3_04_Velikonoční vajíčka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04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</a:t>
            </a:r>
            <a:r>
              <a:rPr lang="cs-CZ" dirty="0" smtClean="0"/>
              <a:t>obrázku VELIKONOČNÍCH VAJÍČEK </a:t>
            </a:r>
            <a:r>
              <a:rPr lang="cs-CZ" dirty="0"/>
              <a:t>formou prezentace.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</a:t>
            </a:r>
            <a:r>
              <a:rPr lang="cs-CZ" dirty="0" smtClean="0"/>
              <a:t>pracovat </a:t>
            </a:r>
            <a:r>
              <a:rPr lang="cs-CZ" dirty="0"/>
              <a:t>podle jednoduché předlohy se slovním návodem učitele. Poznává barvy základní a podvojné, světlé a tmavé (vodové barvy). Snaží se výtvarně zachytit své </a:t>
            </a:r>
            <a:r>
              <a:rPr lang="cs-CZ" dirty="0" smtClean="0"/>
              <a:t>prožitky. Udržuje </a:t>
            </a:r>
            <a:r>
              <a:rPr lang="cs-CZ" dirty="0"/>
              <a:t>pořádek na pracovním místě a dodržuje zásady hygieny a </a:t>
            </a:r>
            <a:r>
              <a:rPr lang="cs-CZ" dirty="0" smtClean="0"/>
              <a:t>bezpečnosti práce. Učí </a:t>
            </a:r>
            <a:r>
              <a:rPr lang="cs-CZ" dirty="0"/>
              <a:t>se hodnotit práci svoji i práce spolužáků.</a:t>
            </a:r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6 - 8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smtClean="0"/>
              <a:t>: </a:t>
            </a:r>
            <a:r>
              <a:rPr lang="cs-CZ" smtClean="0"/>
              <a:t>Velikonoce</a:t>
            </a:r>
            <a:r>
              <a:rPr lang="cs-CZ" dirty="0" smtClean="0"/>
              <a:t>, tajenka, velikonoční vajíčka, kreslení, malování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4</a:t>
            </a:r>
            <a:r>
              <a:rPr lang="cs-CZ" dirty="0"/>
              <a:t> </a:t>
            </a:r>
            <a:r>
              <a:rPr lang="cs-CZ" dirty="0" smtClean="0"/>
              <a:t>s předkreslenými vajíčky, voskovky, vodové barvy, plochý štětec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5 –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i="1" u="sng" dirty="0" smtClean="0"/>
              <a:t>motivace:</a:t>
            </a:r>
            <a:r>
              <a:rPr lang="cs-CZ" i="1" dirty="0" smtClean="0"/>
              <a:t> </a:t>
            </a:r>
            <a:r>
              <a:rPr lang="cs-CZ" dirty="0" smtClean="0"/>
              <a:t>TAJENKA</a:t>
            </a:r>
          </a:p>
          <a:p>
            <a:r>
              <a:rPr lang="cs-CZ" dirty="0" smtClean="0"/>
              <a:t>Žáci počítají příklady, dotknou se tabule, objeví se správné písmeno.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6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 smtClean="0"/>
              <a:t> pracovní postup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8, 9 </a:t>
            </a:r>
            <a:r>
              <a:rPr lang="cs-CZ" b="1" dirty="0"/>
              <a:t>–</a:t>
            </a:r>
            <a:r>
              <a:rPr lang="cs-CZ" dirty="0" smtClean="0"/>
              <a:t> obrázky velikonočních vajíček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10 – </a:t>
            </a:r>
            <a:r>
              <a:rPr lang="cs-CZ" dirty="0" smtClean="0"/>
              <a:t>šablona k vytisknutí</a:t>
            </a:r>
          </a:p>
          <a:p>
            <a:endParaRPr lang="cs-CZ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11, 12, 13 – </a:t>
            </a:r>
            <a:r>
              <a:rPr lang="cs-CZ" dirty="0" smtClean="0"/>
              <a:t>fotografie dětských prací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6" t="17803" r="9762" b="8208"/>
          <a:stretch/>
        </p:blipFill>
        <p:spPr bwMode="auto">
          <a:xfrm>
            <a:off x="107504" y="1196752"/>
            <a:ext cx="4011991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4803545" y="692696"/>
            <a:ext cx="3888432" cy="1521371"/>
          </a:xfrm>
          <a:prstGeom prst="wedgeRoundRectCallout">
            <a:avLst>
              <a:gd name="adj1" fmla="val -112402"/>
              <a:gd name="adj2" fmla="val 109286"/>
              <a:gd name="adj3" fmla="val 16667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Uhádnete, co budeme dnes malovat?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803545" y="3482694"/>
            <a:ext cx="3888432" cy="1521371"/>
          </a:xfrm>
          <a:prstGeom prst="wedgeRoundRectCallout">
            <a:avLst>
              <a:gd name="adj1" fmla="val -113115"/>
              <a:gd name="adj2" fmla="val -68293"/>
              <a:gd name="adj3" fmla="val 16667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Zkuste vyluštit matematickou tajenku.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16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555308"/>
              </p:ext>
            </p:extLst>
          </p:nvPr>
        </p:nvGraphicFramePr>
        <p:xfrm>
          <a:off x="1362926" y="1196752"/>
          <a:ext cx="6288359" cy="951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8337"/>
                <a:gridCol w="898337"/>
                <a:gridCol w="898337"/>
                <a:gridCol w="898337"/>
                <a:gridCol w="898337"/>
                <a:gridCol w="898337"/>
                <a:gridCol w="898337"/>
              </a:tblGrid>
              <a:tr h="9518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2" name="Skupina 11"/>
          <p:cNvGrpSpPr/>
          <p:nvPr/>
        </p:nvGrpSpPr>
        <p:grpSpPr>
          <a:xfrm>
            <a:off x="1563558" y="562534"/>
            <a:ext cx="5897595" cy="528320"/>
            <a:chOff x="1563558" y="1655943"/>
            <a:chExt cx="5897595" cy="528320"/>
          </a:xfrm>
        </p:grpSpPr>
        <p:sp>
          <p:nvSpPr>
            <p:cNvPr id="4" name="TextovéPole 3"/>
            <p:cNvSpPr txBox="1"/>
            <p:nvPr/>
          </p:nvSpPr>
          <p:spPr>
            <a:xfrm>
              <a:off x="1563558" y="16610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12</a:t>
              </a:r>
              <a:endParaRPr lang="cs-CZ" sz="28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298981" y="16559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14</a:t>
              </a:r>
              <a:endParaRPr lang="cs-CZ" sz="28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222005" y="16610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15</a:t>
              </a:r>
              <a:endParaRPr lang="cs-CZ" sz="28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114350" y="16610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16</a:t>
              </a:r>
              <a:endParaRPr lang="cs-CZ" sz="28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12160" y="16559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17</a:t>
              </a:r>
              <a:endParaRPr lang="cs-CZ" sz="28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911002" y="16610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18</a:t>
              </a:r>
              <a:endParaRPr lang="cs-CZ" sz="28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40487" y="16559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13</a:t>
              </a:r>
              <a:endParaRPr lang="cs-CZ" sz="2800" b="1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76722" y="2308196"/>
            <a:ext cx="1636987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Í  = 11 </a:t>
            </a:r>
            <a:r>
              <a:rPr lang="cs-CZ" sz="2800" b="1" dirty="0"/>
              <a:t>+</a:t>
            </a:r>
            <a:r>
              <a:rPr lang="cs-CZ" sz="2800" b="1" dirty="0" smtClean="0"/>
              <a:t> </a:t>
            </a:r>
            <a:r>
              <a:rPr lang="cs-CZ" sz="2800" b="1" dirty="0"/>
              <a:t>4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A = 18 – 5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J  = 12 + 2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K = 13 + 4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A = 20 – 2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 = 16 – 4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Č = 17 – 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1230917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V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40487" y="1233086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94888" y="1221987"/>
            <a:ext cx="4138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J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12575" y="1233086"/>
            <a:ext cx="369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Í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26423" y="1233086"/>
            <a:ext cx="5517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Č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2159" y="1221987"/>
            <a:ext cx="562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00B0F0"/>
                </a:solidFill>
              </a:rPr>
              <a:t>K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883752" y="1221987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</a:rPr>
              <a:t>A</a:t>
            </a:r>
            <a:endParaRPr lang="cs-CZ" sz="5400" b="1" dirty="0">
              <a:solidFill>
                <a:srgbClr val="92D050"/>
              </a:solidFill>
            </a:endParaRPr>
          </a:p>
        </p:txBody>
      </p:sp>
      <p:pic>
        <p:nvPicPr>
          <p:cNvPr id="21" name="Picture 2" descr="C:\Users\zikmundovar\AppData\Local\Microsoft\Windows\Temporary Internet Files\Content.IE5\TRKJ8VW1\MP900449129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000" b="94111" l="5556" r="96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58" t="26631" b="3493"/>
          <a:stretch/>
        </p:blipFill>
        <p:spPr bwMode="auto">
          <a:xfrm>
            <a:off x="3622939" y="2926929"/>
            <a:ext cx="468052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0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6" t="17803" r="9762" b="8208"/>
          <a:stretch/>
        </p:blipFill>
        <p:spPr bwMode="auto">
          <a:xfrm>
            <a:off x="323528" y="0"/>
            <a:ext cx="3939983" cy="450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5940152" y="1196752"/>
            <a:ext cx="2648775" cy="1296144"/>
          </a:xfrm>
          <a:prstGeom prst="wedgeRoundRectCallout">
            <a:avLst>
              <a:gd name="adj1" fmla="val -134370"/>
              <a:gd name="adj2" fmla="val 110355"/>
              <a:gd name="adj3" fmla="val 16667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Připravte si: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6735562" cy="1815882"/>
          </a:xfrm>
          <a:prstGeom prst="rect">
            <a:avLst/>
          </a:prstGeom>
          <a:solidFill>
            <a:srgbClr val="00B0F0"/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reslící karton A</a:t>
            </a:r>
            <a:r>
              <a:rPr lang="cs-CZ" sz="2400" dirty="0" smtClean="0"/>
              <a:t>4</a:t>
            </a:r>
            <a:r>
              <a:rPr lang="cs-CZ" sz="2800" dirty="0" smtClean="0"/>
              <a:t> s předkreslenými vajíčky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voskovky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/>
              <a:t>v</a:t>
            </a:r>
            <a:r>
              <a:rPr lang="cs-CZ" sz="2800" dirty="0" smtClean="0"/>
              <a:t>odové barvy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/>
              <a:t>p</a:t>
            </a:r>
            <a:r>
              <a:rPr lang="cs-CZ" sz="2800" dirty="0" smtClean="0"/>
              <a:t>lochý štětec</a:t>
            </a:r>
          </a:p>
        </p:txBody>
      </p:sp>
    </p:spTree>
    <p:extLst>
      <p:ext uri="{BB962C8B-B14F-4D97-AF65-F5344CB8AC3E}">
        <p14:creationId xmlns:p14="http://schemas.microsoft.com/office/powerpoint/2010/main" val="73988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4941168"/>
            <a:ext cx="8496944" cy="1384995"/>
          </a:xfrm>
          <a:prstGeom prst="rect">
            <a:avLst/>
          </a:prstGeom>
          <a:solidFill>
            <a:srgbClr val="00B0F0"/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Vyzdobte vajíčka voskovkami dle své fantazie.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Pozadí na kreslícím kartonu A</a:t>
            </a:r>
            <a:r>
              <a:rPr lang="cs-CZ" sz="2400" dirty="0" smtClean="0"/>
              <a:t>4</a:t>
            </a:r>
            <a:r>
              <a:rPr lang="cs-CZ" sz="2800" dirty="0" smtClean="0"/>
              <a:t> přetřete vodovou barvou, použijte plochý štětec.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37" y="237058"/>
            <a:ext cx="3938587" cy="451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5796136" y="1196752"/>
            <a:ext cx="2792791" cy="1296144"/>
          </a:xfrm>
          <a:prstGeom prst="wedgeRoundRectCallout">
            <a:avLst>
              <a:gd name="adj1" fmla="val -155362"/>
              <a:gd name="adj2" fmla="val 21636"/>
              <a:gd name="adj3" fmla="val 16667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Pracovní postup: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91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ikmundovar\AppData\Local\Microsoft\Windows\Temporary Internet Files\Content.IE5\U2D6JMW4\MP9004491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30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7200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9251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 rot="20315728">
            <a:off x="367239" y="251691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2841848">
            <a:off x="3213060" y="138474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1998493">
            <a:off x="6145512" y="50526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21235056">
            <a:off x="7126301" y="2400368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3784258">
            <a:off x="4400146" y="2217535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 rot="17298033">
            <a:off x="1493840" y="2435640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 rot="3032263">
            <a:off x="367239" y="4485380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rot="5400000">
            <a:off x="3213059" y="4485380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 rot="19687635">
            <a:off x="5877260" y="4399652"/>
            <a:ext cx="1838202" cy="24280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31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Velikonoce\S63043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6" r="11836"/>
          <a:stretch/>
        </p:blipFill>
        <p:spPr bwMode="auto">
          <a:xfrm>
            <a:off x="639864" y="101142"/>
            <a:ext cx="5063269" cy="308265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ikmundovar\Fotky\1.B 2012-2013\Velikonoce\S630437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3" r="10762"/>
          <a:stretch/>
        </p:blipFill>
        <p:spPr bwMode="auto">
          <a:xfrm>
            <a:off x="3415355" y="3429000"/>
            <a:ext cx="4908257" cy="331236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90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Velikonoce\S630437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0" r="7264"/>
          <a:stretch/>
        </p:blipFill>
        <p:spPr bwMode="auto">
          <a:xfrm>
            <a:off x="251520" y="1814752"/>
            <a:ext cx="5088014" cy="319716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ikmundovar\Fotky\1.B 2012-2013\Velikonoce\S630437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54" b="8858"/>
          <a:stretch/>
        </p:blipFill>
        <p:spPr bwMode="auto">
          <a:xfrm>
            <a:off x="5652120" y="878098"/>
            <a:ext cx="3197162" cy="507047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7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ikmundovar\Fotky\1.B 2012-2013\Velikonoce\S630436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6" r="9538"/>
          <a:stretch/>
        </p:blipFill>
        <p:spPr bwMode="auto">
          <a:xfrm>
            <a:off x="39782" y="80717"/>
            <a:ext cx="8989880" cy="67413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08060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335</Words>
  <Application>Microsoft Office PowerPoint</Application>
  <PresentationFormat>Předvádění na obrazovce (4:3)</PresentationFormat>
  <Paragraphs>72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48</cp:revision>
  <dcterms:created xsi:type="dcterms:W3CDTF">2012-11-25T13:17:02Z</dcterms:created>
  <dcterms:modified xsi:type="dcterms:W3CDTF">2013-04-12T15:50:40Z</dcterms:modified>
</cp:coreProperties>
</file>